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5" r:id="rId1"/>
  </p:sldMasterIdLst>
  <p:notesMasterIdLst>
    <p:notesMasterId r:id="rId40"/>
  </p:notesMasterIdLst>
  <p:handoutMasterIdLst>
    <p:handoutMasterId r:id="rId41"/>
  </p:handoutMasterIdLst>
  <p:sldIdLst>
    <p:sldId id="267" r:id="rId2"/>
    <p:sldId id="268" r:id="rId3"/>
    <p:sldId id="269" r:id="rId4"/>
    <p:sldId id="270" r:id="rId5"/>
    <p:sldId id="276" r:id="rId6"/>
    <p:sldId id="317" r:id="rId7"/>
    <p:sldId id="279" r:id="rId8"/>
    <p:sldId id="283" r:id="rId9"/>
    <p:sldId id="295" r:id="rId10"/>
    <p:sldId id="277" r:id="rId11"/>
    <p:sldId id="282" r:id="rId12"/>
    <p:sldId id="281" r:id="rId13"/>
    <p:sldId id="296" r:id="rId14"/>
    <p:sldId id="288" r:id="rId15"/>
    <p:sldId id="309" r:id="rId16"/>
    <p:sldId id="299" r:id="rId17"/>
    <p:sldId id="318" r:id="rId18"/>
    <p:sldId id="322" r:id="rId19"/>
    <p:sldId id="313" r:id="rId20"/>
    <p:sldId id="314" r:id="rId21"/>
    <p:sldId id="290" r:id="rId22"/>
    <p:sldId id="315" r:id="rId23"/>
    <p:sldId id="291" r:id="rId24"/>
    <p:sldId id="297" r:id="rId25"/>
    <p:sldId id="263" r:id="rId26"/>
    <p:sldId id="319" r:id="rId27"/>
    <p:sldId id="321" r:id="rId28"/>
    <p:sldId id="292" r:id="rId29"/>
    <p:sldId id="311" r:id="rId30"/>
    <p:sldId id="305" r:id="rId31"/>
    <p:sldId id="302" r:id="rId32"/>
    <p:sldId id="298" r:id="rId33"/>
    <p:sldId id="304" r:id="rId34"/>
    <p:sldId id="303" r:id="rId35"/>
    <p:sldId id="301" r:id="rId36"/>
    <p:sldId id="265" r:id="rId37"/>
    <p:sldId id="316" r:id="rId38"/>
    <p:sldId id="275"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scaleToFitPaper="1" frameSlides="1"/>
  <p:clrMru>
    <a:srgbClr val="F9AC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06" autoAdjust="0"/>
  </p:normalViewPr>
  <p:slideViewPr>
    <p:cSldViewPr snapToGrid="0">
      <p:cViewPr>
        <p:scale>
          <a:sx n="100" d="100"/>
          <a:sy n="100" d="100"/>
        </p:scale>
        <p:origin x="-552"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isabel0109:Downloads:statistic_id271770_purchasing-managers-index--pmi--in-china-by-month-february-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Data!$C$21</c:f>
              <c:strCache>
                <c:ptCount val="1"/>
                <c:pt idx="0">
                  <c:v>Actual</c:v>
                </c:pt>
              </c:strCache>
            </c:strRef>
          </c:tx>
          <c:marker>
            <c:symbol val="none"/>
          </c:marker>
          <c:cat>
            <c:strRef>
              <c:f>Data!$B$22:$B$31</c:f>
              <c:strCache>
                <c:ptCount val="10"/>
                <c:pt idx="0">
                  <c:v>Dec 31, 2014 (Dec)</c:v>
                </c:pt>
                <c:pt idx="1">
                  <c:v>Jan 31, 2015 (Jan)</c:v>
                </c:pt>
                <c:pt idx="2">
                  <c:v>Feb 28, 2015 (Feb)</c:v>
                </c:pt>
                <c:pt idx="3">
                  <c:v>Mar 31, 2015 (Mar)</c:v>
                </c:pt>
                <c:pt idx="4">
                  <c:v>Apr 30, 2015 (Apr)</c:v>
                </c:pt>
                <c:pt idx="5">
                  <c:v>May 31, 2015 (May)</c:v>
                </c:pt>
                <c:pt idx="6">
                  <c:v>Jun 30, 2015 (Jun)</c:v>
                </c:pt>
                <c:pt idx="7">
                  <c:v>Jul 31, 2015 (Jul)</c:v>
                </c:pt>
                <c:pt idx="8">
                  <c:v>Aug 31, 2015 (Aug)</c:v>
                </c:pt>
                <c:pt idx="9">
                  <c:v>Sep 30, 2015 (Sep)</c:v>
                </c:pt>
              </c:strCache>
            </c:strRef>
          </c:cat>
          <c:val>
            <c:numRef>
              <c:f>Data!$C$22:$C$31</c:f>
              <c:numCache>
                <c:formatCode>General</c:formatCode>
                <c:ptCount val="10"/>
                <c:pt idx="0">
                  <c:v>50.1</c:v>
                </c:pt>
                <c:pt idx="1">
                  <c:v>49.8</c:v>
                </c:pt>
                <c:pt idx="2">
                  <c:v>49.9</c:v>
                </c:pt>
                <c:pt idx="3">
                  <c:v>50.1</c:v>
                </c:pt>
                <c:pt idx="4">
                  <c:v>50.1</c:v>
                </c:pt>
                <c:pt idx="5">
                  <c:v>50.2</c:v>
                </c:pt>
                <c:pt idx="6">
                  <c:v>50.2</c:v>
                </c:pt>
                <c:pt idx="7">
                  <c:v>50.0</c:v>
                </c:pt>
                <c:pt idx="8">
                  <c:v>49.7</c:v>
                </c:pt>
                <c:pt idx="9">
                  <c:v>49.8</c:v>
                </c:pt>
              </c:numCache>
            </c:numRef>
          </c:val>
          <c:smooth val="0"/>
        </c:ser>
        <c:ser>
          <c:idx val="1"/>
          <c:order val="1"/>
          <c:tx>
            <c:strRef>
              <c:f>Data!$D$21</c:f>
              <c:strCache>
                <c:ptCount val="1"/>
                <c:pt idx="0">
                  <c:v>Forecast</c:v>
                </c:pt>
              </c:strCache>
            </c:strRef>
          </c:tx>
          <c:marker>
            <c:symbol val="none"/>
          </c:marker>
          <c:cat>
            <c:strRef>
              <c:f>Data!$B$22:$B$31</c:f>
              <c:strCache>
                <c:ptCount val="10"/>
                <c:pt idx="0">
                  <c:v>Dec 31, 2014 (Dec)</c:v>
                </c:pt>
                <c:pt idx="1">
                  <c:v>Jan 31, 2015 (Jan)</c:v>
                </c:pt>
                <c:pt idx="2">
                  <c:v>Feb 28, 2015 (Feb)</c:v>
                </c:pt>
                <c:pt idx="3">
                  <c:v>Mar 31, 2015 (Mar)</c:v>
                </c:pt>
                <c:pt idx="4">
                  <c:v>Apr 30, 2015 (Apr)</c:v>
                </c:pt>
                <c:pt idx="5">
                  <c:v>May 31, 2015 (May)</c:v>
                </c:pt>
                <c:pt idx="6">
                  <c:v>Jun 30, 2015 (Jun)</c:v>
                </c:pt>
                <c:pt idx="7">
                  <c:v>Jul 31, 2015 (Jul)</c:v>
                </c:pt>
                <c:pt idx="8">
                  <c:v>Aug 31, 2015 (Aug)</c:v>
                </c:pt>
                <c:pt idx="9">
                  <c:v>Sep 30, 2015 (Sep)</c:v>
                </c:pt>
              </c:strCache>
            </c:strRef>
          </c:cat>
          <c:val>
            <c:numRef>
              <c:f>Data!$D$22:$D$31</c:f>
              <c:numCache>
                <c:formatCode>General</c:formatCode>
                <c:ptCount val="10"/>
                <c:pt idx="0">
                  <c:v>50.1</c:v>
                </c:pt>
                <c:pt idx="1">
                  <c:v>50.2</c:v>
                </c:pt>
                <c:pt idx="2">
                  <c:v>49.7</c:v>
                </c:pt>
                <c:pt idx="3">
                  <c:v>49.7</c:v>
                </c:pt>
                <c:pt idx="4">
                  <c:v>50.0</c:v>
                </c:pt>
                <c:pt idx="5">
                  <c:v>50.2</c:v>
                </c:pt>
                <c:pt idx="6">
                  <c:v>50.3</c:v>
                </c:pt>
                <c:pt idx="7">
                  <c:v>50.2</c:v>
                </c:pt>
                <c:pt idx="8">
                  <c:v>49.7</c:v>
                </c:pt>
                <c:pt idx="9">
                  <c:v>49.6</c:v>
                </c:pt>
              </c:numCache>
            </c:numRef>
          </c:val>
          <c:smooth val="0"/>
        </c:ser>
        <c:dLbls>
          <c:showLegendKey val="0"/>
          <c:showVal val="0"/>
          <c:showCatName val="0"/>
          <c:showSerName val="0"/>
          <c:showPercent val="0"/>
          <c:showBubbleSize val="0"/>
        </c:dLbls>
        <c:marker val="1"/>
        <c:smooth val="0"/>
        <c:axId val="-2145121992"/>
        <c:axId val="-2145119000"/>
      </c:lineChart>
      <c:catAx>
        <c:axId val="-2145121992"/>
        <c:scaling>
          <c:orientation val="minMax"/>
        </c:scaling>
        <c:delete val="0"/>
        <c:axPos val="b"/>
        <c:majorTickMark val="out"/>
        <c:minorTickMark val="none"/>
        <c:tickLblPos val="nextTo"/>
        <c:crossAx val="-2145119000"/>
        <c:crosses val="autoZero"/>
        <c:auto val="1"/>
        <c:lblAlgn val="ctr"/>
        <c:lblOffset val="100"/>
        <c:noMultiLvlLbl val="0"/>
      </c:catAx>
      <c:valAx>
        <c:axId val="-2145119000"/>
        <c:scaling>
          <c:orientation val="minMax"/>
        </c:scaling>
        <c:delete val="0"/>
        <c:axPos val="l"/>
        <c:majorGridlines/>
        <c:numFmt formatCode="General" sourceLinked="1"/>
        <c:majorTickMark val="out"/>
        <c:minorTickMark val="none"/>
        <c:tickLblPos val="nextTo"/>
        <c:crossAx val="-2145121992"/>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795BBC-EE7E-4F41-9032-2750754644C0}"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7D33FEE0-92D7-C84E-9FBC-6AF52C911B5F}">
      <dgm:prSet phldrT="[Text]"/>
      <dgm:spPr/>
      <dgm:t>
        <a:bodyPr/>
        <a:lstStyle/>
        <a:p>
          <a:r>
            <a:rPr lang="en-US" dirty="0" smtClean="0"/>
            <a:t>Savers</a:t>
          </a:r>
          <a:endParaRPr lang="en-US" dirty="0"/>
        </a:p>
      </dgm:t>
    </dgm:pt>
    <dgm:pt modelId="{222C6C79-581F-3F4E-AD4D-87D89C80009E}" type="parTrans" cxnId="{3695BD31-3FA3-BF40-8251-CF62F4DB2DCA}">
      <dgm:prSet/>
      <dgm:spPr/>
      <dgm:t>
        <a:bodyPr/>
        <a:lstStyle/>
        <a:p>
          <a:endParaRPr lang="en-US"/>
        </a:p>
      </dgm:t>
    </dgm:pt>
    <dgm:pt modelId="{AA12C18C-9E77-194B-9699-F1EE386C3602}" type="sibTrans" cxnId="{3695BD31-3FA3-BF40-8251-CF62F4DB2DCA}">
      <dgm:prSet/>
      <dgm:spPr/>
      <dgm:t>
        <a:bodyPr/>
        <a:lstStyle/>
        <a:p>
          <a:endParaRPr lang="en-US"/>
        </a:p>
      </dgm:t>
    </dgm:pt>
    <dgm:pt modelId="{9E585F6D-1611-1B4E-A8F3-79F2536DD997}">
      <dgm:prSet phldrT="[Text]"/>
      <dgm:spPr/>
      <dgm:t>
        <a:bodyPr/>
        <a:lstStyle/>
        <a:p>
          <a:r>
            <a:rPr lang="en-US" dirty="0" smtClean="0"/>
            <a:t>Information intermediaries </a:t>
          </a:r>
          <a:endParaRPr lang="en-US" dirty="0"/>
        </a:p>
      </dgm:t>
    </dgm:pt>
    <dgm:pt modelId="{C477FFBC-BA43-6240-9B80-13D3C335037C}" type="parTrans" cxnId="{0CDDEBB5-7D8D-F24F-9A1D-F82DBF96DC7B}">
      <dgm:prSet/>
      <dgm:spPr/>
      <dgm:t>
        <a:bodyPr/>
        <a:lstStyle/>
        <a:p>
          <a:endParaRPr lang="en-US"/>
        </a:p>
      </dgm:t>
    </dgm:pt>
    <dgm:pt modelId="{EB40D30E-AD4C-3E49-B995-10FB431A33E8}" type="sibTrans" cxnId="{0CDDEBB5-7D8D-F24F-9A1D-F82DBF96DC7B}">
      <dgm:prSet/>
      <dgm:spPr/>
      <dgm:t>
        <a:bodyPr/>
        <a:lstStyle/>
        <a:p>
          <a:endParaRPr lang="en-US"/>
        </a:p>
      </dgm:t>
    </dgm:pt>
    <dgm:pt modelId="{166E525D-13E5-E74F-AB69-2D905F269A30}">
      <dgm:prSet phldrT="[Text]"/>
      <dgm:spPr/>
      <dgm:t>
        <a:bodyPr/>
        <a:lstStyle/>
        <a:p>
          <a:r>
            <a:rPr lang="en-US" dirty="0" smtClean="0"/>
            <a:t>Borrowers</a:t>
          </a:r>
          <a:endParaRPr lang="en-US" dirty="0"/>
        </a:p>
      </dgm:t>
    </dgm:pt>
    <dgm:pt modelId="{82791C85-F00B-0446-BEC6-6FEE98110744}" type="parTrans" cxnId="{3CB15E0B-2877-4448-8D36-CA7CFF396178}">
      <dgm:prSet/>
      <dgm:spPr/>
      <dgm:t>
        <a:bodyPr/>
        <a:lstStyle/>
        <a:p>
          <a:endParaRPr lang="en-US"/>
        </a:p>
      </dgm:t>
    </dgm:pt>
    <dgm:pt modelId="{4B8F08E0-2C24-3C49-8971-9A71837B4C55}" type="sibTrans" cxnId="{3CB15E0B-2877-4448-8D36-CA7CFF396178}">
      <dgm:prSet/>
      <dgm:spPr/>
      <dgm:t>
        <a:bodyPr/>
        <a:lstStyle/>
        <a:p>
          <a:endParaRPr lang="en-US"/>
        </a:p>
      </dgm:t>
    </dgm:pt>
    <dgm:pt modelId="{59B36463-8D6D-1241-9FBD-81ABA198D383}">
      <dgm:prSet phldrT="[Text]"/>
      <dgm:spPr/>
      <dgm:t>
        <a:bodyPr/>
        <a:lstStyle/>
        <a:p>
          <a:r>
            <a:rPr lang="en-US" dirty="0" smtClean="0"/>
            <a:t>Financial intermediaries</a:t>
          </a:r>
          <a:endParaRPr lang="en-US" dirty="0"/>
        </a:p>
      </dgm:t>
    </dgm:pt>
    <dgm:pt modelId="{49338788-9EC3-1747-83CC-535E5D6C221D}" type="parTrans" cxnId="{6408542B-208F-2A4D-ABAE-F42B7265BE8F}">
      <dgm:prSet/>
      <dgm:spPr/>
      <dgm:t>
        <a:bodyPr/>
        <a:lstStyle/>
        <a:p>
          <a:endParaRPr lang="en-US"/>
        </a:p>
      </dgm:t>
    </dgm:pt>
    <dgm:pt modelId="{93FA2B1F-D609-724F-8AFD-5C9FC7661142}" type="sibTrans" cxnId="{6408542B-208F-2A4D-ABAE-F42B7265BE8F}">
      <dgm:prSet/>
      <dgm:spPr/>
      <dgm:t>
        <a:bodyPr/>
        <a:lstStyle/>
        <a:p>
          <a:endParaRPr lang="en-US"/>
        </a:p>
      </dgm:t>
    </dgm:pt>
    <dgm:pt modelId="{A993E6C8-34A4-314A-BF52-6F600327E3C1}" type="pres">
      <dgm:prSet presAssocID="{A0795BBC-EE7E-4F41-9032-2750754644C0}" presName="cycle" presStyleCnt="0">
        <dgm:presLayoutVars>
          <dgm:dir/>
          <dgm:resizeHandles val="exact"/>
        </dgm:presLayoutVars>
      </dgm:prSet>
      <dgm:spPr/>
      <dgm:t>
        <a:bodyPr/>
        <a:lstStyle/>
        <a:p>
          <a:endParaRPr lang="en-US"/>
        </a:p>
      </dgm:t>
    </dgm:pt>
    <dgm:pt modelId="{530E5926-50B8-444C-B589-094066AF43AA}" type="pres">
      <dgm:prSet presAssocID="{7D33FEE0-92D7-C84E-9FBC-6AF52C911B5F}" presName="node" presStyleLbl="node1" presStyleIdx="0" presStyleCnt="4">
        <dgm:presLayoutVars>
          <dgm:bulletEnabled val="1"/>
        </dgm:presLayoutVars>
      </dgm:prSet>
      <dgm:spPr/>
      <dgm:t>
        <a:bodyPr/>
        <a:lstStyle/>
        <a:p>
          <a:endParaRPr lang="en-US"/>
        </a:p>
      </dgm:t>
    </dgm:pt>
    <dgm:pt modelId="{8E4414A2-DA96-9442-ADB6-0EED9443BF0C}" type="pres">
      <dgm:prSet presAssocID="{7D33FEE0-92D7-C84E-9FBC-6AF52C911B5F}" presName="spNode" presStyleCnt="0"/>
      <dgm:spPr/>
    </dgm:pt>
    <dgm:pt modelId="{B3EA9445-1022-764C-AEB7-97227E0D19FC}" type="pres">
      <dgm:prSet presAssocID="{AA12C18C-9E77-194B-9699-F1EE386C3602}" presName="sibTrans" presStyleLbl="sibTrans1D1" presStyleIdx="0" presStyleCnt="4"/>
      <dgm:spPr/>
      <dgm:t>
        <a:bodyPr/>
        <a:lstStyle/>
        <a:p>
          <a:endParaRPr lang="en-US"/>
        </a:p>
      </dgm:t>
    </dgm:pt>
    <dgm:pt modelId="{76487B5F-573E-C049-8075-CBEB4330689A}" type="pres">
      <dgm:prSet presAssocID="{9E585F6D-1611-1B4E-A8F3-79F2536DD997}" presName="node" presStyleLbl="node1" presStyleIdx="1" presStyleCnt="4">
        <dgm:presLayoutVars>
          <dgm:bulletEnabled val="1"/>
        </dgm:presLayoutVars>
      </dgm:prSet>
      <dgm:spPr/>
      <dgm:t>
        <a:bodyPr/>
        <a:lstStyle/>
        <a:p>
          <a:endParaRPr lang="en-US"/>
        </a:p>
      </dgm:t>
    </dgm:pt>
    <dgm:pt modelId="{DB6D38CA-DFB7-8E42-95DF-C8F2D9DAC55F}" type="pres">
      <dgm:prSet presAssocID="{9E585F6D-1611-1B4E-A8F3-79F2536DD997}" presName="spNode" presStyleCnt="0"/>
      <dgm:spPr/>
    </dgm:pt>
    <dgm:pt modelId="{592A9184-3A4B-8543-AE27-02D12F4CE14D}" type="pres">
      <dgm:prSet presAssocID="{EB40D30E-AD4C-3E49-B995-10FB431A33E8}" presName="sibTrans" presStyleLbl="sibTrans1D1" presStyleIdx="1" presStyleCnt="4"/>
      <dgm:spPr/>
      <dgm:t>
        <a:bodyPr/>
        <a:lstStyle/>
        <a:p>
          <a:endParaRPr lang="en-US"/>
        </a:p>
      </dgm:t>
    </dgm:pt>
    <dgm:pt modelId="{76983540-D2F0-F943-930B-F984982DE57F}" type="pres">
      <dgm:prSet presAssocID="{166E525D-13E5-E74F-AB69-2D905F269A30}" presName="node" presStyleLbl="node1" presStyleIdx="2" presStyleCnt="4" custRadScaleRad="96194" custRadScaleInc="11065">
        <dgm:presLayoutVars>
          <dgm:bulletEnabled val="1"/>
        </dgm:presLayoutVars>
      </dgm:prSet>
      <dgm:spPr/>
      <dgm:t>
        <a:bodyPr/>
        <a:lstStyle/>
        <a:p>
          <a:endParaRPr lang="en-US"/>
        </a:p>
      </dgm:t>
    </dgm:pt>
    <dgm:pt modelId="{958BB0C5-E931-F74B-885F-B401649B4A5A}" type="pres">
      <dgm:prSet presAssocID="{166E525D-13E5-E74F-AB69-2D905F269A30}" presName="spNode" presStyleCnt="0"/>
      <dgm:spPr/>
    </dgm:pt>
    <dgm:pt modelId="{2C9C047A-DAA7-4545-A4F0-2D4775B3F727}" type="pres">
      <dgm:prSet presAssocID="{4B8F08E0-2C24-3C49-8971-9A71837B4C55}" presName="sibTrans" presStyleLbl="sibTrans1D1" presStyleIdx="2" presStyleCnt="4"/>
      <dgm:spPr/>
      <dgm:t>
        <a:bodyPr/>
        <a:lstStyle/>
        <a:p>
          <a:endParaRPr lang="en-US"/>
        </a:p>
      </dgm:t>
    </dgm:pt>
    <dgm:pt modelId="{5F9BF961-399A-344D-BC0A-3D926B78BFDE}" type="pres">
      <dgm:prSet presAssocID="{59B36463-8D6D-1241-9FBD-81ABA198D383}" presName="node" presStyleLbl="node1" presStyleIdx="3" presStyleCnt="4">
        <dgm:presLayoutVars>
          <dgm:bulletEnabled val="1"/>
        </dgm:presLayoutVars>
      </dgm:prSet>
      <dgm:spPr/>
      <dgm:t>
        <a:bodyPr/>
        <a:lstStyle/>
        <a:p>
          <a:endParaRPr lang="en-US"/>
        </a:p>
      </dgm:t>
    </dgm:pt>
    <dgm:pt modelId="{434DCB8B-A624-604A-BC0D-4B2F5164C188}" type="pres">
      <dgm:prSet presAssocID="{59B36463-8D6D-1241-9FBD-81ABA198D383}" presName="spNode" presStyleCnt="0"/>
      <dgm:spPr/>
    </dgm:pt>
    <dgm:pt modelId="{C90FA97E-36EE-8F49-BA23-9025F5AE096E}" type="pres">
      <dgm:prSet presAssocID="{93FA2B1F-D609-724F-8AFD-5C9FC7661142}" presName="sibTrans" presStyleLbl="sibTrans1D1" presStyleIdx="3" presStyleCnt="4"/>
      <dgm:spPr/>
      <dgm:t>
        <a:bodyPr/>
        <a:lstStyle/>
        <a:p>
          <a:endParaRPr lang="en-US"/>
        </a:p>
      </dgm:t>
    </dgm:pt>
  </dgm:ptLst>
  <dgm:cxnLst>
    <dgm:cxn modelId="{1F324098-EDD4-D148-AB9D-406BB5FB9AA6}" type="presOf" srcId="{59B36463-8D6D-1241-9FBD-81ABA198D383}" destId="{5F9BF961-399A-344D-BC0A-3D926B78BFDE}" srcOrd="0" destOrd="0" presId="urn:microsoft.com/office/officeart/2005/8/layout/cycle6"/>
    <dgm:cxn modelId="{0D000840-7F94-2942-805A-002E7A71EB1C}" type="presOf" srcId="{AA12C18C-9E77-194B-9699-F1EE386C3602}" destId="{B3EA9445-1022-764C-AEB7-97227E0D19FC}" srcOrd="0" destOrd="0" presId="urn:microsoft.com/office/officeart/2005/8/layout/cycle6"/>
    <dgm:cxn modelId="{3E743096-F2EC-3E49-A344-4E5861D16B7B}" type="presOf" srcId="{EB40D30E-AD4C-3E49-B995-10FB431A33E8}" destId="{592A9184-3A4B-8543-AE27-02D12F4CE14D}" srcOrd="0" destOrd="0" presId="urn:microsoft.com/office/officeart/2005/8/layout/cycle6"/>
    <dgm:cxn modelId="{0CDDEBB5-7D8D-F24F-9A1D-F82DBF96DC7B}" srcId="{A0795BBC-EE7E-4F41-9032-2750754644C0}" destId="{9E585F6D-1611-1B4E-A8F3-79F2536DD997}" srcOrd="1" destOrd="0" parTransId="{C477FFBC-BA43-6240-9B80-13D3C335037C}" sibTransId="{EB40D30E-AD4C-3E49-B995-10FB431A33E8}"/>
    <dgm:cxn modelId="{6408542B-208F-2A4D-ABAE-F42B7265BE8F}" srcId="{A0795BBC-EE7E-4F41-9032-2750754644C0}" destId="{59B36463-8D6D-1241-9FBD-81ABA198D383}" srcOrd="3" destOrd="0" parTransId="{49338788-9EC3-1747-83CC-535E5D6C221D}" sibTransId="{93FA2B1F-D609-724F-8AFD-5C9FC7661142}"/>
    <dgm:cxn modelId="{9158092B-B399-A249-800C-4EE4EE39223E}" type="presOf" srcId="{9E585F6D-1611-1B4E-A8F3-79F2536DD997}" destId="{76487B5F-573E-C049-8075-CBEB4330689A}" srcOrd="0" destOrd="0" presId="urn:microsoft.com/office/officeart/2005/8/layout/cycle6"/>
    <dgm:cxn modelId="{77FC7E84-1DF5-D244-A3CD-E46E86EA1ECE}" type="presOf" srcId="{93FA2B1F-D609-724F-8AFD-5C9FC7661142}" destId="{C90FA97E-36EE-8F49-BA23-9025F5AE096E}" srcOrd="0" destOrd="0" presId="urn:microsoft.com/office/officeart/2005/8/layout/cycle6"/>
    <dgm:cxn modelId="{3CB15E0B-2877-4448-8D36-CA7CFF396178}" srcId="{A0795BBC-EE7E-4F41-9032-2750754644C0}" destId="{166E525D-13E5-E74F-AB69-2D905F269A30}" srcOrd="2" destOrd="0" parTransId="{82791C85-F00B-0446-BEC6-6FEE98110744}" sibTransId="{4B8F08E0-2C24-3C49-8971-9A71837B4C55}"/>
    <dgm:cxn modelId="{29E3BB13-7DCD-BF40-8B64-A34DEE2EAB16}" type="presOf" srcId="{7D33FEE0-92D7-C84E-9FBC-6AF52C911B5F}" destId="{530E5926-50B8-444C-B589-094066AF43AA}" srcOrd="0" destOrd="0" presId="urn:microsoft.com/office/officeart/2005/8/layout/cycle6"/>
    <dgm:cxn modelId="{6C505685-021D-6947-B020-A69EB6539591}" type="presOf" srcId="{A0795BBC-EE7E-4F41-9032-2750754644C0}" destId="{A993E6C8-34A4-314A-BF52-6F600327E3C1}" srcOrd="0" destOrd="0" presId="urn:microsoft.com/office/officeart/2005/8/layout/cycle6"/>
    <dgm:cxn modelId="{D63D7033-B9E3-9A47-AD52-1BDB70166FC0}" type="presOf" srcId="{166E525D-13E5-E74F-AB69-2D905F269A30}" destId="{76983540-D2F0-F943-930B-F984982DE57F}" srcOrd="0" destOrd="0" presId="urn:microsoft.com/office/officeart/2005/8/layout/cycle6"/>
    <dgm:cxn modelId="{26EB4569-6291-4D4B-AC31-836E8922AE3C}" type="presOf" srcId="{4B8F08E0-2C24-3C49-8971-9A71837B4C55}" destId="{2C9C047A-DAA7-4545-A4F0-2D4775B3F727}" srcOrd="0" destOrd="0" presId="urn:microsoft.com/office/officeart/2005/8/layout/cycle6"/>
    <dgm:cxn modelId="{3695BD31-3FA3-BF40-8251-CF62F4DB2DCA}" srcId="{A0795BBC-EE7E-4F41-9032-2750754644C0}" destId="{7D33FEE0-92D7-C84E-9FBC-6AF52C911B5F}" srcOrd="0" destOrd="0" parTransId="{222C6C79-581F-3F4E-AD4D-87D89C80009E}" sibTransId="{AA12C18C-9E77-194B-9699-F1EE386C3602}"/>
    <dgm:cxn modelId="{7B781D49-EC13-B34E-AE18-1B7705801A45}" type="presParOf" srcId="{A993E6C8-34A4-314A-BF52-6F600327E3C1}" destId="{530E5926-50B8-444C-B589-094066AF43AA}" srcOrd="0" destOrd="0" presId="urn:microsoft.com/office/officeart/2005/8/layout/cycle6"/>
    <dgm:cxn modelId="{7F77EACD-C7CE-6942-B70A-D22CE402337D}" type="presParOf" srcId="{A993E6C8-34A4-314A-BF52-6F600327E3C1}" destId="{8E4414A2-DA96-9442-ADB6-0EED9443BF0C}" srcOrd="1" destOrd="0" presId="urn:microsoft.com/office/officeart/2005/8/layout/cycle6"/>
    <dgm:cxn modelId="{577B8D33-3996-2242-86EF-F6E32DD8EE9C}" type="presParOf" srcId="{A993E6C8-34A4-314A-BF52-6F600327E3C1}" destId="{B3EA9445-1022-764C-AEB7-97227E0D19FC}" srcOrd="2" destOrd="0" presId="urn:microsoft.com/office/officeart/2005/8/layout/cycle6"/>
    <dgm:cxn modelId="{6AAB8EAF-F01C-5B46-A60C-F1485B9262F5}" type="presParOf" srcId="{A993E6C8-34A4-314A-BF52-6F600327E3C1}" destId="{76487B5F-573E-C049-8075-CBEB4330689A}" srcOrd="3" destOrd="0" presId="urn:microsoft.com/office/officeart/2005/8/layout/cycle6"/>
    <dgm:cxn modelId="{576837C4-6CF4-6443-B8A8-A0D3007A6A73}" type="presParOf" srcId="{A993E6C8-34A4-314A-BF52-6F600327E3C1}" destId="{DB6D38CA-DFB7-8E42-95DF-C8F2D9DAC55F}" srcOrd="4" destOrd="0" presId="urn:microsoft.com/office/officeart/2005/8/layout/cycle6"/>
    <dgm:cxn modelId="{B868ED37-3101-374D-AA65-69E6E6C374E8}" type="presParOf" srcId="{A993E6C8-34A4-314A-BF52-6F600327E3C1}" destId="{592A9184-3A4B-8543-AE27-02D12F4CE14D}" srcOrd="5" destOrd="0" presId="urn:microsoft.com/office/officeart/2005/8/layout/cycle6"/>
    <dgm:cxn modelId="{E1E1AC08-3955-8742-A653-64343B74D9F7}" type="presParOf" srcId="{A993E6C8-34A4-314A-BF52-6F600327E3C1}" destId="{76983540-D2F0-F943-930B-F984982DE57F}" srcOrd="6" destOrd="0" presId="urn:microsoft.com/office/officeart/2005/8/layout/cycle6"/>
    <dgm:cxn modelId="{7165B2E1-DBA2-1A4E-AB2E-5805C93FB351}" type="presParOf" srcId="{A993E6C8-34A4-314A-BF52-6F600327E3C1}" destId="{958BB0C5-E931-F74B-885F-B401649B4A5A}" srcOrd="7" destOrd="0" presId="urn:microsoft.com/office/officeart/2005/8/layout/cycle6"/>
    <dgm:cxn modelId="{6933290C-2BB8-454F-BCBB-EBD69D16554C}" type="presParOf" srcId="{A993E6C8-34A4-314A-BF52-6F600327E3C1}" destId="{2C9C047A-DAA7-4545-A4F0-2D4775B3F727}" srcOrd="8" destOrd="0" presId="urn:microsoft.com/office/officeart/2005/8/layout/cycle6"/>
    <dgm:cxn modelId="{5E866D7C-26EF-604E-9315-1DE57315B8D4}" type="presParOf" srcId="{A993E6C8-34A4-314A-BF52-6F600327E3C1}" destId="{5F9BF961-399A-344D-BC0A-3D926B78BFDE}" srcOrd="9" destOrd="0" presId="urn:microsoft.com/office/officeart/2005/8/layout/cycle6"/>
    <dgm:cxn modelId="{7B390388-FC53-9148-BB72-71190FC75738}" type="presParOf" srcId="{A993E6C8-34A4-314A-BF52-6F600327E3C1}" destId="{434DCB8B-A624-604A-BC0D-4B2F5164C188}" srcOrd="10" destOrd="0" presId="urn:microsoft.com/office/officeart/2005/8/layout/cycle6"/>
    <dgm:cxn modelId="{83929FAF-4ED7-4B43-9AB4-EB8227DA1C87}" type="presParOf" srcId="{A993E6C8-34A4-314A-BF52-6F600327E3C1}" destId="{C90FA97E-36EE-8F49-BA23-9025F5AE096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E5926-50B8-444C-B589-094066AF43AA}">
      <dsp:nvSpPr>
        <dsp:cNvPr id="0" name=""/>
        <dsp:cNvSpPr/>
      </dsp:nvSpPr>
      <dsp:spPr>
        <a:xfrm>
          <a:off x="3043045" y="893"/>
          <a:ext cx="1655719" cy="10762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Savers</a:t>
          </a:r>
          <a:endParaRPr lang="en-US" sz="1600" kern="1200" dirty="0"/>
        </a:p>
      </dsp:txBody>
      <dsp:txXfrm>
        <a:off x="3095582" y="53430"/>
        <a:ext cx="1550645" cy="971143"/>
      </dsp:txXfrm>
    </dsp:sp>
    <dsp:sp modelId="{B3EA9445-1022-764C-AEB7-97227E0D19FC}">
      <dsp:nvSpPr>
        <dsp:cNvPr id="0" name=""/>
        <dsp:cNvSpPr/>
      </dsp:nvSpPr>
      <dsp:spPr>
        <a:xfrm>
          <a:off x="2092945" y="539001"/>
          <a:ext cx="3555918" cy="3555918"/>
        </a:xfrm>
        <a:custGeom>
          <a:avLst/>
          <a:gdLst/>
          <a:ahLst/>
          <a:cxnLst/>
          <a:rect l="0" t="0" r="0" b="0"/>
          <a:pathLst>
            <a:path>
              <a:moveTo>
                <a:pt x="2617744" y="210828"/>
              </a:moveTo>
              <a:arcTo wR="1777959" hR="1777959" stAng="17891142" swAng="2625721"/>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6487B5F-573E-C049-8075-CBEB4330689A}">
      <dsp:nvSpPr>
        <dsp:cNvPr id="0" name=""/>
        <dsp:cNvSpPr/>
      </dsp:nvSpPr>
      <dsp:spPr>
        <a:xfrm>
          <a:off x="4821004" y="1778852"/>
          <a:ext cx="1655719" cy="10762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Information intermediaries </a:t>
          </a:r>
          <a:endParaRPr lang="en-US" sz="1600" kern="1200" dirty="0"/>
        </a:p>
      </dsp:txBody>
      <dsp:txXfrm>
        <a:off x="4873541" y="1831389"/>
        <a:ext cx="1550645" cy="971143"/>
      </dsp:txXfrm>
    </dsp:sp>
    <dsp:sp modelId="{592A9184-3A4B-8543-AE27-02D12F4CE14D}">
      <dsp:nvSpPr>
        <dsp:cNvPr id="0" name=""/>
        <dsp:cNvSpPr/>
      </dsp:nvSpPr>
      <dsp:spPr>
        <a:xfrm>
          <a:off x="2123384" y="451174"/>
          <a:ext cx="3555918" cy="3555918"/>
        </a:xfrm>
        <a:custGeom>
          <a:avLst/>
          <a:gdLst/>
          <a:ahLst/>
          <a:cxnLst/>
          <a:rect l="0" t="0" r="0" b="0"/>
          <a:pathLst>
            <a:path>
              <a:moveTo>
                <a:pt x="3437124" y="2416948"/>
              </a:moveTo>
              <a:arcTo wR="1777959" hR="1777959" stAng="1263783" swAng="2721467"/>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6983540-D2F0-F943-930B-F984982DE57F}">
      <dsp:nvSpPr>
        <dsp:cNvPr id="0" name=""/>
        <dsp:cNvSpPr/>
      </dsp:nvSpPr>
      <dsp:spPr>
        <a:xfrm>
          <a:off x="2944013" y="3486272"/>
          <a:ext cx="1655719" cy="10762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Borrowers</a:t>
          </a:r>
          <a:endParaRPr lang="en-US" sz="1600" kern="1200" dirty="0"/>
        </a:p>
      </dsp:txBody>
      <dsp:txXfrm>
        <a:off x="2996550" y="3538809"/>
        <a:ext cx="1550645" cy="971143"/>
      </dsp:txXfrm>
    </dsp:sp>
    <dsp:sp modelId="{2C9C047A-DAA7-4545-A4F0-2D4775B3F727}">
      <dsp:nvSpPr>
        <dsp:cNvPr id="0" name=""/>
        <dsp:cNvSpPr/>
      </dsp:nvSpPr>
      <dsp:spPr>
        <a:xfrm>
          <a:off x="2057497" y="438015"/>
          <a:ext cx="3555918" cy="3555918"/>
        </a:xfrm>
        <a:custGeom>
          <a:avLst/>
          <a:gdLst/>
          <a:ahLst/>
          <a:cxnLst/>
          <a:rect l="0" t="0" r="0" b="0"/>
          <a:pathLst>
            <a:path>
              <a:moveTo>
                <a:pt x="876304" y="3310329"/>
              </a:moveTo>
              <a:arcTo wR="1777959" hR="1777959" stAng="7228366" swAng="2284772"/>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9BF961-399A-344D-BC0A-3D926B78BFDE}">
      <dsp:nvSpPr>
        <dsp:cNvPr id="0" name=""/>
        <dsp:cNvSpPr/>
      </dsp:nvSpPr>
      <dsp:spPr>
        <a:xfrm>
          <a:off x="1265086" y="1778852"/>
          <a:ext cx="1655719" cy="10762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Financial intermediaries</a:t>
          </a:r>
          <a:endParaRPr lang="en-US" sz="1600" kern="1200" dirty="0"/>
        </a:p>
      </dsp:txBody>
      <dsp:txXfrm>
        <a:off x="1317623" y="1831389"/>
        <a:ext cx="1550645" cy="971143"/>
      </dsp:txXfrm>
    </dsp:sp>
    <dsp:sp modelId="{C90FA97E-36EE-8F49-BA23-9025F5AE096E}">
      <dsp:nvSpPr>
        <dsp:cNvPr id="0" name=""/>
        <dsp:cNvSpPr/>
      </dsp:nvSpPr>
      <dsp:spPr>
        <a:xfrm>
          <a:off x="2092945" y="539001"/>
          <a:ext cx="3555918" cy="3555918"/>
        </a:xfrm>
        <a:custGeom>
          <a:avLst/>
          <a:gdLst/>
          <a:ahLst/>
          <a:cxnLst/>
          <a:rect l="0" t="0" r="0" b="0"/>
          <a:pathLst>
            <a:path>
              <a:moveTo>
                <a:pt x="87521" y="1226996"/>
              </a:moveTo>
              <a:arcTo wR="1777959" hR="1777959" stAng="11883137" swAng="2625721"/>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43A40D-6319-AB40-AF5F-DD45E1D1DD28}" type="datetimeFigureOut">
              <a:rPr lang="en-US" smtClean="0"/>
              <a:t>3/22/16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E232EF-9DE6-F249-B23E-8E7FF597F1C8}" type="slidenum">
              <a:rPr lang="en-US" smtClean="0"/>
              <a:t>‹#›</a:t>
            </a:fld>
            <a:endParaRPr lang="en-US"/>
          </a:p>
        </p:txBody>
      </p:sp>
    </p:spTree>
    <p:extLst>
      <p:ext uri="{BB962C8B-B14F-4D97-AF65-F5344CB8AC3E}">
        <p14:creationId xmlns:p14="http://schemas.microsoft.com/office/powerpoint/2010/main" val="1677116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490AC1-BC18-604C-8476-593B57B84F4C}" type="datetimeFigureOut">
              <a:rPr lang="en-US" smtClean="0"/>
              <a:t>3/22/16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7E52F4-FDFC-D04D-8983-740560A27472}" type="slidenum">
              <a:rPr lang="en-US" smtClean="0"/>
              <a:t>‹#›</a:t>
            </a:fld>
            <a:endParaRPr lang="en-US"/>
          </a:p>
        </p:txBody>
      </p:sp>
    </p:spTree>
    <p:extLst>
      <p:ext uri="{BB962C8B-B14F-4D97-AF65-F5344CB8AC3E}">
        <p14:creationId xmlns:p14="http://schemas.microsoft.com/office/powerpoint/2010/main" val="7038800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a:t>
            </a:r>
            <a:r>
              <a:rPr lang="en-US" dirty="0" err="1" smtClean="0"/>
              <a:t>TPMmoJrkxeg</a:t>
            </a:r>
            <a:endParaRPr lang="en-US" dirty="0"/>
          </a:p>
        </p:txBody>
      </p:sp>
      <p:sp>
        <p:nvSpPr>
          <p:cNvPr id="4" name="Slide Number Placeholder 3"/>
          <p:cNvSpPr>
            <a:spLocks noGrp="1"/>
          </p:cNvSpPr>
          <p:nvPr>
            <p:ph type="sldNum" sz="quarter" idx="10"/>
          </p:nvPr>
        </p:nvSpPr>
        <p:spPr/>
        <p:txBody>
          <a:bodyPr/>
          <a:lstStyle/>
          <a:p>
            <a:fld id="{A0BB518E-603F-9C49-A1F7-A225E15D7CC9}" type="slidenum">
              <a:rPr lang="en-US" smtClean="0"/>
              <a:pPr/>
              <a:t>3</a:t>
            </a:fld>
            <a:endParaRPr lang="en-US"/>
          </a:p>
        </p:txBody>
      </p:sp>
    </p:spTree>
    <p:extLst>
      <p:ext uri="{BB962C8B-B14F-4D97-AF65-F5344CB8AC3E}">
        <p14:creationId xmlns:p14="http://schemas.microsoft.com/office/powerpoint/2010/main" val="1632644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However, there is another type of leverage increasing being used by retail investors during the formation of the bubble, which are mostly provided by P2P institutions. </a:t>
            </a:r>
          </a:p>
          <a:p>
            <a:endParaRPr lang="en-US" dirty="0"/>
          </a:p>
        </p:txBody>
      </p:sp>
      <p:sp>
        <p:nvSpPr>
          <p:cNvPr id="4" name="Slide Number Placeholder 3"/>
          <p:cNvSpPr>
            <a:spLocks noGrp="1"/>
          </p:cNvSpPr>
          <p:nvPr>
            <p:ph type="sldNum" sz="quarter" idx="10"/>
          </p:nvPr>
        </p:nvSpPr>
        <p:spPr/>
        <p:txBody>
          <a:bodyPr/>
          <a:lstStyle/>
          <a:p>
            <a:fld id="{A47E52F4-FDFC-D04D-8983-740560A27472}" type="slidenum">
              <a:rPr lang="en-US" smtClean="0"/>
              <a:t>18</a:t>
            </a:fld>
            <a:endParaRPr lang="en-US"/>
          </a:p>
        </p:txBody>
      </p:sp>
    </p:spTree>
    <p:extLst>
      <p:ext uri="{BB962C8B-B14F-4D97-AF65-F5344CB8AC3E}">
        <p14:creationId xmlns:p14="http://schemas.microsoft.com/office/powerpoint/2010/main" val="1868523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from the U.S., in</a:t>
            </a:r>
            <a:r>
              <a:rPr lang="en-US" baseline="0" dirty="0" smtClean="0"/>
              <a:t> China, Bank credit dominate the financial system; banks are the major source of private sector’s borrowing and lending. </a:t>
            </a:r>
          </a:p>
          <a:p>
            <a:r>
              <a:rPr lang="en-US" dirty="0" smtClean="0"/>
              <a:t>Bond</a:t>
            </a:r>
            <a:r>
              <a:rPr lang="en-US" baseline="0" dirty="0" smtClean="0"/>
              <a:t> market is, comparing to the western economies, very small and under developed. </a:t>
            </a:r>
          </a:p>
        </p:txBody>
      </p:sp>
      <p:sp>
        <p:nvSpPr>
          <p:cNvPr id="4" name="Slide Number Placeholder 3"/>
          <p:cNvSpPr>
            <a:spLocks noGrp="1"/>
          </p:cNvSpPr>
          <p:nvPr>
            <p:ph type="sldNum" sz="quarter" idx="10"/>
          </p:nvPr>
        </p:nvSpPr>
        <p:spPr/>
        <p:txBody>
          <a:bodyPr/>
          <a:lstStyle/>
          <a:p>
            <a:fld id="{A47E52F4-FDFC-D04D-8983-740560A27472}" type="slidenum">
              <a:rPr lang="en-US" smtClean="0"/>
              <a:t>19</a:t>
            </a:fld>
            <a:endParaRPr lang="en-US"/>
          </a:p>
        </p:txBody>
      </p:sp>
    </p:spTree>
    <p:extLst>
      <p:ext uri="{BB962C8B-B14F-4D97-AF65-F5344CB8AC3E}">
        <p14:creationId xmlns:p14="http://schemas.microsoft.com/office/powerpoint/2010/main" val="2247893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Direct financing is currently a major way of</a:t>
            </a:r>
            <a:r>
              <a:rPr lang="en-US" baseline="0" dirty="0" smtClean="0"/>
              <a:t> how people raise money from.</a:t>
            </a:r>
            <a:endParaRPr lang="en-US" dirty="0" smtClean="0"/>
          </a:p>
          <a:p>
            <a:pPr lvl="1"/>
            <a:r>
              <a:rPr lang="en-US" dirty="0" smtClean="0"/>
              <a:t>Equity financing (stock) is under-developed compared to the US.</a:t>
            </a:r>
          </a:p>
        </p:txBody>
      </p:sp>
      <p:sp>
        <p:nvSpPr>
          <p:cNvPr id="4" name="Slide Number Placeholder 3"/>
          <p:cNvSpPr>
            <a:spLocks noGrp="1"/>
          </p:cNvSpPr>
          <p:nvPr>
            <p:ph type="sldNum" sz="quarter" idx="10"/>
          </p:nvPr>
        </p:nvSpPr>
        <p:spPr/>
        <p:txBody>
          <a:bodyPr/>
          <a:lstStyle/>
          <a:p>
            <a:fld id="{A47E52F4-FDFC-D04D-8983-740560A27472}" type="slidenum">
              <a:rPr lang="en-US" smtClean="0"/>
              <a:t>20</a:t>
            </a:fld>
            <a:endParaRPr lang="en-US"/>
          </a:p>
        </p:txBody>
      </p:sp>
    </p:spTree>
    <p:extLst>
      <p:ext uri="{BB962C8B-B14F-4D97-AF65-F5344CB8AC3E}">
        <p14:creationId xmlns:p14="http://schemas.microsoft.com/office/powerpoint/2010/main" val="2714332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In the circumstance, their interests may conflict when mutual fund managers take many risks in order to perform outstandingly so that they can attract more capital. </a:t>
            </a:r>
          </a:p>
          <a:p>
            <a:r>
              <a:rPr lang="en-US" dirty="0" smtClean="0"/>
              <a:t>the retail investors are not aware of such risk-taking actions taken by the fund managers.</a:t>
            </a:r>
            <a:endParaRPr lang="en-US" dirty="0"/>
          </a:p>
        </p:txBody>
      </p:sp>
      <p:sp>
        <p:nvSpPr>
          <p:cNvPr id="4" name="Slide Number Placeholder 3"/>
          <p:cNvSpPr>
            <a:spLocks noGrp="1"/>
          </p:cNvSpPr>
          <p:nvPr>
            <p:ph type="sldNum" sz="quarter" idx="10"/>
          </p:nvPr>
        </p:nvSpPr>
        <p:spPr/>
        <p:txBody>
          <a:bodyPr/>
          <a:lstStyle/>
          <a:p>
            <a:fld id="{A47E52F4-FDFC-D04D-8983-740560A27472}" type="slidenum">
              <a:rPr lang="en-US" smtClean="0"/>
              <a:t>22</a:t>
            </a:fld>
            <a:endParaRPr lang="en-US"/>
          </a:p>
        </p:txBody>
      </p:sp>
    </p:spTree>
    <p:extLst>
      <p:ext uri="{BB962C8B-B14F-4D97-AF65-F5344CB8AC3E}">
        <p14:creationId xmlns:p14="http://schemas.microsoft.com/office/powerpoint/2010/main" val="3595249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smtClean="0"/>
              <a:t>第一次降息</a:t>
            </a:r>
            <a:endParaRPr lang="en-US" altLang="zh-CN" dirty="0" smtClean="0"/>
          </a:p>
          <a:p>
            <a:r>
              <a:rPr lang="zh-CN" altLang="en-US" dirty="0" smtClean="0"/>
              <a:t>第二次降息</a:t>
            </a:r>
            <a:endParaRPr lang="en-US" altLang="zh-CN" dirty="0" smtClean="0"/>
          </a:p>
          <a:p>
            <a:r>
              <a:rPr lang="zh-CN" altLang="en-US" dirty="0" smtClean="0"/>
              <a:t>去杠杆</a:t>
            </a:r>
            <a:endParaRPr lang="en-US" altLang="zh-CN" dirty="0" smtClean="0"/>
          </a:p>
          <a:p>
            <a:r>
              <a:rPr lang="zh-CN" altLang="en-US" dirty="0" smtClean="0"/>
              <a:t>救市</a:t>
            </a:r>
            <a:r>
              <a:rPr lang="en-US" altLang="zh-CN" dirty="0" smtClean="0"/>
              <a:t> </a:t>
            </a:r>
            <a:r>
              <a:rPr lang="zh-CN" altLang="en-US" dirty="0" smtClean="0"/>
              <a:t>补充流动性</a:t>
            </a:r>
            <a:endParaRPr lang="en-US" altLang="zh-CN" dirty="0" smtClean="0"/>
          </a:p>
          <a:p>
            <a:r>
              <a:rPr lang="zh-CN" altLang="en-US" dirty="0" smtClean="0"/>
              <a:t>去</a:t>
            </a:r>
            <a:r>
              <a:rPr lang="en-US" altLang="zh-CN" dirty="0" smtClean="0"/>
              <a:t>futures contract,</a:t>
            </a:r>
            <a:r>
              <a:rPr lang="en-US" altLang="zh-CN" baseline="0" dirty="0" smtClean="0"/>
              <a:t> avoiding short sell.</a:t>
            </a:r>
            <a:r>
              <a:rPr lang="en-US" altLang="zh-CN" dirty="0" smtClean="0"/>
              <a:t> </a:t>
            </a:r>
            <a:endParaRPr lang="en-US" dirty="0"/>
          </a:p>
        </p:txBody>
      </p:sp>
      <p:sp>
        <p:nvSpPr>
          <p:cNvPr id="4" name="Slide Number Placeholder 3"/>
          <p:cNvSpPr>
            <a:spLocks noGrp="1"/>
          </p:cNvSpPr>
          <p:nvPr>
            <p:ph type="sldNum" sz="quarter" idx="10"/>
          </p:nvPr>
        </p:nvSpPr>
        <p:spPr/>
        <p:txBody>
          <a:bodyPr/>
          <a:lstStyle/>
          <a:p>
            <a:fld id="{A47E52F4-FDFC-D04D-8983-740560A27472}" type="slidenum">
              <a:rPr lang="en-US" smtClean="0"/>
              <a:t>24</a:t>
            </a:fld>
            <a:endParaRPr lang="en-US"/>
          </a:p>
        </p:txBody>
      </p:sp>
    </p:spTree>
    <p:extLst>
      <p:ext uri="{BB962C8B-B14F-4D97-AF65-F5344CB8AC3E}">
        <p14:creationId xmlns:p14="http://schemas.microsoft.com/office/powerpoint/2010/main" val="3765166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MSCI Inc. . formerly MSCI Barra, is a US-based provider of equity, fixed income, and hedge fund stock market indexes, and equity portfolio analysis tools.</a:t>
            </a:r>
          </a:p>
          <a:p>
            <a:r>
              <a:rPr lang="en-US" sz="1200" kern="1200" dirty="0" smtClean="0">
                <a:solidFill>
                  <a:schemeClr val="tx1"/>
                </a:solidFill>
                <a:latin typeface="+mn-lt"/>
                <a:ea typeface="+mn-ea"/>
                <a:cs typeface="+mn-cs"/>
              </a:rPr>
              <a:t>PMI - economic indicators derived from monthly surveys of private sector companies: an index reading of 50.0 means that the variable is unchanged, a number over 50.0 indicates an improvement, while anything below 50.0 suggests a decline.</a:t>
            </a:r>
          </a:p>
          <a:p>
            <a:r>
              <a:rPr lang="en-US" sz="1200" kern="1200" baseline="0" dirty="0" smtClean="0">
                <a:solidFill>
                  <a:schemeClr val="tx1"/>
                </a:solidFill>
                <a:latin typeface="+mn-lt"/>
                <a:ea typeface="+mn-ea"/>
                <a:cs typeface="+mn-cs"/>
              </a:rPr>
              <a:t>Why bubble bursts? government was trying so hard to push the economy and the stock market was performing so well. But the economy was not performing well even when</a:t>
            </a:r>
            <a:endParaRPr lang="en-US" dirty="0" smtClean="0"/>
          </a:p>
          <a:p>
            <a:endParaRPr lang="en-US" dirty="0"/>
          </a:p>
        </p:txBody>
      </p:sp>
      <p:sp>
        <p:nvSpPr>
          <p:cNvPr id="4" name="Slide Number Placeholder 3"/>
          <p:cNvSpPr>
            <a:spLocks noGrp="1"/>
          </p:cNvSpPr>
          <p:nvPr>
            <p:ph type="sldNum" sz="quarter" idx="10"/>
          </p:nvPr>
        </p:nvSpPr>
        <p:spPr/>
        <p:txBody>
          <a:bodyPr/>
          <a:lstStyle/>
          <a:p>
            <a:fld id="{A47E52F4-FDFC-D04D-8983-740560A27472}" type="slidenum">
              <a:rPr lang="en-US" smtClean="0"/>
              <a:t>25</a:t>
            </a:fld>
            <a:endParaRPr lang="en-US"/>
          </a:p>
        </p:txBody>
      </p:sp>
    </p:spTree>
    <p:extLst>
      <p:ext uri="{BB962C8B-B14F-4D97-AF65-F5344CB8AC3E}">
        <p14:creationId xmlns:p14="http://schemas.microsoft.com/office/powerpoint/2010/main" val="1912045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E52F4-FDFC-D04D-8983-740560A27472}" type="slidenum">
              <a:rPr lang="en-US" smtClean="0"/>
              <a:t>26</a:t>
            </a:fld>
            <a:endParaRPr lang="en-US"/>
          </a:p>
        </p:txBody>
      </p:sp>
    </p:spTree>
    <p:extLst>
      <p:ext uri="{BB962C8B-B14F-4D97-AF65-F5344CB8AC3E}">
        <p14:creationId xmlns:p14="http://schemas.microsoft.com/office/powerpoint/2010/main" val="909235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E52F4-FDFC-D04D-8983-740560A27472}" type="slidenum">
              <a:rPr lang="en-US" smtClean="0"/>
              <a:t>27</a:t>
            </a:fld>
            <a:endParaRPr lang="en-US"/>
          </a:p>
        </p:txBody>
      </p:sp>
    </p:spTree>
    <p:extLst>
      <p:ext uri="{BB962C8B-B14F-4D97-AF65-F5344CB8AC3E}">
        <p14:creationId xmlns:p14="http://schemas.microsoft.com/office/powerpoint/2010/main" val="909235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Myron J. Gordon.</a:t>
            </a:r>
          </a:p>
        </p:txBody>
      </p:sp>
      <p:sp>
        <p:nvSpPr>
          <p:cNvPr id="4" name="Slide Number Placeholder 3"/>
          <p:cNvSpPr>
            <a:spLocks noGrp="1"/>
          </p:cNvSpPr>
          <p:nvPr>
            <p:ph type="sldNum" sz="quarter" idx="10"/>
          </p:nvPr>
        </p:nvSpPr>
        <p:spPr/>
        <p:txBody>
          <a:bodyPr/>
          <a:lstStyle/>
          <a:p>
            <a:fld id="{A47E52F4-FDFC-D04D-8983-740560A27472}" type="slidenum">
              <a:rPr lang="en-US" smtClean="0"/>
              <a:t>29</a:t>
            </a:fld>
            <a:endParaRPr lang="en-US"/>
          </a:p>
        </p:txBody>
      </p:sp>
    </p:spTree>
    <p:extLst>
      <p:ext uri="{BB962C8B-B14F-4D97-AF65-F5344CB8AC3E}">
        <p14:creationId xmlns:p14="http://schemas.microsoft.com/office/powerpoint/2010/main" val="311846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smtClean="0"/>
              <a:t>第一次降息</a:t>
            </a:r>
            <a:endParaRPr lang="en-US" altLang="zh-CN" dirty="0" smtClean="0"/>
          </a:p>
          <a:p>
            <a:r>
              <a:rPr lang="zh-CN" altLang="en-US" dirty="0" smtClean="0"/>
              <a:t>第二次降息</a:t>
            </a:r>
            <a:endParaRPr lang="en-US" altLang="zh-CN" dirty="0" smtClean="0"/>
          </a:p>
          <a:p>
            <a:r>
              <a:rPr lang="zh-CN" altLang="en-US" dirty="0" smtClean="0"/>
              <a:t>去杠杆</a:t>
            </a:r>
            <a:endParaRPr lang="en-US" altLang="zh-CN" dirty="0" smtClean="0"/>
          </a:p>
          <a:p>
            <a:r>
              <a:rPr lang="zh-CN" altLang="en-US" dirty="0" smtClean="0"/>
              <a:t>救市</a:t>
            </a:r>
            <a:r>
              <a:rPr lang="en-US" altLang="zh-CN" dirty="0" smtClean="0"/>
              <a:t> </a:t>
            </a:r>
            <a:r>
              <a:rPr lang="zh-CN" altLang="en-US" dirty="0" smtClean="0"/>
              <a:t>补充流动性</a:t>
            </a:r>
            <a:endParaRPr lang="en-US" altLang="zh-CN" dirty="0" smtClean="0"/>
          </a:p>
          <a:p>
            <a:r>
              <a:rPr lang="zh-CN" altLang="en-US" dirty="0" smtClean="0"/>
              <a:t>去</a:t>
            </a:r>
            <a:r>
              <a:rPr lang="en-US" altLang="zh-CN" dirty="0" smtClean="0"/>
              <a:t>futures contract,</a:t>
            </a:r>
            <a:r>
              <a:rPr lang="en-US" altLang="zh-CN" baseline="0" dirty="0" smtClean="0"/>
              <a:t> avoiding short sell.</a:t>
            </a:r>
            <a:r>
              <a:rPr lang="en-US" altLang="zh-CN" dirty="0" smtClean="0"/>
              <a:t> </a:t>
            </a:r>
            <a:endParaRPr lang="en-US" dirty="0"/>
          </a:p>
        </p:txBody>
      </p:sp>
      <p:sp>
        <p:nvSpPr>
          <p:cNvPr id="4" name="Slide Number Placeholder 3"/>
          <p:cNvSpPr>
            <a:spLocks noGrp="1"/>
          </p:cNvSpPr>
          <p:nvPr>
            <p:ph type="sldNum" sz="quarter" idx="10"/>
          </p:nvPr>
        </p:nvSpPr>
        <p:spPr/>
        <p:txBody>
          <a:bodyPr/>
          <a:lstStyle/>
          <a:p>
            <a:fld id="{A47E52F4-FDFC-D04D-8983-740560A27472}" type="slidenum">
              <a:rPr lang="en-US" smtClean="0"/>
              <a:t>32</a:t>
            </a:fld>
            <a:endParaRPr lang="en-US"/>
          </a:p>
        </p:txBody>
      </p:sp>
    </p:spTree>
    <p:extLst>
      <p:ext uri="{BB962C8B-B14F-4D97-AF65-F5344CB8AC3E}">
        <p14:creationId xmlns:p14="http://schemas.microsoft.com/office/powerpoint/2010/main" val="376516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smtClean="0"/>
              <a:t>去</a:t>
            </a:r>
            <a:r>
              <a:rPr lang="en-US" altLang="zh-CN" dirty="0" smtClean="0"/>
              <a:t>futures contract,</a:t>
            </a:r>
            <a:r>
              <a:rPr lang="en-US" altLang="zh-CN" baseline="0" dirty="0" smtClean="0"/>
              <a:t> avoiding short sell.</a:t>
            </a:r>
            <a:r>
              <a:rPr lang="en-US" altLang="zh-CN" dirty="0" smtClean="0"/>
              <a:t> </a:t>
            </a:r>
            <a:endParaRPr lang="en-US" dirty="0"/>
          </a:p>
        </p:txBody>
      </p:sp>
      <p:sp>
        <p:nvSpPr>
          <p:cNvPr id="4" name="Slide Number Placeholder 3"/>
          <p:cNvSpPr>
            <a:spLocks noGrp="1"/>
          </p:cNvSpPr>
          <p:nvPr>
            <p:ph type="sldNum" sz="quarter" idx="10"/>
          </p:nvPr>
        </p:nvSpPr>
        <p:spPr/>
        <p:txBody>
          <a:bodyPr/>
          <a:lstStyle/>
          <a:p>
            <a:fld id="{A47E52F4-FDFC-D04D-8983-740560A27472}" type="slidenum">
              <a:rPr lang="en-US" smtClean="0"/>
              <a:t>4</a:t>
            </a:fld>
            <a:endParaRPr lang="en-US"/>
          </a:p>
        </p:txBody>
      </p:sp>
    </p:spTree>
    <p:extLst>
      <p:ext uri="{BB962C8B-B14F-4D97-AF65-F5344CB8AC3E}">
        <p14:creationId xmlns:p14="http://schemas.microsoft.com/office/powerpoint/2010/main" val="3765166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An </a:t>
            </a:r>
            <a:r>
              <a:rPr lang="en-US" sz="1200" b="1" kern="1200" dirty="0" smtClean="0">
                <a:solidFill>
                  <a:schemeClr val="tx1"/>
                </a:solidFill>
                <a:latin typeface="+mn-lt"/>
                <a:ea typeface="+mn-ea"/>
                <a:cs typeface="+mn-cs"/>
              </a:rPr>
              <a:t>ETF</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exchange traded fund</a:t>
            </a:r>
            <a:r>
              <a:rPr lang="en-US" sz="1200" b="0" kern="1200" dirty="0" smtClean="0">
                <a:solidFill>
                  <a:schemeClr val="tx1"/>
                </a:solidFill>
                <a:latin typeface="+mn-lt"/>
                <a:ea typeface="+mn-ea"/>
                <a:cs typeface="+mn-cs"/>
              </a:rPr>
              <a:t>, is a marketable security that tracks an index, a commodity, bonds, or a basket of assets like an index fund. </a:t>
            </a:r>
            <a:r>
              <a:rPr lang="en-US" sz="1200" kern="1200" dirty="0" smtClean="0">
                <a:solidFill>
                  <a:schemeClr val="tx1"/>
                </a:solidFill>
                <a:latin typeface="+mn-lt"/>
                <a:ea typeface="+mn-ea"/>
                <a:cs typeface="+mn-cs"/>
              </a:rPr>
              <a:t>Unlike mutual funds, an ETF trades like a common stock on a stock exchange.</a:t>
            </a:r>
            <a:endParaRPr lang="en-US" dirty="0"/>
          </a:p>
        </p:txBody>
      </p:sp>
      <p:sp>
        <p:nvSpPr>
          <p:cNvPr id="4" name="Slide Number Placeholder 3"/>
          <p:cNvSpPr>
            <a:spLocks noGrp="1"/>
          </p:cNvSpPr>
          <p:nvPr>
            <p:ph type="sldNum" sz="quarter" idx="10"/>
          </p:nvPr>
        </p:nvSpPr>
        <p:spPr/>
        <p:txBody>
          <a:bodyPr/>
          <a:lstStyle/>
          <a:p>
            <a:fld id="{A47E52F4-FDFC-D04D-8983-740560A27472}" type="slidenum">
              <a:rPr lang="en-US" smtClean="0"/>
              <a:t>33</a:t>
            </a:fld>
            <a:endParaRPr lang="en-US"/>
          </a:p>
        </p:txBody>
      </p:sp>
    </p:spTree>
    <p:extLst>
      <p:ext uri="{BB962C8B-B14F-4D97-AF65-F5344CB8AC3E}">
        <p14:creationId xmlns:p14="http://schemas.microsoft.com/office/powerpoint/2010/main" val="1912045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E52F4-FDFC-D04D-8983-740560A27472}" type="slidenum">
              <a:rPr lang="en-US" smtClean="0"/>
              <a:t>35</a:t>
            </a:fld>
            <a:endParaRPr lang="en-US"/>
          </a:p>
        </p:txBody>
      </p:sp>
    </p:spTree>
    <p:extLst>
      <p:ext uri="{BB962C8B-B14F-4D97-AF65-F5344CB8AC3E}">
        <p14:creationId xmlns:p14="http://schemas.microsoft.com/office/powerpoint/2010/main" val="1912045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47E52F4-FDFC-D04D-8983-740560A27472}" type="slidenum">
              <a:rPr lang="en-US" smtClean="0"/>
              <a:t>36</a:t>
            </a:fld>
            <a:endParaRPr lang="en-US"/>
          </a:p>
        </p:txBody>
      </p:sp>
    </p:spTree>
    <p:extLst>
      <p:ext uri="{BB962C8B-B14F-4D97-AF65-F5344CB8AC3E}">
        <p14:creationId xmlns:p14="http://schemas.microsoft.com/office/powerpoint/2010/main" val="2667680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Mispresentation</a:t>
            </a:r>
            <a:r>
              <a:rPr lang="en-US" dirty="0" smtClean="0"/>
              <a:t> of the real conditions in the stock market.</a:t>
            </a:r>
          </a:p>
          <a:p>
            <a:r>
              <a:rPr lang="en-US" dirty="0" smtClean="0"/>
              <a:t>Institutional investors</a:t>
            </a:r>
            <a:r>
              <a:rPr lang="en-US" baseline="0" dirty="0" smtClean="0"/>
              <a:t> are subject to BS vulnerability; </a:t>
            </a:r>
            <a:r>
              <a:rPr lang="en-US" dirty="0" smtClean="0"/>
              <a:t>Leverage Ratio</a:t>
            </a:r>
            <a:r>
              <a:rPr lang="en-US" baseline="0" dirty="0" smtClean="0"/>
              <a:t> </a:t>
            </a:r>
            <a:r>
              <a:rPr lang="en-US" dirty="0" smtClean="0"/>
              <a:t>(Equity/</a:t>
            </a:r>
            <a:r>
              <a:rPr lang="en-US" baseline="0" dirty="0" smtClean="0"/>
              <a:t>Debt</a:t>
            </a:r>
            <a:r>
              <a:rPr lang="en-US" dirty="0" smtClean="0"/>
              <a:t>) </a:t>
            </a:r>
            <a:r>
              <a:rPr lang="en-US" baseline="0" dirty="0" smtClean="0"/>
              <a:t>too high: equity is very vulnerable to undesirable movement of the market price. </a:t>
            </a:r>
            <a:endParaRPr lang="en-US" dirty="0"/>
          </a:p>
        </p:txBody>
      </p:sp>
      <p:sp>
        <p:nvSpPr>
          <p:cNvPr id="4" name="Slide Number Placeholder 3"/>
          <p:cNvSpPr>
            <a:spLocks noGrp="1"/>
          </p:cNvSpPr>
          <p:nvPr>
            <p:ph type="sldNum" sz="quarter" idx="10"/>
          </p:nvPr>
        </p:nvSpPr>
        <p:spPr/>
        <p:txBody>
          <a:bodyPr/>
          <a:lstStyle/>
          <a:p>
            <a:fld id="{A47E52F4-FDFC-D04D-8983-740560A27472}" type="slidenum">
              <a:rPr lang="en-US" smtClean="0"/>
              <a:t>37</a:t>
            </a:fld>
            <a:endParaRPr lang="en-US"/>
          </a:p>
        </p:txBody>
      </p:sp>
    </p:spTree>
    <p:extLst>
      <p:ext uri="{BB962C8B-B14F-4D97-AF65-F5344CB8AC3E}">
        <p14:creationId xmlns:p14="http://schemas.microsoft.com/office/powerpoint/2010/main" val="3355523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BB518E-603F-9C49-A1F7-A225E15D7CC9}" type="slidenum">
              <a:rPr lang="en-US" smtClean="0"/>
              <a:pPr/>
              <a:t>5</a:t>
            </a:fld>
            <a:endParaRPr lang="en-US"/>
          </a:p>
        </p:txBody>
      </p:sp>
    </p:spTree>
    <p:extLst>
      <p:ext uri="{BB962C8B-B14F-4D97-AF65-F5344CB8AC3E}">
        <p14:creationId xmlns:p14="http://schemas.microsoft.com/office/powerpoint/2010/main" val="255696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BB518E-603F-9C49-A1F7-A225E15D7CC9}" type="slidenum">
              <a:rPr lang="en-US" smtClean="0"/>
              <a:pPr/>
              <a:t>7</a:t>
            </a:fld>
            <a:endParaRPr lang="en-US"/>
          </a:p>
        </p:txBody>
      </p:sp>
    </p:spTree>
    <p:extLst>
      <p:ext uri="{BB962C8B-B14F-4D97-AF65-F5344CB8AC3E}">
        <p14:creationId xmlns:p14="http://schemas.microsoft.com/office/powerpoint/2010/main" val="255696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BB518E-603F-9C49-A1F7-A225E15D7CC9}" type="slidenum">
              <a:rPr lang="en-US" smtClean="0"/>
              <a:pPr/>
              <a:t>8</a:t>
            </a:fld>
            <a:endParaRPr lang="en-US"/>
          </a:p>
        </p:txBody>
      </p:sp>
    </p:spTree>
    <p:extLst>
      <p:ext uri="{BB962C8B-B14F-4D97-AF65-F5344CB8AC3E}">
        <p14:creationId xmlns:p14="http://schemas.microsoft.com/office/powerpoint/2010/main" val="2556968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smtClean="0"/>
              <a:t>第一次降息</a:t>
            </a:r>
            <a:endParaRPr lang="en-US" altLang="zh-CN" dirty="0" smtClean="0"/>
          </a:p>
          <a:p>
            <a:r>
              <a:rPr lang="zh-CN" altLang="en-US" dirty="0" smtClean="0"/>
              <a:t>第二次降息</a:t>
            </a:r>
            <a:endParaRPr lang="en-US" altLang="zh-CN" dirty="0" smtClean="0"/>
          </a:p>
          <a:p>
            <a:r>
              <a:rPr lang="zh-CN" altLang="en-US" dirty="0" smtClean="0"/>
              <a:t>去杠杆</a:t>
            </a:r>
            <a:endParaRPr lang="en-US" altLang="zh-CN" dirty="0" smtClean="0"/>
          </a:p>
          <a:p>
            <a:r>
              <a:rPr lang="zh-CN" altLang="en-US" dirty="0" smtClean="0"/>
              <a:t>救市</a:t>
            </a:r>
            <a:r>
              <a:rPr lang="en-US" altLang="zh-CN" dirty="0" smtClean="0"/>
              <a:t> </a:t>
            </a:r>
            <a:r>
              <a:rPr lang="zh-CN" altLang="en-US" dirty="0" smtClean="0"/>
              <a:t>补充流动性</a:t>
            </a:r>
            <a:endParaRPr lang="en-US" altLang="zh-CN" dirty="0" smtClean="0"/>
          </a:p>
          <a:p>
            <a:r>
              <a:rPr lang="zh-CN" altLang="en-US" dirty="0" smtClean="0"/>
              <a:t>去</a:t>
            </a:r>
            <a:r>
              <a:rPr lang="en-US" altLang="zh-CN" dirty="0" smtClean="0"/>
              <a:t>futures contract,</a:t>
            </a:r>
            <a:r>
              <a:rPr lang="en-US" altLang="zh-CN" baseline="0" dirty="0" smtClean="0"/>
              <a:t> avoiding short sell.</a:t>
            </a:r>
            <a:r>
              <a:rPr lang="en-US" altLang="zh-CN" dirty="0" smtClean="0"/>
              <a:t> </a:t>
            </a:r>
            <a:endParaRPr lang="en-US" dirty="0"/>
          </a:p>
        </p:txBody>
      </p:sp>
      <p:sp>
        <p:nvSpPr>
          <p:cNvPr id="4" name="Slide Number Placeholder 3"/>
          <p:cNvSpPr>
            <a:spLocks noGrp="1"/>
          </p:cNvSpPr>
          <p:nvPr>
            <p:ph type="sldNum" sz="quarter" idx="10"/>
          </p:nvPr>
        </p:nvSpPr>
        <p:spPr/>
        <p:txBody>
          <a:bodyPr/>
          <a:lstStyle/>
          <a:p>
            <a:fld id="{A47E52F4-FDFC-D04D-8983-740560A27472}" type="slidenum">
              <a:rPr lang="en-US" smtClean="0"/>
              <a:t>9</a:t>
            </a:fld>
            <a:endParaRPr lang="en-US"/>
          </a:p>
        </p:txBody>
      </p:sp>
    </p:spTree>
    <p:extLst>
      <p:ext uri="{BB962C8B-B14F-4D97-AF65-F5344CB8AC3E}">
        <p14:creationId xmlns:p14="http://schemas.microsoft.com/office/powerpoint/2010/main" val="3765166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E52F4-FDFC-D04D-8983-740560A27472}" type="slidenum">
              <a:rPr lang="en-US" smtClean="0"/>
              <a:t>12</a:t>
            </a:fld>
            <a:endParaRPr lang="en-US"/>
          </a:p>
        </p:txBody>
      </p:sp>
    </p:spTree>
    <p:extLst>
      <p:ext uri="{BB962C8B-B14F-4D97-AF65-F5344CB8AC3E}">
        <p14:creationId xmlns:p14="http://schemas.microsoft.com/office/powerpoint/2010/main" val="263449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E52F4-FDFC-D04D-8983-740560A27472}" type="slidenum">
              <a:rPr lang="en-US" smtClean="0"/>
              <a:t>13</a:t>
            </a:fld>
            <a:endParaRPr lang="en-US"/>
          </a:p>
        </p:txBody>
      </p:sp>
    </p:spTree>
    <p:extLst>
      <p:ext uri="{BB962C8B-B14F-4D97-AF65-F5344CB8AC3E}">
        <p14:creationId xmlns:p14="http://schemas.microsoft.com/office/powerpoint/2010/main" val="3765166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E52F4-FDFC-D04D-8983-740560A27472}" type="slidenum">
              <a:rPr lang="en-US" smtClean="0"/>
              <a:t>17</a:t>
            </a:fld>
            <a:endParaRPr lang="en-US"/>
          </a:p>
        </p:txBody>
      </p:sp>
    </p:spTree>
    <p:extLst>
      <p:ext uri="{BB962C8B-B14F-4D97-AF65-F5344CB8AC3E}">
        <p14:creationId xmlns:p14="http://schemas.microsoft.com/office/powerpoint/2010/main" val="947006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249271" y="268288"/>
            <a:ext cx="755904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58587" y="268293"/>
            <a:ext cx="24384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267200" y="4208929"/>
            <a:ext cx="7278624"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267200" y="5257800"/>
            <a:ext cx="7278624"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368800" y="390530"/>
            <a:ext cx="7339584"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CED3E41-E2DE-48B7-AD25-2C05D8372D60}" type="datetime4">
              <a:rPr lang="en-US" smtClean="0"/>
              <a:pPr/>
              <a:t>March 22, 2016</a:t>
            </a:fld>
            <a:endParaRPr lang="en-US"/>
          </a:p>
        </p:txBody>
      </p:sp>
      <p:sp>
        <p:nvSpPr>
          <p:cNvPr id="5" name="Footer Placeholder 4"/>
          <p:cNvSpPr>
            <a:spLocks noGrp="1"/>
          </p:cNvSpPr>
          <p:nvPr>
            <p:ph type="ftr" sz="quarter" idx="11"/>
          </p:nvPr>
        </p:nvSpPr>
        <p:spPr>
          <a:xfrm>
            <a:off x="4291584" y="6356355"/>
            <a:ext cx="6315456"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dirty="0"/>
          </a:p>
        </p:txBody>
      </p:sp>
      <p:sp>
        <p:nvSpPr>
          <p:cNvPr id="6" name="Slide Number Placeholder 5"/>
          <p:cNvSpPr>
            <a:spLocks noGrp="1"/>
          </p:cNvSpPr>
          <p:nvPr>
            <p:ph type="sldNum" sz="quarter" idx="12"/>
          </p:nvPr>
        </p:nvSpPr>
        <p:spPr>
          <a:xfrm>
            <a:off x="11008659" y="6356355"/>
            <a:ext cx="9144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10865227" y="268288"/>
            <a:ext cx="957431"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09602" y="914400"/>
            <a:ext cx="98552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09920" y="2214562"/>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AB81F66-D00A-4F54-8402-22F3E0D7A66D}" type="datetimeFigureOut">
              <a:rPr lang="zh-CN" altLang="en-US" smtClean="0"/>
              <a:t>3/22/16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FBB590B-6C90-4ED2-A37B-97A2751AF174}" type="slidenum">
              <a:rPr lang="zh-CN" altLang="en-US" smtClean="0"/>
              <a:t>‹#›</a:t>
            </a:fld>
            <a:endParaRPr lang="zh-CN" altLang="en-US"/>
          </a:p>
        </p:txBody>
      </p:sp>
      <p:sp>
        <p:nvSpPr>
          <p:cNvPr id="9" name="Content Placeholder 2"/>
          <p:cNvSpPr>
            <a:spLocks noGrp="1"/>
          </p:cNvSpPr>
          <p:nvPr>
            <p:ph sz="half" idx="13"/>
          </p:nvPr>
        </p:nvSpPr>
        <p:spPr>
          <a:xfrm>
            <a:off x="5709920" y="4224973"/>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609600" y="2214563"/>
            <a:ext cx="475488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10865227" y="268288"/>
            <a:ext cx="957431"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09602" y="914400"/>
            <a:ext cx="98552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09920" y="2214562"/>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AB81F66-D00A-4F54-8402-22F3E0D7A66D}" type="datetimeFigureOut">
              <a:rPr lang="zh-CN" altLang="en-US" smtClean="0"/>
              <a:t>3/22/16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FBB590B-6C90-4ED2-A37B-97A2751AF174}" type="slidenum">
              <a:rPr lang="zh-CN" altLang="en-US" smtClean="0"/>
              <a:t>‹#›</a:t>
            </a:fld>
            <a:endParaRPr lang="zh-CN" altLang="en-US"/>
          </a:p>
        </p:txBody>
      </p:sp>
      <p:sp>
        <p:nvSpPr>
          <p:cNvPr id="9" name="Content Placeholder 2"/>
          <p:cNvSpPr>
            <a:spLocks noGrp="1"/>
          </p:cNvSpPr>
          <p:nvPr>
            <p:ph sz="half" idx="13"/>
          </p:nvPr>
        </p:nvSpPr>
        <p:spPr>
          <a:xfrm>
            <a:off x="5709920" y="4224973"/>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609600" y="2214562"/>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609600" y="4224973"/>
            <a:ext cx="475488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10865227" y="268288"/>
            <a:ext cx="957431"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AB81F66-D00A-4F54-8402-22F3E0D7A66D}" type="datetimeFigureOut">
              <a:rPr lang="zh-CN" altLang="en-US" smtClean="0"/>
              <a:t>3/22/16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FBB590B-6C90-4ED2-A37B-97A2751AF17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865227" y="268288"/>
            <a:ext cx="957431"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1AB81F66-D00A-4F54-8402-22F3E0D7A66D}" type="datetimeFigureOut">
              <a:rPr lang="zh-CN" altLang="en-US" smtClean="0"/>
              <a:t>3/22/16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FBB590B-6C90-4ED2-A37B-97A2751AF17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0865227" y="268288"/>
            <a:ext cx="957431"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09599" y="995082"/>
            <a:ext cx="475488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6349403" y="990600"/>
            <a:ext cx="475488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9599" y="2057401"/>
            <a:ext cx="475488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B81F66-D00A-4F54-8402-22F3E0D7A66D}" type="datetimeFigureOut">
              <a:rPr lang="zh-CN" altLang="en-US" smtClean="0"/>
              <a:t>3/22/16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6329081" y="268288"/>
            <a:ext cx="54864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09599" y="995082"/>
            <a:ext cx="475488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609599" y="2057401"/>
            <a:ext cx="475488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15153" y="6124019"/>
            <a:ext cx="2336800" cy="365125"/>
          </a:xfrm>
        </p:spPr>
        <p:txBody>
          <a:bodyPr/>
          <a:lstStyle>
            <a:lvl1pPr algn="l">
              <a:defRPr/>
            </a:lvl1pPr>
          </a:lstStyle>
          <a:p>
            <a:fld id="{1AB81F66-D00A-4F54-8402-22F3E0D7A66D}" type="datetimeFigureOut">
              <a:rPr lang="zh-CN" altLang="en-US" smtClean="0"/>
              <a:t>3/22/16</a:t>
            </a:fld>
            <a:endParaRPr lang="zh-CN" altLang="en-US"/>
          </a:p>
        </p:txBody>
      </p:sp>
      <p:sp>
        <p:nvSpPr>
          <p:cNvPr id="6" name="Footer Placeholder 5"/>
          <p:cNvSpPr>
            <a:spLocks noGrp="1"/>
          </p:cNvSpPr>
          <p:nvPr>
            <p:ph type="ftr" sz="quarter" idx="11"/>
          </p:nvPr>
        </p:nvSpPr>
        <p:spPr>
          <a:xfrm>
            <a:off x="233084" y="6356355"/>
            <a:ext cx="5151717" cy="365125"/>
          </a:xfrm>
        </p:spPr>
        <p:txBody>
          <a:bodyPr/>
          <a:lstStyle/>
          <a:p>
            <a:endParaRPr lang="zh-CN" altLang="en-US"/>
          </a:p>
        </p:txBody>
      </p:sp>
      <p:sp>
        <p:nvSpPr>
          <p:cNvPr id="7" name="Slide Number Placeholder 6"/>
          <p:cNvSpPr>
            <a:spLocks noGrp="1"/>
          </p:cNvSpPr>
          <p:nvPr>
            <p:ph type="sldNum" sz="quarter" idx="12"/>
          </p:nvPr>
        </p:nvSpPr>
        <p:spPr/>
        <p:txBody>
          <a:bodyPr/>
          <a:lstStyle/>
          <a:p>
            <a:fld id="{EFBB590B-6C90-4ED2-A37B-97A2751AF174}" type="slidenum">
              <a:rPr lang="zh-CN" altLang="en-US" smtClean="0"/>
              <a:t>‹#›</a:t>
            </a:fld>
            <a:endParaRPr lang="zh-CN" altLang="en-US"/>
          </a:p>
        </p:txBody>
      </p:sp>
      <p:sp>
        <p:nvSpPr>
          <p:cNvPr id="10" name="Picture Placeholder 9"/>
          <p:cNvSpPr>
            <a:spLocks noGrp="1"/>
          </p:cNvSpPr>
          <p:nvPr>
            <p:ph type="pic" sz="quarter" idx="13"/>
          </p:nvPr>
        </p:nvSpPr>
        <p:spPr>
          <a:xfrm>
            <a:off x="6347011" y="990600"/>
            <a:ext cx="5462016"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9622370" y="268288"/>
            <a:ext cx="2185943"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11717" y="4267200"/>
            <a:ext cx="8636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359832" y="268288"/>
            <a:ext cx="9144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11717" y="4840946"/>
            <a:ext cx="8633883"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B81F66-D00A-4F54-8402-22F3E0D7A66D}" type="datetimeFigureOut">
              <a:rPr lang="zh-CN" altLang="en-US" smtClean="0"/>
              <a:t>3/22/16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FBB590B-6C90-4ED2-A37B-97A2751AF17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10847298" y="268288"/>
            <a:ext cx="961015"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11717" y="4267200"/>
            <a:ext cx="8636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359832" y="268288"/>
            <a:ext cx="4008968"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11717" y="4840946"/>
            <a:ext cx="8633883"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B81F66-D00A-4F54-8402-22F3E0D7A66D}" type="datetimeFigureOut">
              <a:rPr lang="zh-CN" altLang="en-US" smtClean="0"/>
              <a:t>3/22/16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FBB590B-6C90-4ED2-A37B-97A2751AF174}" type="slidenum">
              <a:rPr lang="zh-CN" altLang="en-US" smtClean="0"/>
              <a:t>‹#›</a:t>
            </a:fld>
            <a:endParaRPr lang="zh-CN" altLang="en-US"/>
          </a:p>
        </p:txBody>
      </p:sp>
      <p:sp>
        <p:nvSpPr>
          <p:cNvPr id="10" name="Picture Placeholder 2"/>
          <p:cNvSpPr>
            <a:spLocks noGrp="1"/>
          </p:cNvSpPr>
          <p:nvPr>
            <p:ph type="pic" idx="13"/>
          </p:nvPr>
        </p:nvSpPr>
        <p:spPr>
          <a:xfrm>
            <a:off x="4470400" y="268293"/>
            <a:ext cx="6269317"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4470400" y="2131940"/>
            <a:ext cx="3072384"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7667333" y="2131940"/>
            <a:ext cx="3072384"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9616141" y="268288"/>
            <a:ext cx="219456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AB81F66-D00A-4F54-8402-22F3E0D7A66D}" type="datetimeFigureOut">
              <a:rPr lang="zh-CN" altLang="en-US" smtClean="0"/>
              <a:t>3/22/16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FBB590B-6C90-4ED2-A37B-97A2751AF17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865227" y="268288"/>
            <a:ext cx="957431"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1035426"/>
            <a:ext cx="1763060"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609600" y="1035426"/>
            <a:ext cx="80264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AB81F66-D00A-4F54-8402-22F3E0D7A66D}" type="datetimeFigureOut">
              <a:rPr lang="zh-CN" altLang="en-US" smtClean="0"/>
              <a:t>3/22/16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FBB590B-6C90-4ED2-A37B-97A2751AF17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9616141" y="268288"/>
            <a:ext cx="219456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9616141" y="6356355"/>
            <a:ext cx="2336800" cy="365125"/>
          </a:xfrm>
        </p:spPr>
        <p:txBody>
          <a:bodyPr/>
          <a:lstStyle/>
          <a:p>
            <a:fld id="{1AB81F66-D00A-4F54-8402-22F3E0D7A66D}" type="datetimeFigureOut">
              <a:rPr lang="zh-CN" altLang="en-US" smtClean="0"/>
              <a:t>3/22/16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FBB590B-6C90-4ED2-A37B-97A2751AF17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4249271" y="268288"/>
            <a:ext cx="755904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267202" y="4171950"/>
            <a:ext cx="7277225"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4267201" y="5257804"/>
            <a:ext cx="7277224"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368804" y="389970"/>
            <a:ext cx="7333129" cy="365125"/>
          </a:xfrm>
        </p:spPr>
        <p:txBody>
          <a:bodyPr/>
          <a:lstStyle>
            <a:lvl1pPr>
              <a:defRPr sz="2200" b="0" baseline="0">
                <a:solidFill>
                  <a:schemeClr val="bg1"/>
                </a:solidFill>
              </a:defRPr>
            </a:lvl1pPr>
          </a:lstStyle>
          <a:p>
            <a:fld id="{1AB81F66-D00A-4F54-8402-22F3E0D7A66D}" type="datetimeFigureOut">
              <a:rPr lang="zh-CN" altLang="en-US" smtClean="0"/>
              <a:t>3/22/16</a:t>
            </a:fld>
            <a:endParaRPr lang="zh-CN" altLang="en-US"/>
          </a:p>
        </p:txBody>
      </p:sp>
      <p:sp>
        <p:nvSpPr>
          <p:cNvPr id="5" name="Footer Placeholder 4"/>
          <p:cNvSpPr>
            <a:spLocks noGrp="1"/>
          </p:cNvSpPr>
          <p:nvPr>
            <p:ph type="ftr" sz="quarter" idx="11"/>
          </p:nvPr>
        </p:nvSpPr>
        <p:spPr>
          <a:xfrm>
            <a:off x="4285132" y="6356355"/>
            <a:ext cx="6312149" cy="365125"/>
          </a:xfrm>
        </p:spPr>
        <p:txBody>
          <a:bodyPr/>
          <a:lstStyle/>
          <a:p>
            <a:endParaRPr lang="zh-CN" altLang="en-US"/>
          </a:p>
        </p:txBody>
      </p:sp>
      <p:sp>
        <p:nvSpPr>
          <p:cNvPr id="6" name="Slide Number Placeholder 5"/>
          <p:cNvSpPr>
            <a:spLocks noGrp="1"/>
          </p:cNvSpPr>
          <p:nvPr>
            <p:ph type="sldNum" sz="quarter" idx="12"/>
          </p:nvPr>
        </p:nvSpPr>
        <p:spPr>
          <a:xfrm>
            <a:off x="11020612" y="6356355"/>
            <a:ext cx="9144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EFBB590B-6C90-4ED2-A37B-97A2751AF174}" type="slidenum">
              <a:rPr lang="zh-CN" altLang="en-US" smtClean="0"/>
              <a:t>‹#›</a:t>
            </a:fld>
            <a:endParaRPr lang="zh-CN" altLang="en-US"/>
          </a:p>
        </p:txBody>
      </p:sp>
      <p:sp>
        <p:nvSpPr>
          <p:cNvPr id="9" name="Picture Placeholder 8"/>
          <p:cNvSpPr>
            <a:spLocks noGrp="1"/>
          </p:cNvSpPr>
          <p:nvPr>
            <p:ph type="pic" sz="quarter" idx="13"/>
          </p:nvPr>
        </p:nvSpPr>
        <p:spPr>
          <a:xfrm>
            <a:off x="4267203" y="2877671"/>
            <a:ext cx="7529156"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358587" y="268293"/>
            <a:ext cx="24384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359833" y="268288"/>
            <a:ext cx="219456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904567" y="914400"/>
            <a:ext cx="8677836" cy="1143000"/>
          </a:xfrm>
        </p:spPr>
        <p:txBody>
          <a:bodyPr/>
          <a:lstStyle/>
          <a:p>
            <a:r>
              <a:rPr lang="en-US" smtClean="0"/>
              <a:t>Click to edit Master title style</a:t>
            </a:r>
            <a:endParaRPr/>
          </a:p>
        </p:txBody>
      </p:sp>
      <p:sp>
        <p:nvSpPr>
          <p:cNvPr id="3" name="Content Placeholder 2"/>
          <p:cNvSpPr>
            <a:spLocks noGrp="1"/>
          </p:cNvSpPr>
          <p:nvPr>
            <p:ph idx="1"/>
          </p:nvPr>
        </p:nvSpPr>
        <p:spPr>
          <a:xfrm>
            <a:off x="2904567" y="2209802"/>
            <a:ext cx="8677836"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9616141" y="6356355"/>
            <a:ext cx="2336800" cy="365125"/>
          </a:xfrm>
        </p:spPr>
        <p:txBody>
          <a:bodyPr/>
          <a:lstStyle/>
          <a:p>
            <a:fld id="{1AB81F66-D00A-4F54-8402-22F3E0D7A66D}" type="datetimeFigureOut">
              <a:rPr lang="zh-CN" altLang="en-US" smtClean="0"/>
              <a:t>3/22/16</a:t>
            </a:fld>
            <a:endParaRPr lang="zh-CN" altLang="en-US"/>
          </a:p>
        </p:txBody>
      </p:sp>
      <p:sp>
        <p:nvSpPr>
          <p:cNvPr id="5" name="Footer Placeholder 4"/>
          <p:cNvSpPr>
            <a:spLocks noGrp="1"/>
          </p:cNvSpPr>
          <p:nvPr>
            <p:ph type="ftr" sz="quarter" idx="11"/>
          </p:nvPr>
        </p:nvSpPr>
        <p:spPr>
          <a:xfrm>
            <a:off x="2904564" y="6356355"/>
            <a:ext cx="6569136" cy="365125"/>
          </a:xfrm>
        </p:spPr>
        <p:txBody>
          <a:bodyPr/>
          <a:lstStyle/>
          <a:p>
            <a:endParaRPr lang="zh-CN" altLang="en-US"/>
          </a:p>
        </p:txBody>
      </p:sp>
      <p:sp>
        <p:nvSpPr>
          <p:cNvPr id="6" name="Slide Number Placeholder 5"/>
          <p:cNvSpPr>
            <a:spLocks noGrp="1"/>
          </p:cNvSpPr>
          <p:nvPr>
            <p:ph type="sldNum" sz="quarter" idx="12"/>
          </p:nvPr>
        </p:nvSpPr>
        <p:spPr>
          <a:xfrm>
            <a:off x="442260" y="361021"/>
            <a:ext cx="675341" cy="365125"/>
          </a:xfrm>
        </p:spPr>
        <p:txBody>
          <a:bodyPr/>
          <a:lstStyle/>
          <a:p>
            <a:fld id="{EFBB590B-6C90-4ED2-A37B-97A2751AF174}" type="slidenum">
              <a:rPr lang="zh-CN" altLang="en-US" smtClean="0"/>
              <a:t>‹#›</a:t>
            </a:fld>
            <a:endParaRPr lang="zh-CN" altLang="en-US"/>
          </a:p>
        </p:txBody>
      </p:sp>
      <p:sp>
        <p:nvSpPr>
          <p:cNvPr id="9" name="Picture Placeholder 8"/>
          <p:cNvSpPr>
            <a:spLocks noGrp="1"/>
          </p:cNvSpPr>
          <p:nvPr>
            <p:ph type="pic" sz="quarter" idx="13"/>
          </p:nvPr>
        </p:nvSpPr>
        <p:spPr>
          <a:xfrm>
            <a:off x="359833" y="1976718"/>
            <a:ext cx="219456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0345273" y="268288"/>
            <a:ext cx="1465431"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946401" y="3429000"/>
            <a:ext cx="6621928"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946401" y="4824414"/>
            <a:ext cx="6621928"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416801" y="6356355"/>
            <a:ext cx="2163483" cy="365125"/>
          </a:xfrm>
        </p:spPr>
        <p:txBody>
          <a:bodyPr/>
          <a:lstStyle/>
          <a:p>
            <a:fld id="{48F78D1B-BB73-41B2-8202-C6678B761557}" type="datetime4">
              <a:rPr lang="en-US" smtClean="0"/>
              <a:pPr/>
              <a:t>March 22, 2016</a:t>
            </a:fld>
            <a:endParaRPr lang="en-US"/>
          </a:p>
        </p:txBody>
      </p:sp>
      <p:sp>
        <p:nvSpPr>
          <p:cNvPr id="5" name="Footer Placeholder 4"/>
          <p:cNvSpPr>
            <a:spLocks noGrp="1"/>
          </p:cNvSpPr>
          <p:nvPr>
            <p:ph type="ftr" sz="quarter" idx="11"/>
          </p:nvPr>
        </p:nvSpPr>
        <p:spPr>
          <a:xfrm>
            <a:off x="233084" y="6356355"/>
            <a:ext cx="7082117" cy="365125"/>
          </a:xfrm>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359833" y="4773706"/>
            <a:ext cx="39624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60472" y="3429001"/>
            <a:ext cx="6621928"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4960472" y="4824414"/>
            <a:ext cx="6621928"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468284" y="6104970"/>
            <a:ext cx="675341" cy="365125"/>
          </a:xfrm>
        </p:spPr>
        <p:txBody>
          <a:bodyPr/>
          <a:lstStyle/>
          <a:p>
            <a:fld id="{EFBB590B-6C90-4ED2-A37B-97A2751AF174}" type="slidenum">
              <a:rPr lang="zh-CN" altLang="en-US" smtClean="0"/>
              <a:t>‹#›</a:t>
            </a:fld>
            <a:endParaRPr lang="zh-CN" altLang="en-US"/>
          </a:p>
        </p:txBody>
      </p:sp>
      <p:sp>
        <p:nvSpPr>
          <p:cNvPr id="9" name="Picture Placeholder 8"/>
          <p:cNvSpPr>
            <a:spLocks noGrp="1"/>
          </p:cNvSpPr>
          <p:nvPr>
            <p:ph type="pic" sz="quarter" idx="13"/>
          </p:nvPr>
        </p:nvSpPr>
        <p:spPr>
          <a:xfrm>
            <a:off x="359832" y="268288"/>
            <a:ext cx="39624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10865227" y="268288"/>
            <a:ext cx="957431"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09602" y="914400"/>
            <a:ext cx="98552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609600" y="2214563"/>
            <a:ext cx="475488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709920" y="2214563"/>
            <a:ext cx="475488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AB81F66-D00A-4F54-8402-22F3E0D7A66D}" type="datetimeFigureOut">
              <a:rPr lang="zh-CN" altLang="en-US" smtClean="0"/>
              <a:t>3/22/16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FBB590B-6C90-4ED2-A37B-97A2751AF17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10865227" y="268288"/>
            <a:ext cx="957431"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09599" y="914400"/>
            <a:ext cx="9851136"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09600" y="2054132"/>
            <a:ext cx="475488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689416"/>
            <a:ext cx="475488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705855" y="2054132"/>
            <a:ext cx="475488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05855" y="2689416"/>
            <a:ext cx="475488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AB81F66-D00A-4F54-8402-22F3E0D7A66D}" type="datetimeFigureOut">
              <a:rPr lang="zh-CN" altLang="en-US" smtClean="0"/>
              <a:t>3/22/16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FBB590B-6C90-4ED2-A37B-97A2751AF17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10865227" y="268288"/>
            <a:ext cx="957431"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09602" y="914400"/>
            <a:ext cx="98552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609602" y="2214562"/>
            <a:ext cx="9861551"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AB81F66-D00A-4F54-8402-22F3E0D7A66D}" type="datetimeFigureOut">
              <a:rPr lang="zh-CN" altLang="en-US" smtClean="0"/>
              <a:t>3/22/16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FBB590B-6C90-4ED2-A37B-97A2751AF174}" type="slidenum">
              <a:rPr lang="zh-CN" altLang="en-US" smtClean="0"/>
              <a:t>‹#›</a:t>
            </a:fld>
            <a:endParaRPr lang="zh-CN" altLang="en-US"/>
          </a:p>
        </p:txBody>
      </p:sp>
      <p:sp>
        <p:nvSpPr>
          <p:cNvPr id="9" name="Content Placeholder 2"/>
          <p:cNvSpPr>
            <a:spLocks noGrp="1"/>
          </p:cNvSpPr>
          <p:nvPr>
            <p:ph sz="half" idx="13"/>
          </p:nvPr>
        </p:nvSpPr>
        <p:spPr>
          <a:xfrm>
            <a:off x="609602" y="4224973"/>
            <a:ext cx="9861551"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9" y="914400"/>
            <a:ext cx="8677836"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609599" y="2209802"/>
            <a:ext cx="8677836"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9598212" y="6356355"/>
            <a:ext cx="23368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1AB81F66-D00A-4F54-8402-22F3E0D7A66D}" type="datetimeFigureOut">
              <a:rPr lang="zh-CN" altLang="en-US" smtClean="0"/>
              <a:t>3/22/16</a:t>
            </a:fld>
            <a:endParaRPr lang="zh-CN" altLang="en-US"/>
          </a:p>
        </p:txBody>
      </p:sp>
      <p:sp>
        <p:nvSpPr>
          <p:cNvPr id="5" name="Footer Placeholder 4"/>
          <p:cNvSpPr>
            <a:spLocks noGrp="1"/>
          </p:cNvSpPr>
          <p:nvPr>
            <p:ph type="ftr" sz="quarter" idx="3"/>
          </p:nvPr>
        </p:nvSpPr>
        <p:spPr>
          <a:xfrm>
            <a:off x="233084" y="6356355"/>
            <a:ext cx="8009467"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zh-CN" altLang="en-US"/>
          </a:p>
        </p:txBody>
      </p:sp>
      <p:sp>
        <p:nvSpPr>
          <p:cNvPr id="6" name="Slide Number Placeholder 5"/>
          <p:cNvSpPr>
            <a:spLocks noGrp="1"/>
          </p:cNvSpPr>
          <p:nvPr>
            <p:ph type="sldNum" sz="quarter" idx="4"/>
          </p:nvPr>
        </p:nvSpPr>
        <p:spPr>
          <a:xfrm>
            <a:off x="11008660" y="361021"/>
            <a:ext cx="675341" cy="365125"/>
          </a:xfrm>
          <a:prstGeom prst="rect">
            <a:avLst/>
          </a:prstGeom>
        </p:spPr>
        <p:txBody>
          <a:bodyPr vert="horz" lIns="91440" tIns="45720" rIns="91440" bIns="45720" rtlCol="0" anchor="ctr"/>
          <a:lstStyle>
            <a:lvl1pPr algn="r">
              <a:defRPr sz="2200" b="1">
                <a:solidFill>
                  <a:schemeClr val="bg1"/>
                </a:solidFill>
              </a:defRPr>
            </a:lvl1pPr>
          </a:lstStyle>
          <a:p>
            <a:fld id="{EFBB590B-6C90-4ED2-A37B-97A2751AF17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 id="2147484168" r:id="rId13"/>
    <p:sldLayoutId id="2147484169" r:id="rId14"/>
    <p:sldLayoutId id="2147484170" r:id="rId15"/>
    <p:sldLayoutId id="2147484171" r:id="rId16"/>
    <p:sldLayoutId id="2147484172" r:id="rId17"/>
    <p:sldLayoutId id="2147484173" r:id="rId18"/>
    <p:sldLayoutId id="2147484174"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5.png"/><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7.png"/><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8328" y="2699290"/>
            <a:ext cx="9304821" cy="1018703"/>
          </a:xfrm>
        </p:spPr>
        <p:txBody>
          <a:bodyPr>
            <a:normAutofit fontScale="90000"/>
          </a:bodyPr>
          <a:lstStyle/>
          <a:p>
            <a:r>
              <a:rPr lang="en-US" altLang="zh-CN" sz="4800" dirty="0"/>
              <a:t>Irrational </a:t>
            </a:r>
            <a:r>
              <a:rPr lang="en-US" altLang="zh-CN" sz="4800" dirty="0" smtClean="0">
                <a:solidFill>
                  <a:schemeClr val="bg1"/>
                </a:solidFill>
              </a:rPr>
              <a:t>Exuberance:</a:t>
            </a:r>
            <a:r>
              <a:rPr lang="en-US" altLang="zh-CN" sz="4800" dirty="0" smtClean="0"/>
              <a:t> </a:t>
            </a:r>
            <a:r>
              <a:rPr lang="en-US" altLang="zh-CN" sz="4800" dirty="0"/>
              <a:t/>
            </a:r>
            <a:br>
              <a:rPr lang="en-US" altLang="zh-CN" sz="4800" dirty="0"/>
            </a:br>
            <a:endParaRPr lang="en-US" dirty="0">
              <a:solidFill>
                <a:srgbClr val="FFFFFF"/>
              </a:solidFill>
            </a:endParaRPr>
          </a:p>
        </p:txBody>
      </p:sp>
      <p:sp>
        <p:nvSpPr>
          <p:cNvPr id="3" name="Subtitle 2"/>
          <p:cNvSpPr>
            <a:spLocks noGrp="1"/>
          </p:cNvSpPr>
          <p:nvPr>
            <p:ph type="subTitle" idx="1"/>
          </p:nvPr>
        </p:nvSpPr>
        <p:spPr>
          <a:xfrm>
            <a:off x="5359260" y="5807402"/>
            <a:ext cx="6715011" cy="901988"/>
          </a:xfrm>
        </p:spPr>
        <p:txBody>
          <a:bodyPr>
            <a:normAutofit/>
          </a:bodyPr>
          <a:lstStyle/>
          <a:p>
            <a:pPr algn="ctr"/>
            <a:r>
              <a:rPr lang="en-US" dirty="0" err="1" smtClean="0"/>
              <a:t>Renhao</a:t>
            </a:r>
            <a:r>
              <a:rPr lang="en-US" dirty="0" smtClean="0"/>
              <a:t> </a:t>
            </a:r>
            <a:r>
              <a:rPr lang="en-US" dirty="0" err="1"/>
              <a:t>Qian</a:t>
            </a:r>
            <a:r>
              <a:rPr lang="en-US" dirty="0"/>
              <a:t>; </a:t>
            </a:r>
            <a:r>
              <a:rPr lang="en-US" dirty="0" err="1"/>
              <a:t>Yifei</a:t>
            </a:r>
            <a:r>
              <a:rPr lang="en-US" dirty="0"/>
              <a:t> Wu; </a:t>
            </a:r>
            <a:r>
              <a:rPr lang="en-US" dirty="0" err="1"/>
              <a:t>Yuxuan</a:t>
            </a:r>
            <a:r>
              <a:rPr lang="en-US" dirty="0"/>
              <a:t>(Isabel) </a:t>
            </a:r>
            <a:r>
              <a:rPr lang="en-US" dirty="0" err="1"/>
              <a:t>Luo</a:t>
            </a:r>
            <a:endParaRPr lang="en-US" dirty="0"/>
          </a:p>
        </p:txBody>
      </p:sp>
      <p:sp>
        <p:nvSpPr>
          <p:cNvPr id="7" name="Subtitle 2"/>
          <p:cNvSpPr txBox="1">
            <a:spLocks/>
          </p:cNvSpPr>
          <p:nvPr/>
        </p:nvSpPr>
        <p:spPr>
          <a:xfrm>
            <a:off x="2098077" y="3568412"/>
            <a:ext cx="6715011" cy="901988"/>
          </a:xfrm>
          <a:prstGeom prst="rect">
            <a:avLst/>
          </a:prstGeo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defTabSz="914400" rtl="0" eaLnBrk="1" latinLnBrk="0" hangingPunct="1">
              <a:spcBef>
                <a:spcPts val="600"/>
              </a:spcBef>
              <a:buClr>
                <a:schemeClr val="accent1">
                  <a:lumMod val="50000"/>
                </a:schemeClr>
              </a:buClr>
              <a:buSzPct val="100000"/>
              <a:buFont typeface="Wingdings 2" pitchFamily="18"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buClr>
              <a:buSzPct val="100000"/>
              <a:buFont typeface="Wingdings 2" pitchFamily="18"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50000"/>
                </a:schemeClr>
              </a:buClr>
              <a:buSzPct val="10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buClr>
              <a:buSzPct val="10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50000"/>
                </a:schemeClr>
              </a:buClr>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50000"/>
                </a:schemeClr>
              </a:buClr>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Wingdings 2" pitchFamily="18" charset="2"/>
              <a:buNone/>
              <a:defRPr lang="en-US" sz="1800" kern="1200">
                <a:solidFill>
                  <a:schemeClr val="tx1">
                    <a:tint val="75000"/>
                  </a:schemeClr>
                </a:solidFill>
                <a:latin typeface="+mn-lt"/>
                <a:ea typeface="+mn-ea"/>
                <a:cs typeface="+mn-cs"/>
              </a:defRPr>
            </a:lvl9pPr>
          </a:lstStyle>
          <a:p>
            <a:endParaRPr lang="en-US" dirty="0">
              <a:solidFill>
                <a:schemeClr val="tx1"/>
              </a:solidFill>
            </a:endParaRPr>
          </a:p>
        </p:txBody>
      </p:sp>
      <p:sp>
        <p:nvSpPr>
          <p:cNvPr id="4" name="TextBox 3"/>
          <p:cNvSpPr txBox="1"/>
          <p:nvPr/>
        </p:nvSpPr>
        <p:spPr>
          <a:xfrm>
            <a:off x="4250269" y="3745013"/>
            <a:ext cx="7567849"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altLang="zh-CN" sz="2400" dirty="0"/>
              <a:t>“2014-2015 China stock market bubble”</a:t>
            </a:r>
            <a:endParaRPr lang="en-US" sz="2400" dirty="0"/>
          </a:p>
        </p:txBody>
      </p:sp>
      <p:pic>
        <p:nvPicPr>
          <p:cNvPr id="5" name="Picture 4"/>
          <p:cNvPicPr>
            <a:picLocks noChangeAspect="1"/>
          </p:cNvPicPr>
          <p:nvPr/>
        </p:nvPicPr>
        <p:blipFill>
          <a:blip r:embed="rId2"/>
          <a:stretch>
            <a:fillRect/>
          </a:stretch>
        </p:blipFill>
        <p:spPr>
          <a:xfrm>
            <a:off x="275017" y="4161072"/>
            <a:ext cx="4761244" cy="2696928"/>
          </a:xfrm>
          <a:prstGeom prst="rect">
            <a:avLst/>
          </a:prstGeom>
          <a:ln>
            <a:noFill/>
          </a:ln>
          <a:effectLst>
            <a:softEdge rad="112500"/>
          </a:effectLst>
        </p:spPr>
      </p:pic>
    </p:spTree>
    <p:extLst>
      <p:ext uri="{BB962C8B-B14F-4D97-AF65-F5344CB8AC3E}">
        <p14:creationId xmlns:p14="http://schemas.microsoft.com/office/powerpoint/2010/main" val="817047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394531" y="905169"/>
            <a:ext cx="1522183" cy="5093261"/>
            <a:chOff x="7338454" y="391838"/>
            <a:chExt cx="1457696" cy="4951670"/>
          </a:xfrm>
        </p:grpSpPr>
        <p:sp>
          <p:nvSpPr>
            <p:cNvPr id="6" name="Freeform 5"/>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7" name="Freeform 6"/>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8" name="Freeform 7"/>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9" name="Freeform 8"/>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
        <p:nvSpPr>
          <p:cNvPr id="12" name="Title 1"/>
          <p:cNvSpPr>
            <a:spLocks noGrp="1"/>
          </p:cNvSpPr>
          <p:nvPr>
            <p:ph type="title"/>
          </p:nvPr>
        </p:nvSpPr>
        <p:spPr>
          <a:xfrm>
            <a:off x="650131" y="1013246"/>
            <a:ext cx="8942688" cy="693019"/>
          </a:xfrm>
        </p:spPr>
        <p:txBody>
          <a:bodyPr/>
          <a:lstStyle/>
          <a:p>
            <a:r>
              <a:rPr lang="en-US" sz="3200" dirty="0"/>
              <a:t>T</a:t>
            </a:r>
            <a:r>
              <a:rPr lang="en-US" sz="3200" dirty="0" smtClean="0"/>
              <a:t>1-T2 “Rational Exuberance”: Macroeconomics perspective</a:t>
            </a:r>
            <a:endParaRPr lang="en-US" sz="3200" dirty="0"/>
          </a:p>
        </p:txBody>
      </p:sp>
      <p:sp>
        <p:nvSpPr>
          <p:cNvPr id="14" name="Content Placeholder 2"/>
          <p:cNvSpPr>
            <a:spLocks noGrp="1"/>
          </p:cNvSpPr>
          <p:nvPr>
            <p:ph idx="1"/>
          </p:nvPr>
        </p:nvSpPr>
        <p:spPr>
          <a:xfrm>
            <a:off x="792688" y="2639343"/>
            <a:ext cx="9012619" cy="3383639"/>
          </a:xfrm>
        </p:spPr>
        <p:txBody>
          <a:bodyPr>
            <a:normAutofit/>
          </a:bodyPr>
          <a:lstStyle/>
          <a:p>
            <a:r>
              <a:rPr lang="en-US" dirty="0" smtClean="0"/>
              <a:t>Facing the economic situation, the government took actions : </a:t>
            </a:r>
          </a:p>
          <a:p>
            <a:pPr lvl="1"/>
            <a:r>
              <a:rPr lang="en-US" dirty="0" smtClean="0"/>
              <a:t>Used </a:t>
            </a:r>
            <a:r>
              <a:rPr lang="en-US" dirty="0"/>
              <a:t>monetary tools to stimulate economic </a:t>
            </a:r>
            <a:r>
              <a:rPr lang="en-US" dirty="0" smtClean="0"/>
              <a:t>growth and reduce financing costs for private sector. </a:t>
            </a:r>
          </a:p>
          <a:p>
            <a:pPr lvl="2"/>
            <a:r>
              <a:rPr lang="en-US" dirty="0" smtClean="0"/>
              <a:t>Central Bank cut rates and reserve ratios.</a:t>
            </a:r>
          </a:p>
          <a:p>
            <a:pPr lvl="1"/>
            <a:r>
              <a:rPr lang="en-US" dirty="0" smtClean="0"/>
              <a:t>Encouraged firms to use equity </a:t>
            </a:r>
            <a:r>
              <a:rPr lang="en-US" dirty="0"/>
              <a:t>financing to replace debt </a:t>
            </a:r>
            <a:r>
              <a:rPr lang="en-US" dirty="0" smtClean="0"/>
              <a:t>financing.</a:t>
            </a:r>
            <a:endParaRPr lang="en-US" dirty="0"/>
          </a:p>
          <a:p>
            <a:pPr lvl="1"/>
            <a:r>
              <a:rPr lang="en-US" dirty="0" smtClean="0"/>
              <a:t>Implemented more rigid regulations on real estate investment.</a:t>
            </a:r>
          </a:p>
          <a:p>
            <a:r>
              <a:rPr lang="en-US" dirty="0" smtClean="0"/>
              <a:t>As a result:</a:t>
            </a:r>
          </a:p>
          <a:p>
            <a:pPr lvl="1"/>
            <a:r>
              <a:rPr lang="en-US" dirty="0" smtClean="0"/>
              <a:t>Liquidity went to </a:t>
            </a:r>
            <a:r>
              <a:rPr lang="en-US" dirty="0"/>
              <a:t>stock </a:t>
            </a:r>
            <a:r>
              <a:rPr lang="en-US" dirty="0" smtClean="0"/>
              <a:t>market rather than real estate market. </a:t>
            </a:r>
          </a:p>
          <a:p>
            <a:pPr lvl="1"/>
            <a:r>
              <a:rPr lang="en-US" dirty="0" smtClean="0"/>
              <a:t>Stock market started to rise.</a:t>
            </a:r>
          </a:p>
          <a:p>
            <a:pPr lvl="1"/>
            <a:endParaRPr lang="en-US" dirty="0"/>
          </a:p>
        </p:txBody>
      </p:sp>
      <p:pic>
        <p:nvPicPr>
          <p:cNvPr id="2" name="Picture 1"/>
          <p:cNvPicPr>
            <a:picLocks noChangeAspect="1"/>
          </p:cNvPicPr>
          <p:nvPr/>
        </p:nvPicPr>
        <p:blipFill>
          <a:blip r:embed="rId2"/>
          <a:stretch>
            <a:fillRect/>
          </a:stretch>
        </p:blipFill>
        <p:spPr>
          <a:xfrm>
            <a:off x="7281828" y="216455"/>
            <a:ext cx="3412924" cy="2401490"/>
          </a:xfrm>
          <a:prstGeom prst="rect">
            <a:avLst/>
          </a:prstGeom>
          <a:ln>
            <a:noFill/>
          </a:ln>
          <a:effectLst>
            <a:softEdge rad="112500"/>
          </a:effectLst>
        </p:spPr>
      </p:pic>
    </p:spTree>
    <p:extLst>
      <p:ext uri="{BB962C8B-B14F-4D97-AF65-F5344CB8AC3E}">
        <p14:creationId xmlns:p14="http://schemas.microsoft.com/office/powerpoint/2010/main" val="30445731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394531" y="905169"/>
            <a:ext cx="1522183" cy="5093261"/>
            <a:chOff x="7338454" y="391838"/>
            <a:chExt cx="1457696" cy="4951670"/>
          </a:xfrm>
        </p:grpSpPr>
        <p:sp>
          <p:nvSpPr>
            <p:cNvPr id="6" name="Freeform 5"/>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7" name="Freeform 6"/>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8" name="Freeform 7"/>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9" name="Freeform 8"/>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
        <p:nvSpPr>
          <p:cNvPr id="12" name="Title 1"/>
          <p:cNvSpPr>
            <a:spLocks noGrp="1"/>
          </p:cNvSpPr>
          <p:nvPr>
            <p:ph type="title"/>
          </p:nvPr>
        </p:nvSpPr>
        <p:spPr>
          <a:xfrm>
            <a:off x="500589" y="814278"/>
            <a:ext cx="8942688" cy="693019"/>
          </a:xfrm>
        </p:spPr>
        <p:txBody>
          <a:bodyPr/>
          <a:lstStyle/>
          <a:p>
            <a:r>
              <a:rPr lang="en-US" sz="3200" dirty="0"/>
              <a:t>T</a:t>
            </a:r>
            <a:r>
              <a:rPr lang="en-US" sz="3200" dirty="0" smtClean="0"/>
              <a:t>1-T2 “Rational Exuberance”: </a:t>
            </a:r>
            <a:br>
              <a:rPr lang="en-US" sz="3200" dirty="0" smtClean="0"/>
            </a:br>
            <a:r>
              <a:rPr lang="en-US" dirty="0" smtClean="0">
                <a:solidFill>
                  <a:schemeClr val="accent4"/>
                </a:solidFill>
              </a:rPr>
              <a:t>Individual decision-making point of</a:t>
            </a:r>
            <a:r>
              <a:rPr lang="en-US" dirty="0">
                <a:solidFill>
                  <a:schemeClr val="accent4"/>
                </a:solidFill>
              </a:rPr>
              <a:t> </a:t>
            </a:r>
            <a:r>
              <a:rPr lang="en-US" dirty="0" smtClean="0">
                <a:solidFill>
                  <a:schemeClr val="accent4"/>
                </a:solidFill>
              </a:rPr>
              <a:t>view</a:t>
            </a:r>
            <a:endParaRPr lang="en-US" dirty="0">
              <a:solidFill>
                <a:schemeClr val="accent4"/>
              </a:solidFill>
            </a:endParaRPr>
          </a:p>
        </p:txBody>
      </p:sp>
      <p:sp>
        <p:nvSpPr>
          <p:cNvPr id="14" name="Content Placeholder 2"/>
          <p:cNvSpPr>
            <a:spLocks noGrp="1"/>
          </p:cNvSpPr>
          <p:nvPr>
            <p:ph idx="1"/>
          </p:nvPr>
        </p:nvSpPr>
        <p:spPr>
          <a:xfrm>
            <a:off x="979999" y="2032314"/>
            <a:ext cx="9012619" cy="3383639"/>
          </a:xfrm>
        </p:spPr>
        <p:txBody>
          <a:bodyPr>
            <a:normAutofit lnSpcReduction="10000"/>
          </a:bodyPr>
          <a:lstStyle/>
          <a:p>
            <a:r>
              <a:rPr lang="en-US" dirty="0" smtClean="0"/>
              <a:t>Suppose </a:t>
            </a:r>
            <a:r>
              <a:rPr lang="en-US" dirty="0"/>
              <a:t>p</a:t>
            </a:r>
            <a:r>
              <a:rPr lang="en-US" dirty="0" smtClean="0"/>
              <a:t>eople </a:t>
            </a:r>
            <a:r>
              <a:rPr lang="en-US" dirty="0"/>
              <a:t>choose between two types of assets: </a:t>
            </a:r>
            <a:endParaRPr lang="en-US" dirty="0" smtClean="0"/>
          </a:p>
          <a:p>
            <a:pPr lvl="1"/>
            <a:r>
              <a:rPr lang="en-US" dirty="0"/>
              <a:t>R</a:t>
            </a:r>
            <a:r>
              <a:rPr lang="en-US" dirty="0" smtClean="0"/>
              <a:t>isk-free assets (e.g. bank deposit).</a:t>
            </a:r>
          </a:p>
          <a:p>
            <a:pPr lvl="1"/>
            <a:r>
              <a:rPr lang="en-US" dirty="0" smtClean="0"/>
              <a:t>Risky assets (e.g. stock market).</a:t>
            </a:r>
            <a:endParaRPr lang="en-US" dirty="0"/>
          </a:p>
          <a:p>
            <a:r>
              <a:rPr lang="en-US" dirty="0" smtClean="0"/>
              <a:t>Risk-free </a:t>
            </a:r>
            <a:r>
              <a:rPr lang="en-US" dirty="0"/>
              <a:t>assets became less attractive due to the lower interest rate. (Less expected return</a:t>
            </a:r>
            <a:r>
              <a:rPr lang="en-US" dirty="0" smtClean="0"/>
              <a:t>)</a:t>
            </a:r>
            <a:endParaRPr lang="en-US" dirty="0"/>
          </a:p>
          <a:p>
            <a:r>
              <a:rPr lang="en-US" dirty="0"/>
              <a:t>Those people who were previously indifferent between the two assets would </a:t>
            </a:r>
            <a:r>
              <a:rPr lang="en-US" dirty="0" smtClean="0"/>
              <a:t>be willing </a:t>
            </a:r>
            <a:r>
              <a:rPr lang="en-US" dirty="0"/>
              <a:t>to buy more </a:t>
            </a:r>
            <a:r>
              <a:rPr lang="en-US" dirty="0" smtClean="0"/>
              <a:t>stocks. </a:t>
            </a:r>
          </a:p>
          <a:p>
            <a:r>
              <a:rPr lang="en-US" altLang="zh-CN" dirty="0" smtClean="0"/>
              <a:t>➡️ </a:t>
            </a:r>
            <a:r>
              <a:rPr lang="en-US" dirty="0" smtClean="0"/>
              <a:t>Reallocation </a:t>
            </a:r>
            <a:r>
              <a:rPr lang="en-US" dirty="0"/>
              <a:t>of household assets.</a:t>
            </a:r>
          </a:p>
          <a:p>
            <a:r>
              <a:rPr lang="en-US" altLang="zh-CN" dirty="0" smtClean="0"/>
              <a:t>➡️ </a:t>
            </a:r>
            <a:r>
              <a:rPr lang="en-US" dirty="0" smtClean="0"/>
              <a:t>More </a:t>
            </a:r>
            <a:r>
              <a:rPr lang="en-US" dirty="0"/>
              <a:t>demand for stocks, pushed the price up. </a:t>
            </a:r>
          </a:p>
        </p:txBody>
      </p:sp>
    </p:spTree>
    <p:extLst>
      <p:ext uri="{BB962C8B-B14F-4D97-AF65-F5344CB8AC3E}">
        <p14:creationId xmlns:p14="http://schemas.microsoft.com/office/powerpoint/2010/main" val="41237418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394531" y="905169"/>
            <a:ext cx="1522183" cy="5093261"/>
            <a:chOff x="7338454" y="391838"/>
            <a:chExt cx="1457696" cy="4951670"/>
          </a:xfrm>
        </p:grpSpPr>
        <p:sp>
          <p:nvSpPr>
            <p:cNvPr id="6" name="Freeform 5"/>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7" name="Freeform 6"/>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8" name="Freeform 7"/>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9" name="Freeform 8"/>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
        <p:nvSpPr>
          <p:cNvPr id="12" name="Title 1"/>
          <p:cNvSpPr>
            <a:spLocks noGrp="1"/>
          </p:cNvSpPr>
          <p:nvPr>
            <p:ph type="title"/>
          </p:nvPr>
        </p:nvSpPr>
        <p:spPr>
          <a:xfrm>
            <a:off x="555554" y="351259"/>
            <a:ext cx="8942688" cy="1030767"/>
          </a:xfrm>
        </p:spPr>
        <p:txBody>
          <a:bodyPr/>
          <a:lstStyle/>
          <a:p>
            <a:r>
              <a:rPr lang="en-US" sz="3200" dirty="0"/>
              <a:t>T</a:t>
            </a:r>
            <a:r>
              <a:rPr lang="en-US" sz="3200" dirty="0" smtClean="0"/>
              <a:t>1-T2 “Rational Exuberance”: Financial Economics perspective</a:t>
            </a:r>
            <a:endParaRPr lang="en-US" sz="3200" dirty="0"/>
          </a:p>
        </p:txBody>
      </p:sp>
      <p:sp>
        <p:nvSpPr>
          <p:cNvPr id="14" name="Content Placeholder 2"/>
          <p:cNvSpPr>
            <a:spLocks noGrp="1"/>
          </p:cNvSpPr>
          <p:nvPr>
            <p:ph idx="1"/>
          </p:nvPr>
        </p:nvSpPr>
        <p:spPr>
          <a:xfrm>
            <a:off x="1039573" y="1418549"/>
            <a:ext cx="9012619" cy="405298"/>
          </a:xfrm>
        </p:spPr>
        <p:txBody>
          <a:bodyPr/>
          <a:lstStyle/>
          <a:p>
            <a:r>
              <a:rPr lang="en-US" dirty="0" smtClean="0"/>
              <a:t>Common stock valuation theory</a:t>
            </a:r>
            <a:endParaRPr lang="en-US" dirty="0"/>
          </a:p>
        </p:txBody>
      </p:sp>
      <p:pic>
        <p:nvPicPr>
          <p:cNvPr id="2" name="Picture 1" descr="Screen Shot 2016-02-20 at 4.36.11 PM.png"/>
          <p:cNvPicPr>
            <a:picLocks noChangeAspect="1"/>
          </p:cNvPicPr>
          <p:nvPr/>
        </p:nvPicPr>
        <p:blipFill rotWithShape="1">
          <a:blip r:embed="rId3">
            <a:extLst>
              <a:ext uri="{28A0092B-C50C-407E-A947-70E740481C1C}">
                <a14:useLocalDpi xmlns:a14="http://schemas.microsoft.com/office/drawing/2010/main" val="0"/>
              </a:ext>
            </a:extLst>
          </a:blip>
          <a:srcRect t="3447"/>
          <a:stretch/>
        </p:blipFill>
        <p:spPr>
          <a:xfrm>
            <a:off x="1731034" y="1864376"/>
            <a:ext cx="7267300" cy="3004648"/>
          </a:xfrm>
          <a:prstGeom prst="rect">
            <a:avLst/>
          </a:prstGeom>
        </p:spPr>
      </p:pic>
      <p:sp>
        <p:nvSpPr>
          <p:cNvPr id="10" name="Content Placeholder 2"/>
          <p:cNvSpPr txBox="1">
            <a:spLocks/>
          </p:cNvSpPr>
          <p:nvPr/>
        </p:nvSpPr>
        <p:spPr>
          <a:xfrm>
            <a:off x="1246016" y="5064966"/>
            <a:ext cx="9333107" cy="1793034"/>
          </a:xfrm>
          <a:prstGeom prst="rect">
            <a:avLst/>
          </a:prstGeom>
        </p:spPr>
        <p:txBody>
          <a:bodyPr vert="horz" lIns="91440" tIns="45720" rIns="91440" bIns="45720" rtlCol="0">
            <a:no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18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a:solidFill>
                  <a:schemeClr val="tx2"/>
                </a:solidFill>
                <a:latin typeface="+mn-lt"/>
                <a:ea typeface="+mn-ea"/>
                <a:cs typeface="+mn-cs"/>
              </a:defRPr>
            </a:lvl9pPr>
          </a:lstStyle>
          <a:p>
            <a:r>
              <a:rPr lang="en-US" dirty="0" smtClean="0"/>
              <a:t>All else equal, </a:t>
            </a:r>
            <a:r>
              <a:rPr lang="en-US" dirty="0"/>
              <a:t>a</a:t>
            </a:r>
            <a:r>
              <a:rPr lang="en-US" dirty="0" smtClean="0"/>
              <a:t> lower market interest rate lead to a lower discount rate (k), therefore generating a higher valuation of stock.</a:t>
            </a:r>
          </a:p>
          <a:p>
            <a:r>
              <a:rPr lang="en-US" dirty="0" smtClean="0"/>
              <a:t>Now, value of stock&gt;price of stock    stock </a:t>
            </a:r>
            <a:r>
              <a:rPr lang="en-US" dirty="0"/>
              <a:t>market </a:t>
            </a:r>
            <a:r>
              <a:rPr lang="en-US" dirty="0" smtClean="0"/>
              <a:t>underpriced    opportunity </a:t>
            </a:r>
            <a:r>
              <a:rPr lang="en-US" dirty="0"/>
              <a:t>to make profits </a:t>
            </a:r>
            <a:r>
              <a:rPr lang="en-US" dirty="0" smtClean="0"/>
              <a:t>   new </a:t>
            </a:r>
            <a:r>
              <a:rPr lang="en-US" dirty="0"/>
              <a:t>money into stock market  </a:t>
            </a:r>
            <a:r>
              <a:rPr lang="en-US" dirty="0" smtClean="0"/>
              <a:t>  </a:t>
            </a:r>
            <a:r>
              <a:rPr lang="en-US" dirty="0"/>
              <a:t>drive price </a:t>
            </a:r>
            <a:r>
              <a:rPr lang="en-US" dirty="0" smtClean="0"/>
              <a:t>up.</a:t>
            </a:r>
          </a:p>
        </p:txBody>
      </p:sp>
      <p:cxnSp>
        <p:nvCxnSpPr>
          <p:cNvPr id="24" name="Straight Arrow Connector 23"/>
          <p:cNvCxnSpPr/>
          <p:nvPr/>
        </p:nvCxnSpPr>
        <p:spPr>
          <a:xfrm flipV="1">
            <a:off x="8522081" y="6065978"/>
            <a:ext cx="240203" cy="37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6445164" y="6326458"/>
            <a:ext cx="240203" cy="37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5391305" y="6042749"/>
            <a:ext cx="240203" cy="37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2932301" y="6326458"/>
            <a:ext cx="240203" cy="37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5959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Screen Shot 2016-02-17 at 5.15.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71" y="1224092"/>
            <a:ext cx="9458544" cy="50580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idx="4294967295"/>
          </p:nvPr>
        </p:nvSpPr>
        <p:spPr>
          <a:xfrm>
            <a:off x="625613" y="389618"/>
            <a:ext cx="8567999" cy="788058"/>
          </a:xfrm>
        </p:spPr>
        <p:txBody>
          <a:bodyPr/>
          <a:lstStyle/>
          <a:p>
            <a:r>
              <a:rPr lang="en-US" sz="3200" dirty="0" smtClean="0"/>
              <a:t>T2-T3: Bubble formation</a:t>
            </a:r>
            <a:endParaRPr lang="en-US" sz="2600" dirty="0"/>
          </a:p>
        </p:txBody>
      </p:sp>
      <p:sp>
        <p:nvSpPr>
          <p:cNvPr id="3" name="Content Placeholder 2"/>
          <p:cNvSpPr>
            <a:spLocks noGrp="1"/>
          </p:cNvSpPr>
          <p:nvPr>
            <p:ph idx="4294967295"/>
          </p:nvPr>
        </p:nvSpPr>
        <p:spPr>
          <a:xfrm>
            <a:off x="639189" y="6444620"/>
            <a:ext cx="3292516" cy="413380"/>
          </a:xfrm>
        </p:spPr>
        <p:txBody>
          <a:bodyPr>
            <a:normAutofit/>
          </a:bodyPr>
          <a:lstStyle/>
          <a:p>
            <a:pPr marL="0" indent="0">
              <a:buNone/>
            </a:pPr>
            <a:r>
              <a:rPr lang="en-US" sz="1600" dirty="0" smtClean="0"/>
              <a:t>Source: </a:t>
            </a:r>
            <a:r>
              <a:rPr lang="en-US" sz="1600" dirty="0" err="1"/>
              <a:t>tradingeconomics.com</a:t>
            </a:r>
            <a:endParaRPr lang="en-US" sz="1600" dirty="0" smtClean="0"/>
          </a:p>
        </p:txBody>
      </p:sp>
      <p:grpSp>
        <p:nvGrpSpPr>
          <p:cNvPr id="15" name="Group 14"/>
          <p:cNvGrpSpPr/>
          <p:nvPr/>
        </p:nvGrpSpPr>
        <p:grpSpPr>
          <a:xfrm>
            <a:off x="216176" y="3543403"/>
            <a:ext cx="2416318" cy="1847075"/>
            <a:chOff x="216176" y="3543403"/>
            <a:chExt cx="2416318" cy="1847075"/>
          </a:xfrm>
        </p:grpSpPr>
        <p:sp>
          <p:nvSpPr>
            <p:cNvPr id="6" name="TextBox 5"/>
            <p:cNvSpPr txBox="1"/>
            <p:nvPr/>
          </p:nvSpPr>
          <p:spPr>
            <a:xfrm>
              <a:off x="216176" y="3958422"/>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T1: 2014.11.26</a:t>
              </a:r>
              <a:endParaRPr lang="en-US" dirty="0"/>
            </a:p>
          </p:txBody>
        </p:sp>
        <p:cxnSp>
          <p:nvCxnSpPr>
            <p:cNvPr id="10" name="Straight Arrow Connector 9"/>
            <p:cNvCxnSpPr/>
            <p:nvPr/>
          </p:nvCxnSpPr>
          <p:spPr>
            <a:xfrm>
              <a:off x="905238" y="4336701"/>
              <a:ext cx="310753" cy="10537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19955" y="3543403"/>
              <a:ext cx="2412539"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1600" dirty="0" smtClean="0"/>
                <a:t>Central bank cut rates</a:t>
              </a:r>
              <a:endParaRPr lang="en-US" sz="1600" dirty="0"/>
            </a:p>
          </p:txBody>
        </p:sp>
      </p:grpSp>
      <p:grpSp>
        <p:nvGrpSpPr>
          <p:cNvPr id="30" name="Group 29"/>
          <p:cNvGrpSpPr/>
          <p:nvPr/>
        </p:nvGrpSpPr>
        <p:grpSpPr>
          <a:xfrm>
            <a:off x="7810970" y="3135965"/>
            <a:ext cx="2754642" cy="1623335"/>
            <a:chOff x="7810970" y="3135965"/>
            <a:chExt cx="2754642" cy="1623335"/>
          </a:xfrm>
        </p:grpSpPr>
        <p:sp>
          <p:nvSpPr>
            <p:cNvPr id="38" name="TextBox 37"/>
            <p:cNvSpPr txBox="1"/>
            <p:nvPr/>
          </p:nvSpPr>
          <p:spPr>
            <a:xfrm>
              <a:off x="8770252" y="3135965"/>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T5: 2015.08.31</a:t>
              </a:r>
              <a:endParaRPr lang="en-US" dirty="0"/>
            </a:p>
          </p:txBody>
        </p:sp>
        <p:cxnSp>
          <p:nvCxnSpPr>
            <p:cNvPr id="39" name="Straight Arrow Connector 38"/>
            <p:cNvCxnSpPr>
              <a:stCxn id="38" idx="2"/>
            </p:cNvCxnSpPr>
            <p:nvPr/>
          </p:nvCxnSpPr>
          <p:spPr>
            <a:xfrm flipH="1">
              <a:off x="8394132" y="3505297"/>
              <a:ext cx="1221082" cy="12540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7810970" y="3554773"/>
              <a:ext cx="2754642"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a:t>F</a:t>
              </a:r>
              <a:r>
                <a:rPr lang="en-US" sz="1600" dirty="0" smtClean="0"/>
                <a:t>utures market shut down</a:t>
              </a:r>
              <a:endParaRPr lang="en-US" sz="1600" dirty="0"/>
            </a:p>
          </p:txBody>
        </p:sp>
      </p:grpSp>
      <p:grpSp>
        <p:nvGrpSpPr>
          <p:cNvPr id="14" name="Group 13"/>
          <p:cNvGrpSpPr/>
          <p:nvPr/>
        </p:nvGrpSpPr>
        <p:grpSpPr>
          <a:xfrm>
            <a:off x="783640" y="1412618"/>
            <a:ext cx="9633352" cy="4197811"/>
            <a:chOff x="783640" y="1412618"/>
            <a:chExt cx="9633352" cy="4197811"/>
          </a:xfrm>
        </p:grpSpPr>
        <p:cxnSp>
          <p:nvCxnSpPr>
            <p:cNvPr id="43" name="Straight Arrow Connector 42"/>
            <p:cNvCxnSpPr/>
            <p:nvPr/>
          </p:nvCxnSpPr>
          <p:spPr>
            <a:xfrm>
              <a:off x="783640" y="5566109"/>
              <a:ext cx="9633352" cy="0"/>
            </a:xfrm>
            <a:prstGeom prst="straightConnector1">
              <a:avLst/>
            </a:prstGeom>
            <a:ln w="5715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flipV="1">
              <a:off x="6299910" y="1449357"/>
              <a:ext cx="54045" cy="4161072"/>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flipV="1">
              <a:off x="8307097" y="1443428"/>
              <a:ext cx="54045" cy="4161072"/>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flipV="1">
              <a:off x="3634462" y="1445567"/>
              <a:ext cx="54045" cy="4161072"/>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flipV="1">
              <a:off x="6952217" y="1412618"/>
              <a:ext cx="54045" cy="4161072"/>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6971685" y="1798477"/>
            <a:ext cx="1849879" cy="2511204"/>
            <a:chOff x="6971685" y="1798477"/>
            <a:chExt cx="1849879" cy="2511204"/>
          </a:xfrm>
        </p:grpSpPr>
        <p:cxnSp>
          <p:nvCxnSpPr>
            <p:cNvPr id="35" name="Straight Arrow Connector 34"/>
            <p:cNvCxnSpPr>
              <a:stCxn id="34" idx="2"/>
            </p:cNvCxnSpPr>
            <p:nvPr/>
          </p:nvCxnSpPr>
          <p:spPr>
            <a:xfrm flipH="1">
              <a:off x="6971685" y="2569318"/>
              <a:ext cx="1004918" cy="17403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131641" y="2199986"/>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T4: 2015.07.08</a:t>
              </a:r>
              <a:endParaRPr lang="en-US" dirty="0"/>
            </a:p>
          </p:txBody>
        </p:sp>
        <p:sp>
          <p:nvSpPr>
            <p:cNvPr id="42" name="TextBox 41"/>
            <p:cNvSpPr txBox="1"/>
            <p:nvPr/>
          </p:nvSpPr>
          <p:spPr>
            <a:xfrm>
              <a:off x="7108397" y="1798477"/>
              <a:ext cx="1633228"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smtClean="0"/>
                <a:t>Market rescue</a:t>
              </a:r>
              <a:endParaRPr lang="en-US" sz="1600" dirty="0"/>
            </a:p>
          </p:txBody>
        </p:sp>
      </p:grpSp>
      <p:grpSp>
        <p:nvGrpSpPr>
          <p:cNvPr id="16" name="Group 15"/>
          <p:cNvGrpSpPr/>
          <p:nvPr/>
        </p:nvGrpSpPr>
        <p:grpSpPr>
          <a:xfrm>
            <a:off x="2574650" y="2628515"/>
            <a:ext cx="3053941" cy="1887606"/>
            <a:chOff x="2574650" y="2628515"/>
            <a:chExt cx="3053941" cy="1887606"/>
          </a:xfrm>
        </p:grpSpPr>
        <p:sp>
          <p:nvSpPr>
            <p:cNvPr id="23" name="TextBox 22"/>
            <p:cNvSpPr txBox="1"/>
            <p:nvPr/>
          </p:nvSpPr>
          <p:spPr>
            <a:xfrm>
              <a:off x="2597894" y="3043533"/>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T2: 2015.03.01</a:t>
              </a:r>
              <a:endParaRPr lang="en-US" dirty="0"/>
            </a:p>
          </p:txBody>
        </p:sp>
        <p:cxnSp>
          <p:nvCxnSpPr>
            <p:cNvPr id="24" name="Straight Arrow Connector 23"/>
            <p:cNvCxnSpPr/>
            <p:nvPr/>
          </p:nvCxnSpPr>
          <p:spPr>
            <a:xfrm>
              <a:off x="3283176" y="3431533"/>
              <a:ext cx="409110" cy="1084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2574650" y="2628515"/>
              <a:ext cx="3053941"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1600" dirty="0" smtClean="0"/>
                <a:t>Central bank cut rates again</a:t>
              </a:r>
              <a:endParaRPr lang="en-US" sz="1600" dirty="0"/>
            </a:p>
          </p:txBody>
        </p:sp>
      </p:grpSp>
      <p:grpSp>
        <p:nvGrpSpPr>
          <p:cNvPr id="27" name="Group 26"/>
          <p:cNvGrpSpPr/>
          <p:nvPr/>
        </p:nvGrpSpPr>
        <p:grpSpPr>
          <a:xfrm>
            <a:off x="4939078" y="993808"/>
            <a:ext cx="1689923" cy="1235338"/>
            <a:chOff x="4939078" y="993808"/>
            <a:chExt cx="1689923" cy="1235338"/>
          </a:xfrm>
        </p:grpSpPr>
        <p:sp>
          <p:nvSpPr>
            <p:cNvPr id="25" name="TextBox 24"/>
            <p:cNvSpPr txBox="1"/>
            <p:nvPr/>
          </p:nvSpPr>
          <p:spPr>
            <a:xfrm>
              <a:off x="4939078" y="993808"/>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T3: 2015.06.12</a:t>
              </a:r>
              <a:endParaRPr lang="en-US" dirty="0"/>
            </a:p>
          </p:txBody>
        </p:sp>
        <p:cxnSp>
          <p:nvCxnSpPr>
            <p:cNvPr id="26" name="Straight Arrow Connector 25"/>
            <p:cNvCxnSpPr>
              <a:stCxn id="25" idx="2"/>
            </p:cNvCxnSpPr>
            <p:nvPr/>
          </p:nvCxnSpPr>
          <p:spPr>
            <a:xfrm>
              <a:off x="5784040" y="1363140"/>
              <a:ext cx="498581" cy="8660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4945031" y="1416408"/>
              <a:ext cx="1472702"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smtClean="0"/>
                <a:t>De-leverage</a:t>
              </a:r>
              <a:endParaRPr lang="en-US" sz="1600" dirty="0"/>
            </a:p>
          </p:txBody>
        </p:sp>
      </p:grpSp>
      <p:sp>
        <p:nvSpPr>
          <p:cNvPr id="4" name="Rounded Rectangle 3"/>
          <p:cNvSpPr/>
          <p:nvPr/>
        </p:nvSpPr>
        <p:spPr>
          <a:xfrm>
            <a:off x="3507138" y="2366569"/>
            <a:ext cx="2915399" cy="1702775"/>
          </a:xfrm>
          <a:prstGeom prst="roundRect">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 name="Group 36"/>
          <p:cNvGrpSpPr/>
          <p:nvPr/>
        </p:nvGrpSpPr>
        <p:grpSpPr>
          <a:xfrm>
            <a:off x="10394531" y="905169"/>
            <a:ext cx="1522183" cy="5093261"/>
            <a:chOff x="7338454" y="391838"/>
            <a:chExt cx="1457696" cy="4951670"/>
          </a:xfrm>
        </p:grpSpPr>
        <p:sp>
          <p:nvSpPr>
            <p:cNvPr id="46" name="Freeform 45"/>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47" name="Freeform 46"/>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48" name="Freeform 47"/>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50" name="Freeform 49"/>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Tree>
    <p:extLst>
      <p:ext uri="{BB962C8B-B14F-4D97-AF65-F5344CB8AC3E}">
        <p14:creationId xmlns:p14="http://schemas.microsoft.com/office/powerpoint/2010/main" val="25646733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394531" y="905169"/>
            <a:ext cx="1522183" cy="5093261"/>
            <a:chOff x="7338454" y="391838"/>
            <a:chExt cx="1457696" cy="4951670"/>
          </a:xfrm>
        </p:grpSpPr>
        <p:sp>
          <p:nvSpPr>
            <p:cNvPr id="6" name="Freeform 5"/>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7" name="Freeform 6"/>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8" name="Freeform 7"/>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9" name="Freeform 8"/>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
        <p:nvSpPr>
          <p:cNvPr id="12" name="Title 1"/>
          <p:cNvSpPr>
            <a:spLocks noGrp="1"/>
          </p:cNvSpPr>
          <p:nvPr>
            <p:ph type="title"/>
          </p:nvPr>
        </p:nvSpPr>
        <p:spPr>
          <a:xfrm>
            <a:off x="650131" y="1013246"/>
            <a:ext cx="8942688" cy="693019"/>
          </a:xfrm>
        </p:spPr>
        <p:txBody>
          <a:bodyPr/>
          <a:lstStyle/>
          <a:p>
            <a:r>
              <a:rPr lang="en-US" sz="3200" dirty="0" smtClean="0"/>
              <a:t>T</a:t>
            </a:r>
            <a:r>
              <a:rPr lang="en-US" sz="3200" dirty="0"/>
              <a:t>2</a:t>
            </a:r>
            <a:r>
              <a:rPr lang="en-US" sz="3200" dirty="0" smtClean="0"/>
              <a:t>-T3 Formation of the bubble: Macroeconomics perspective</a:t>
            </a:r>
            <a:endParaRPr lang="en-US" sz="3200" dirty="0"/>
          </a:p>
        </p:txBody>
      </p:sp>
      <p:sp>
        <p:nvSpPr>
          <p:cNvPr id="14" name="Content Placeholder 2"/>
          <p:cNvSpPr>
            <a:spLocks noGrp="1"/>
          </p:cNvSpPr>
          <p:nvPr>
            <p:ph idx="1"/>
          </p:nvPr>
        </p:nvSpPr>
        <p:spPr>
          <a:xfrm>
            <a:off x="904463" y="2323716"/>
            <a:ext cx="9012619" cy="3383639"/>
          </a:xfrm>
        </p:spPr>
        <p:txBody>
          <a:bodyPr>
            <a:normAutofit/>
          </a:bodyPr>
          <a:lstStyle/>
          <a:p>
            <a:r>
              <a:rPr lang="en-US" dirty="0"/>
              <a:t>G</a:t>
            </a:r>
            <a:r>
              <a:rPr lang="en-US" dirty="0" smtClean="0"/>
              <a:t>overnment </a:t>
            </a:r>
            <a:r>
              <a:rPr lang="en-US" dirty="0"/>
              <a:t>further reduced interest rate and reserve ratio to stimulate </a:t>
            </a:r>
            <a:r>
              <a:rPr lang="en-US" dirty="0" smtClean="0"/>
              <a:t>economy and </a:t>
            </a:r>
            <a:r>
              <a:rPr lang="en-US" dirty="0"/>
              <a:t>reduce financing costs for private </a:t>
            </a:r>
            <a:r>
              <a:rPr lang="en-US" dirty="0" smtClean="0"/>
              <a:t>sector.</a:t>
            </a:r>
          </a:p>
          <a:p>
            <a:r>
              <a:rPr lang="en-US" dirty="0" smtClean="0"/>
              <a:t>Meanwhile, the government widened the </a:t>
            </a:r>
            <a:r>
              <a:rPr lang="en-US" dirty="0"/>
              <a:t>window for </a:t>
            </a:r>
            <a:r>
              <a:rPr lang="en-US" dirty="0" smtClean="0"/>
              <a:t>IPOs to promote equity financing.</a:t>
            </a:r>
          </a:p>
          <a:p>
            <a:pPr lvl="1"/>
            <a:r>
              <a:rPr lang="en-US" dirty="0" smtClean="0"/>
              <a:t>IPOs are favored by investors because of their relatively low valuation and correspondingly potential high returns -  attract more hot money into market.</a:t>
            </a:r>
          </a:p>
          <a:p>
            <a:r>
              <a:rPr lang="en-US" dirty="0" smtClean="0"/>
              <a:t>As a result, increasing demand in the market drove price up even further.</a:t>
            </a:r>
            <a:endParaRPr lang="en-US" dirty="0"/>
          </a:p>
        </p:txBody>
      </p:sp>
      <p:pic>
        <p:nvPicPr>
          <p:cNvPr id="2" name="Picture 1"/>
          <p:cNvPicPr>
            <a:picLocks noChangeAspect="1"/>
          </p:cNvPicPr>
          <p:nvPr/>
        </p:nvPicPr>
        <p:blipFill>
          <a:blip r:embed="rId2"/>
          <a:stretch>
            <a:fillRect/>
          </a:stretch>
        </p:blipFill>
        <p:spPr>
          <a:xfrm>
            <a:off x="7941368" y="881254"/>
            <a:ext cx="2349500" cy="1447800"/>
          </a:xfrm>
          <a:prstGeom prst="rect">
            <a:avLst/>
          </a:prstGeom>
          <a:ln>
            <a:noFill/>
          </a:ln>
          <a:effectLst>
            <a:softEdge rad="112500"/>
          </a:effectLst>
        </p:spPr>
      </p:pic>
    </p:spTree>
    <p:extLst>
      <p:ext uri="{BB962C8B-B14F-4D97-AF65-F5344CB8AC3E}">
        <p14:creationId xmlns:p14="http://schemas.microsoft.com/office/powerpoint/2010/main" val="4273709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598" y="657333"/>
            <a:ext cx="9740901" cy="1035424"/>
          </a:xfrm>
        </p:spPr>
        <p:txBody>
          <a:bodyPr/>
          <a:lstStyle/>
          <a:p>
            <a:r>
              <a:rPr lang="en-US" sz="3200" dirty="0" smtClean="0"/>
              <a:t>T</a:t>
            </a:r>
            <a:r>
              <a:rPr lang="en-US" sz="3200" dirty="0"/>
              <a:t>2</a:t>
            </a:r>
            <a:r>
              <a:rPr lang="en-US" sz="3200" dirty="0" smtClean="0"/>
              <a:t>-T3: Financial Economics perspective</a:t>
            </a:r>
            <a:r>
              <a:rPr lang="en-US" sz="3200" dirty="0"/>
              <a:t> </a:t>
            </a:r>
            <a:r>
              <a:rPr lang="en-US" sz="3200" dirty="0" smtClean="0"/>
              <a:t/>
            </a:r>
            <a:br>
              <a:rPr lang="en-US" sz="3200" dirty="0" smtClean="0"/>
            </a:br>
            <a:r>
              <a:rPr lang="en-US" dirty="0" smtClean="0">
                <a:solidFill>
                  <a:srgbClr val="EB8F00"/>
                </a:solidFill>
              </a:rPr>
              <a:t>- </a:t>
            </a:r>
            <a:r>
              <a:rPr lang="en-US" altLang="zh-CN" dirty="0" smtClean="0">
                <a:solidFill>
                  <a:srgbClr val="EB8F00"/>
                </a:solidFill>
              </a:rPr>
              <a:t>Gordon Growth Model</a:t>
            </a:r>
            <a:endParaRPr lang="en-US" dirty="0">
              <a:solidFill>
                <a:srgbClr val="EB8F00"/>
              </a:solidFill>
            </a:endParaRPr>
          </a:p>
        </p:txBody>
      </p:sp>
      <p:grpSp>
        <p:nvGrpSpPr>
          <p:cNvPr id="6" name="Group 5"/>
          <p:cNvGrpSpPr/>
          <p:nvPr/>
        </p:nvGrpSpPr>
        <p:grpSpPr>
          <a:xfrm>
            <a:off x="10570174" y="891659"/>
            <a:ext cx="1522183" cy="5093261"/>
            <a:chOff x="7338454" y="391838"/>
            <a:chExt cx="1457696" cy="4951670"/>
          </a:xfrm>
        </p:grpSpPr>
        <p:sp>
          <p:nvSpPr>
            <p:cNvPr id="7" name="Freeform 6"/>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8" name="Freeform 7"/>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9" name="Freeform 8"/>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10" name="Freeform 9"/>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pic>
        <p:nvPicPr>
          <p:cNvPr id="15" name="Picture 14" descr="Screen Shot 2016-03-16 at 4.27.54 PM.png"/>
          <p:cNvPicPr>
            <a:picLocks noChangeAspect="1"/>
          </p:cNvPicPr>
          <p:nvPr/>
        </p:nvPicPr>
        <p:blipFill rotWithShape="1">
          <a:blip r:embed="rId2">
            <a:extLst>
              <a:ext uri="{28A0092B-C50C-407E-A947-70E740481C1C}">
                <a14:useLocalDpi xmlns:a14="http://schemas.microsoft.com/office/drawing/2010/main" val="0"/>
              </a:ext>
            </a:extLst>
          </a:blip>
          <a:srcRect t="53420"/>
          <a:stretch/>
        </p:blipFill>
        <p:spPr>
          <a:xfrm>
            <a:off x="609601" y="4165600"/>
            <a:ext cx="6235699" cy="1714498"/>
          </a:xfrm>
          <a:prstGeom prst="rect">
            <a:avLst/>
          </a:prstGeom>
        </p:spPr>
      </p:pic>
      <p:sp>
        <p:nvSpPr>
          <p:cNvPr id="2" name="TextBox 1"/>
          <p:cNvSpPr txBox="1"/>
          <p:nvPr/>
        </p:nvSpPr>
        <p:spPr>
          <a:xfrm>
            <a:off x="7277100" y="3111500"/>
            <a:ext cx="3221442" cy="923330"/>
          </a:xfrm>
          <a:prstGeom prst="rect">
            <a:avLst/>
          </a:prstGeom>
          <a:noFill/>
        </p:spPr>
        <p:txBody>
          <a:bodyPr wrap="none" rtlCol="0">
            <a:spAutoFit/>
          </a:bodyPr>
          <a:lstStyle/>
          <a:p>
            <a:r>
              <a:rPr lang="en-US" dirty="0" smtClean="0"/>
              <a:t>During T2-T3:</a:t>
            </a:r>
          </a:p>
          <a:p>
            <a:r>
              <a:rPr lang="en-US" dirty="0" smtClean="0"/>
              <a:t>- g is expected to increase.</a:t>
            </a:r>
          </a:p>
          <a:p>
            <a:r>
              <a:rPr lang="en-US" dirty="0" smtClean="0"/>
              <a:t>- P</a:t>
            </a:r>
            <a:r>
              <a:rPr lang="en-US" baseline="-25000" dirty="0" smtClean="0"/>
              <a:t>0 </a:t>
            </a:r>
            <a:r>
              <a:rPr lang="en-US" dirty="0" smtClean="0"/>
              <a:t>goes up.</a:t>
            </a:r>
            <a:endParaRPr lang="en-US" baseline="-25000" dirty="0"/>
          </a:p>
        </p:txBody>
      </p:sp>
      <p:sp>
        <p:nvSpPr>
          <p:cNvPr id="3" name="TextBox 2"/>
          <p:cNvSpPr txBox="1"/>
          <p:nvPr/>
        </p:nvSpPr>
        <p:spPr>
          <a:xfrm>
            <a:off x="1028700" y="2197100"/>
            <a:ext cx="5118100" cy="369332"/>
          </a:xfrm>
          <a:prstGeom prst="rect">
            <a:avLst/>
          </a:prstGeom>
          <a:noFill/>
        </p:spPr>
        <p:txBody>
          <a:bodyPr wrap="square" rtlCol="0">
            <a:spAutoFit/>
          </a:bodyPr>
          <a:lstStyle/>
          <a:p>
            <a:endParaRPr lang="en-US" dirty="0"/>
          </a:p>
        </p:txBody>
      </p:sp>
      <p:pic>
        <p:nvPicPr>
          <p:cNvPr id="4" name="Picture 3" descr="Screen Shot 2016-03-19 at 2.46.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 y="1879600"/>
            <a:ext cx="6317188" cy="2336800"/>
          </a:xfrm>
          <a:prstGeom prst="rect">
            <a:avLst/>
          </a:prstGeom>
        </p:spPr>
      </p:pic>
    </p:spTree>
    <p:extLst>
      <p:ext uri="{BB962C8B-B14F-4D97-AF65-F5344CB8AC3E}">
        <p14:creationId xmlns:p14="http://schemas.microsoft.com/office/powerpoint/2010/main" val="17068372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752" y="1945205"/>
            <a:ext cx="9909128" cy="4088043"/>
          </a:xfrm>
        </p:spPr>
        <p:txBody>
          <a:bodyPr>
            <a:noAutofit/>
          </a:bodyPr>
          <a:lstStyle/>
          <a:p>
            <a:pPr>
              <a:buFont typeface="Wingdings" panose="05000000000000000000" pitchFamily="2" charset="2"/>
              <a:buChar char="n"/>
            </a:pPr>
            <a:r>
              <a:rPr lang="en-US" dirty="0" smtClean="0"/>
              <a:t>When </a:t>
            </a:r>
            <a:r>
              <a:rPr lang="en-US" dirty="0"/>
              <a:t>the </a:t>
            </a:r>
            <a:r>
              <a:rPr lang="en-US" dirty="0" smtClean="0"/>
              <a:t>economy is growing, asset markets should grow correspondingly.</a:t>
            </a:r>
          </a:p>
          <a:p>
            <a:pPr marL="0" indent="0">
              <a:buNone/>
            </a:pPr>
            <a:r>
              <a:rPr lang="en-US" altLang="zh-CN" dirty="0" smtClean="0"/>
              <a:t>➡️ </a:t>
            </a:r>
            <a:r>
              <a:rPr lang="en-US" dirty="0" smtClean="0"/>
              <a:t>As an asset market offers higher returns than the cost of borrowing, some people use leverage to buy that type of asset.</a:t>
            </a:r>
          </a:p>
          <a:p>
            <a:pPr marL="0" indent="0">
              <a:buNone/>
            </a:pPr>
            <a:r>
              <a:rPr lang="en-US" altLang="zh-CN" dirty="0" smtClean="0"/>
              <a:t>➡️ </a:t>
            </a:r>
            <a:r>
              <a:rPr lang="en-US" dirty="0" smtClean="0"/>
              <a:t>Leverage raises demand in the market, causing the price to rise more quickly (a asset bubble begins to form).</a:t>
            </a:r>
          </a:p>
          <a:p>
            <a:pPr marL="0" indent="0">
              <a:buNone/>
            </a:pPr>
            <a:r>
              <a:rPr lang="en-US" altLang="zh-CN" dirty="0" smtClean="0"/>
              <a:t>➡️ The </a:t>
            </a:r>
            <a:r>
              <a:rPr lang="en-US" altLang="zh-CN" dirty="0"/>
              <a:t>r</a:t>
            </a:r>
            <a:r>
              <a:rPr lang="en-US" dirty="0" smtClean="0"/>
              <a:t>ocketing price encourages people to use higher leverage to magnify their returns, further pushing the price to go up (the bubble becomes larger)</a:t>
            </a:r>
          </a:p>
          <a:p>
            <a:pPr marL="0" indent="0">
              <a:buNone/>
            </a:pPr>
            <a:r>
              <a:rPr lang="en-US" altLang="zh-CN" dirty="0"/>
              <a:t>(will be continued)</a:t>
            </a:r>
            <a:endParaRPr lang="en-US" dirty="0"/>
          </a:p>
        </p:txBody>
      </p:sp>
      <p:sp>
        <p:nvSpPr>
          <p:cNvPr id="5" name="Title 1"/>
          <p:cNvSpPr>
            <a:spLocks noGrp="1"/>
          </p:cNvSpPr>
          <p:nvPr>
            <p:ph type="title"/>
          </p:nvPr>
        </p:nvSpPr>
        <p:spPr>
          <a:xfrm>
            <a:off x="609599" y="657333"/>
            <a:ext cx="8429268" cy="1035424"/>
          </a:xfrm>
        </p:spPr>
        <p:txBody>
          <a:bodyPr/>
          <a:lstStyle/>
          <a:p>
            <a:r>
              <a:rPr lang="en-US" sz="3200" dirty="0" smtClean="0"/>
              <a:t>T</a:t>
            </a:r>
            <a:r>
              <a:rPr lang="en-US" sz="3200" dirty="0"/>
              <a:t>2</a:t>
            </a:r>
            <a:r>
              <a:rPr lang="en-US" sz="3200" dirty="0" smtClean="0"/>
              <a:t>-T3: Financial Economics perspective</a:t>
            </a:r>
            <a:r>
              <a:rPr lang="en-US" sz="3200" dirty="0"/>
              <a:t> </a:t>
            </a:r>
            <a:r>
              <a:rPr lang="en-US" sz="3200" dirty="0" smtClean="0"/>
              <a:t/>
            </a:r>
            <a:br>
              <a:rPr lang="en-US" sz="3200" dirty="0" smtClean="0"/>
            </a:br>
            <a:r>
              <a:rPr lang="en-US" dirty="0" smtClean="0">
                <a:solidFill>
                  <a:srgbClr val="EB8F00"/>
                </a:solidFill>
              </a:rPr>
              <a:t>- </a:t>
            </a:r>
            <a:r>
              <a:rPr lang="en-US" altLang="zh-CN" dirty="0">
                <a:solidFill>
                  <a:srgbClr val="EB8F00"/>
                </a:solidFill>
              </a:rPr>
              <a:t>Minsky’s </a:t>
            </a:r>
            <a:r>
              <a:rPr lang="en-US" altLang="zh-CN" dirty="0" smtClean="0">
                <a:solidFill>
                  <a:srgbClr val="EB8F00"/>
                </a:solidFill>
              </a:rPr>
              <a:t>financial Instability Hypothesis</a:t>
            </a:r>
            <a:endParaRPr lang="en-US" dirty="0">
              <a:solidFill>
                <a:srgbClr val="EB8F00"/>
              </a:solidFill>
            </a:endParaRPr>
          </a:p>
        </p:txBody>
      </p:sp>
      <p:grpSp>
        <p:nvGrpSpPr>
          <p:cNvPr id="6" name="Group 5"/>
          <p:cNvGrpSpPr/>
          <p:nvPr/>
        </p:nvGrpSpPr>
        <p:grpSpPr>
          <a:xfrm>
            <a:off x="10570174" y="891659"/>
            <a:ext cx="1522183" cy="5093261"/>
            <a:chOff x="7338454" y="391838"/>
            <a:chExt cx="1457696" cy="4951670"/>
          </a:xfrm>
        </p:grpSpPr>
        <p:sp>
          <p:nvSpPr>
            <p:cNvPr id="7" name="Freeform 6"/>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8" name="Freeform 7"/>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9" name="Freeform 8"/>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10" name="Freeform 9"/>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Tree>
    <p:extLst>
      <p:ext uri="{BB962C8B-B14F-4D97-AF65-F5344CB8AC3E}">
        <p14:creationId xmlns:p14="http://schemas.microsoft.com/office/powerpoint/2010/main" val="37344014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570174" y="891659"/>
            <a:ext cx="1522183" cy="5093261"/>
            <a:chOff x="7338454" y="391838"/>
            <a:chExt cx="1457696" cy="4951670"/>
          </a:xfrm>
        </p:grpSpPr>
        <p:sp>
          <p:nvSpPr>
            <p:cNvPr id="6" name="Freeform 5"/>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7" name="Freeform 6"/>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8" name="Freeform 7"/>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9" name="Freeform 8"/>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
        <p:nvSpPr>
          <p:cNvPr id="12" name="Title 1"/>
          <p:cNvSpPr>
            <a:spLocks noGrp="1"/>
          </p:cNvSpPr>
          <p:nvPr>
            <p:ph type="title"/>
          </p:nvPr>
        </p:nvSpPr>
        <p:spPr>
          <a:xfrm>
            <a:off x="515021" y="756557"/>
            <a:ext cx="10658586" cy="693019"/>
          </a:xfrm>
        </p:spPr>
        <p:txBody>
          <a:bodyPr/>
          <a:lstStyle/>
          <a:p>
            <a:r>
              <a:rPr lang="en-US" sz="3200" dirty="0" smtClean="0"/>
              <a:t>T</a:t>
            </a:r>
            <a:r>
              <a:rPr lang="en-US" sz="3200" dirty="0"/>
              <a:t>2</a:t>
            </a:r>
            <a:r>
              <a:rPr lang="en-US" sz="3200" dirty="0" smtClean="0"/>
              <a:t>-T3: Financial Economics perspective</a:t>
            </a:r>
            <a:br>
              <a:rPr lang="en-US" sz="3200" dirty="0" smtClean="0"/>
            </a:br>
            <a:r>
              <a:rPr lang="en-US" sz="2400" dirty="0" smtClean="0">
                <a:solidFill>
                  <a:srgbClr val="EB8F00"/>
                </a:solidFill>
              </a:rPr>
              <a:t>- an overview of China’s financial system – Who is to blame?</a:t>
            </a:r>
            <a:endParaRPr lang="en-US" sz="2400" dirty="0">
              <a:solidFill>
                <a:srgbClr val="EB8F00"/>
              </a:solidFill>
            </a:endParaRPr>
          </a:p>
        </p:txBody>
      </p:sp>
      <p:graphicFrame>
        <p:nvGraphicFramePr>
          <p:cNvPr id="13" name="Diagram 12"/>
          <p:cNvGraphicFramePr/>
          <p:nvPr>
            <p:extLst>
              <p:ext uri="{D42A27DB-BD31-4B8C-83A1-F6EECF244321}">
                <p14:modId xmlns:p14="http://schemas.microsoft.com/office/powerpoint/2010/main" val="2775687058"/>
              </p:ext>
            </p:extLst>
          </p:nvPr>
        </p:nvGraphicFramePr>
        <p:xfrm>
          <a:off x="1823987" y="1985965"/>
          <a:ext cx="7741810" cy="4633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Line Callout 1 16"/>
          <p:cNvSpPr/>
          <p:nvPr/>
        </p:nvSpPr>
        <p:spPr>
          <a:xfrm>
            <a:off x="8390340" y="3215373"/>
            <a:ext cx="2323893" cy="1026757"/>
          </a:xfrm>
          <a:prstGeom prst="borderCallout1">
            <a:avLst>
              <a:gd name="adj1" fmla="val 21022"/>
              <a:gd name="adj2" fmla="val -1553"/>
              <a:gd name="adj3" fmla="val 65310"/>
              <a:gd name="adj4" fmla="val -23595"/>
            </a:avLst>
          </a:prstGeom>
          <a:solidFill>
            <a:srgbClr val="F9AC0B"/>
          </a:solidFill>
          <a:ln>
            <a:solidFill>
              <a:schemeClr val="accent3"/>
            </a:solidFill>
          </a:ln>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a:buChar char="•"/>
            </a:pPr>
            <a:r>
              <a:rPr lang="en-US" sz="1400" dirty="0"/>
              <a:t>Audit firms</a:t>
            </a:r>
          </a:p>
          <a:p>
            <a:pPr marL="285750" indent="-285750">
              <a:buFont typeface="Arial"/>
              <a:buChar char="•"/>
            </a:pPr>
            <a:r>
              <a:rPr lang="en-US" sz="1400" dirty="0" smtClean="0"/>
              <a:t>Securities companies</a:t>
            </a:r>
            <a:endParaRPr lang="en-US" sz="1400" dirty="0"/>
          </a:p>
          <a:p>
            <a:pPr marL="285750" indent="-285750">
              <a:buFont typeface="Arial"/>
              <a:buChar char="•"/>
            </a:pPr>
            <a:r>
              <a:rPr lang="en-US" sz="1400" dirty="0" smtClean="0"/>
              <a:t>Media</a:t>
            </a:r>
          </a:p>
          <a:p>
            <a:r>
              <a:rPr lang="en-US" sz="1400" dirty="0" smtClean="0"/>
              <a:t>…</a:t>
            </a:r>
            <a:endParaRPr lang="en-US" sz="1400" dirty="0"/>
          </a:p>
        </p:txBody>
      </p:sp>
      <p:sp>
        <p:nvSpPr>
          <p:cNvPr id="19" name="Line Callout 1 18"/>
          <p:cNvSpPr/>
          <p:nvPr/>
        </p:nvSpPr>
        <p:spPr>
          <a:xfrm>
            <a:off x="6988974" y="1688747"/>
            <a:ext cx="1779674" cy="733330"/>
          </a:xfrm>
          <a:prstGeom prst="borderCallout1">
            <a:avLst>
              <a:gd name="adj1" fmla="val 23512"/>
              <a:gd name="adj2" fmla="val 707"/>
              <a:gd name="adj3" fmla="val 90278"/>
              <a:gd name="adj4" fmla="val -27034"/>
            </a:avLst>
          </a:prstGeom>
          <a:solidFill>
            <a:srgbClr val="F9AC0B"/>
          </a:solidFill>
          <a:ln>
            <a:solidFill>
              <a:srgbClr val="E94A00"/>
            </a:solidFill>
          </a:ln>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a:buChar char="•"/>
            </a:pPr>
            <a:r>
              <a:rPr lang="en-US" sz="1400" dirty="0" smtClean="0"/>
              <a:t>Households</a:t>
            </a:r>
          </a:p>
          <a:p>
            <a:pPr marL="285750" indent="-285750">
              <a:buFont typeface="Arial"/>
              <a:buChar char="•"/>
            </a:pPr>
            <a:r>
              <a:rPr lang="en-US" sz="1400" dirty="0" smtClean="0"/>
              <a:t>Firms</a:t>
            </a:r>
          </a:p>
          <a:p>
            <a:pPr marL="285750" indent="-285750">
              <a:buFont typeface="Arial"/>
              <a:buChar char="•"/>
            </a:pPr>
            <a:r>
              <a:rPr lang="en-US" sz="1400" dirty="0" smtClean="0"/>
              <a:t>Government</a:t>
            </a:r>
            <a:endParaRPr lang="en-US" sz="1400" dirty="0"/>
          </a:p>
        </p:txBody>
      </p:sp>
      <p:sp>
        <p:nvSpPr>
          <p:cNvPr id="20" name="Line Callout 1 19"/>
          <p:cNvSpPr/>
          <p:nvPr/>
        </p:nvSpPr>
        <p:spPr>
          <a:xfrm>
            <a:off x="6979241" y="5600709"/>
            <a:ext cx="1775896" cy="721958"/>
          </a:xfrm>
          <a:prstGeom prst="borderCallout1">
            <a:avLst>
              <a:gd name="adj1" fmla="val 26687"/>
              <a:gd name="adj2" fmla="val 142"/>
              <a:gd name="adj3" fmla="val 87103"/>
              <a:gd name="adj4" fmla="val -29858"/>
            </a:avLst>
          </a:prstGeom>
          <a:solidFill>
            <a:srgbClr val="F9AC0B"/>
          </a:solidFill>
          <a:ln>
            <a:solidFill>
              <a:srgbClr val="E94A00"/>
            </a:solidFill>
          </a:ln>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a:buChar char="•"/>
            </a:pPr>
            <a:r>
              <a:rPr lang="en-US" sz="1400" dirty="0" smtClean="0"/>
              <a:t>Households</a:t>
            </a:r>
          </a:p>
          <a:p>
            <a:pPr marL="285750" indent="-285750">
              <a:buFont typeface="Arial"/>
              <a:buChar char="•"/>
            </a:pPr>
            <a:r>
              <a:rPr lang="en-US" sz="1400" dirty="0" smtClean="0"/>
              <a:t>Firms</a:t>
            </a:r>
          </a:p>
          <a:p>
            <a:pPr marL="285750" indent="-285750">
              <a:buFont typeface="Arial"/>
              <a:buChar char="•"/>
            </a:pPr>
            <a:r>
              <a:rPr lang="en-US" sz="1400" dirty="0" smtClean="0"/>
              <a:t>Government</a:t>
            </a:r>
            <a:endParaRPr lang="en-US" sz="1400" dirty="0"/>
          </a:p>
        </p:txBody>
      </p:sp>
      <p:pic>
        <p:nvPicPr>
          <p:cNvPr id="23" name="Picture 22"/>
          <p:cNvPicPr>
            <a:picLocks noChangeAspect="1"/>
          </p:cNvPicPr>
          <p:nvPr/>
        </p:nvPicPr>
        <p:blipFill>
          <a:blip r:embed="rId8"/>
          <a:stretch>
            <a:fillRect/>
          </a:stretch>
        </p:blipFill>
        <p:spPr>
          <a:xfrm>
            <a:off x="4738211" y="3255903"/>
            <a:ext cx="1922717" cy="1922717"/>
          </a:xfrm>
          <a:prstGeom prst="rect">
            <a:avLst/>
          </a:prstGeom>
          <a:ln>
            <a:noFill/>
          </a:ln>
          <a:effectLst>
            <a:softEdge rad="112500"/>
          </a:effectLst>
        </p:spPr>
      </p:pic>
      <p:sp>
        <p:nvSpPr>
          <p:cNvPr id="15" name="Line Callout 1 14"/>
          <p:cNvSpPr/>
          <p:nvPr/>
        </p:nvSpPr>
        <p:spPr>
          <a:xfrm>
            <a:off x="190501" y="2374900"/>
            <a:ext cx="3416299" cy="1079499"/>
          </a:xfrm>
          <a:prstGeom prst="borderCallout1">
            <a:avLst>
              <a:gd name="adj1" fmla="val 59435"/>
              <a:gd name="adj2" fmla="val 101287"/>
              <a:gd name="adj3" fmla="val 112858"/>
              <a:gd name="adj4" fmla="val 110172"/>
            </a:avLst>
          </a:prstGeom>
          <a:solidFill>
            <a:srgbClr val="F9AC0B"/>
          </a:solidFill>
          <a:ln>
            <a:solidFill>
              <a:srgbClr val="E94A00"/>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sz="1400" b="1" dirty="0" smtClean="0"/>
              <a:t>Debt:</a:t>
            </a:r>
          </a:p>
          <a:p>
            <a:r>
              <a:rPr lang="en-US" sz="1400" dirty="0" smtClean="0"/>
              <a:t>Commercial banks (long-term loans)</a:t>
            </a:r>
          </a:p>
          <a:p>
            <a:r>
              <a:rPr lang="en-US" sz="1400" dirty="0" smtClean="0"/>
              <a:t>Mutual &amp; hedge funds (bonds)</a:t>
            </a:r>
          </a:p>
          <a:p>
            <a:r>
              <a:rPr lang="en-US" sz="1400" dirty="0" smtClean="0"/>
              <a:t>P2P institutions (short-term loans) </a:t>
            </a:r>
          </a:p>
          <a:p>
            <a:r>
              <a:rPr lang="en-US" sz="1400" dirty="0" smtClean="0"/>
              <a:t>…</a:t>
            </a:r>
          </a:p>
        </p:txBody>
      </p:sp>
      <p:sp>
        <p:nvSpPr>
          <p:cNvPr id="16" name="Line Callout 1 15"/>
          <p:cNvSpPr/>
          <p:nvPr/>
        </p:nvSpPr>
        <p:spPr>
          <a:xfrm>
            <a:off x="191035" y="5181600"/>
            <a:ext cx="3682465" cy="1231900"/>
          </a:xfrm>
          <a:prstGeom prst="borderCallout1">
            <a:avLst>
              <a:gd name="adj1" fmla="val 1142"/>
              <a:gd name="adj2" fmla="val 73432"/>
              <a:gd name="adj3" fmla="val -27081"/>
              <a:gd name="adj4" fmla="val 83858"/>
            </a:avLst>
          </a:prstGeom>
          <a:solidFill>
            <a:srgbClr val="F9AC0B"/>
          </a:solidFill>
          <a:ln>
            <a:solidFill>
              <a:srgbClr val="E94A00"/>
            </a:solidFill>
          </a:ln>
        </p:spPr>
        <p:style>
          <a:lnRef idx="1">
            <a:schemeClr val="accent4"/>
          </a:lnRef>
          <a:fillRef idx="2">
            <a:schemeClr val="accent4"/>
          </a:fillRef>
          <a:effectRef idx="1">
            <a:schemeClr val="accent4"/>
          </a:effectRef>
          <a:fontRef idx="minor">
            <a:schemeClr val="dk1"/>
          </a:fontRef>
        </p:style>
        <p:txBody>
          <a:bodyPr rtlCol="0" anchor="ctr"/>
          <a:lstStyle/>
          <a:p>
            <a:endParaRPr lang="en-US" sz="1400" b="1" dirty="0" smtClean="0"/>
          </a:p>
          <a:p>
            <a:endParaRPr lang="en-US" sz="1400" b="1" dirty="0"/>
          </a:p>
          <a:p>
            <a:r>
              <a:rPr lang="en-US" sz="1400" b="1" dirty="0" smtClean="0"/>
              <a:t>Equity:</a:t>
            </a:r>
          </a:p>
          <a:p>
            <a:r>
              <a:rPr lang="en-US" sz="1400" dirty="0" smtClean="0"/>
              <a:t>PE (primary and secondary)</a:t>
            </a:r>
          </a:p>
          <a:p>
            <a:r>
              <a:rPr lang="en-US" sz="1400" dirty="0" smtClean="0"/>
              <a:t>VC (primary)</a:t>
            </a:r>
          </a:p>
          <a:p>
            <a:r>
              <a:rPr lang="en-US" sz="1400" dirty="0" smtClean="0"/>
              <a:t>Mutual &amp; hedge funds (secondary)</a:t>
            </a:r>
          </a:p>
          <a:p>
            <a:r>
              <a:rPr lang="en-US" sz="1400" dirty="0" smtClean="0"/>
              <a:t>Securities companies (secondary)</a:t>
            </a:r>
          </a:p>
          <a:p>
            <a:r>
              <a:rPr lang="en-US" sz="1400" dirty="0" smtClean="0"/>
              <a:t>…</a:t>
            </a:r>
          </a:p>
          <a:p>
            <a:endParaRPr lang="en-US" sz="1400" b="1" dirty="0" smtClean="0"/>
          </a:p>
          <a:p>
            <a:endParaRPr lang="en-US" sz="1400" dirty="0"/>
          </a:p>
        </p:txBody>
      </p:sp>
    </p:spTree>
    <p:extLst>
      <p:ext uri="{BB962C8B-B14F-4D97-AF65-F5344CB8AC3E}">
        <p14:creationId xmlns:p14="http://schemas.microsoft.com/office/powerpoint/2010/main" val="24137222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201" y="1701800"/>
            <a:ext cx="5118100" cy="4437063"/>
          </a:xfrm>
        </p:spPr>
        <p:txBody>
          <a:bodyPr>
            <a:normAutofit/>
          </a:bodyPr>
          <a:lstStyle/>
          <a:p>
            <a:pPr marL="0" indent="0">
              <a:buNone/>
            </a:pPr>
            <a:r>
              <a:rPr lang="en-US" dirty="0" smtClean="0">
                <a:solidFill>
                  <a:srgbClr val="E94A00"/>
                </a:solidFill>
              </a:rPr>
              <a:t>Securities companies:</a:t>
            </a:r>
          </a:p>
          <a:p>
            <a:r>
              <a:rPr lang="en-US" dirty="0" smtClean="0"/>
              <a:t>Stock brokers.</a:t>
            </a:r>
          </a:p>
          <a:p>
            <a:r>
              <a:rPr lang="en-US" dirty="0" smtClean="0"/>
              <a:t>The </a:t>
            </a:r>
            <a:r>
              <a:rPr lang="en-US" dirty="0"/>
              <a:t>most commonly used type of leverage for a retail investor is borrowing from </a:t>
            </a:r>
            <a:r>
              <a:rPr lang="en-US" dirty="0" smtClean="0"/>
              <a:t>stock brokers. </a:t>
            </a:r>
          </a:p>
          <a:p>
            <a:r>
              <a:rPr lang="en-US" dirty="0" smtClean="0"/>
              <a:t>This </a:t>
            </a:r>
            <a:r>
              <a:rPr lang="en-US" dirty="0"/>
              <a:t>type of leverage </a:t>
            </a:r>
            <a:r>
              <a:rPr lang="en-US" dirty="0" smtClean="0"/>
              <a:t>can be supervised </a:t>
            </a:r>
            <a:r>
              <a:rPr lang="en-US" dirty="0"/>
              <a:t>and </a:t>
            </a:r>
            <a:r>
              <a:rPr lang="en-US" dirty="0" smtClean="0"/>
              <a:t>controlled, </a:t>
            </a:r>
            <a:r>
              <a:rPr lang="en-US" dirty="0"/>
              <a:t>meaning that the central bank is able to know the amount of outstanding debt financed by securities companies and limit the amount by setting certain policies. </a:t>
            </a:r>
          </a:p>
        </p:txBody>
      </p:sp>
      <p:sp>
        <p:nvSpPr>
          <p:cNvPr id="5" name="Title 1"/>
          <p:cNvSpPr>
            <a:spLocks noGrp="1"/>
          </p:cNvSpPr>
          <p:nvPr>
            <p:ph type="title"/>
          </p:nvPr>
        </p:nvSpPr>
        <p:spPr>
          <a:xfrm>
            <a:off x="515021" y="756557"/>
            <a:ext cx="10658586" cy="693019"/>
          </a:xfrm>
        </p:spPr>
        <p:txBody>
          <a:bodyPr/>
          <a:lstStyle/>
          <a:p>
            <a:r>
              <a:rPr lang="en-US" sz="3200" dirty="0" smtClean="0"/>
              <a:t>T</a:t>
            </a:r>
            <a:r>
              <a:rPr lang="en-US" sz="3200" dirty="0"/>
              <a:t>2</a:t>
            </a:r>
            <a:r>
              <a:rPr lang="en-US" sz="3200" dirty="0" smtClean="0"/>
              <a:t>-T3: Financial Economics perspective</a:t>
            </a:r>
            <a:br>
              <a:rPr lang="en-US" sz="3200" dirty="0" smtClean="0"/>
            </a:br>
            <a:r>
              <a:rPr lang="en-US" sz="2200" dirty="0" smtClean="0">
                <a:solidFill>
                  <a:srgbClr val="EB8F00"/>
                </a:solidFill>
              </a:rPr>
              <a:t>- Securities company vs. P2P institutions</a:t>
            </a:r>
            <a:endParaRPr lang="en-US" sz="2200" dirty="0">
              <a:solidFill>
                <a:srgbClr val="EB8F00"/>
              </a:solidFill>
            </a:endParaRPr>
          </a:p>
        </p:txBody>
      </p:sp>
      <p:sp>
        <p:nvSpPr>
          <p:cNvPr id="11" name="Content Placeholder 2"/>
          <p:cNvSpPr txBox="1">
            <a:spLocks/>
          </p:cNvSpPr>
          <p:nvPr/>
        </p:nvSpPr>
        <p:spPr>
          <a:xfrm>
            <a:off x="5511800" y="1651000"/>
            <a:ext cx="6680200" cy="4953000"/>
          </a:xfrm>
          <a:prstGeom prst="rect">
            <a:avLst/>
          </a:prstGeom>
        </p:spPr>
        <p:txBody>
          <a:bodyPr vert="horz" lIns="91440" tIns="45720" rIns="91440" bIns="45720" rtlCol="0">
            <a:no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18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a:solidFill>
                  <a:schemeClr val="tx2"/>
                </a:solidFill>
                <a:latin typeface="+mn-lt"/>
                <a:ea typeface="+mn-ea"/>
                <a:cs typeface="+mn-cs"/>
              </a:defRPr>
            </a:lvl9pPr>
          </a:lstStyle>
          <a:p>
            <a:pPr marL="0" indent="0">
              <a:spcBef>
                <a:spcPts val="0"/>
              </a:spcBef>
              <a:buNone/>
            </a:pPr>
            <a:r>
              <a:rPr lang="en-US" dirty="0" smtClean="0">
                <a:solidFill>
                  <a:srgbClr val="E94A00"/>
                </a:solidFill>
              </a:rPr>
              <a:t>P2P institutions:</a:t>
            </a:r>
          </a:p>
          <a:p>
            <a:pPr marL="0" indent="0">
              <a:spcBef>
                <a:spcPts val="0"/>
              </a:spcBef>
              <a:buNone/>
            </a:pPr>
            <a:endParaRPr lang="en-US" sz="1600" dirty="0" smtClean="0"/>
          </a:p>
          <a:p>
            <a:pPr>
              <a:spcBef>
                <a:spcPts val="300"/>
              </a:spcBef>
            </a:pPr>
            <a:r>
              <a:rPr lang="en-US" sz="1600" dirty="0" smtClean="0"/>
              <a:t>P2P, Peer-to-peer lending, enables individuals to borrow/lend money without an official institution like commercial banks. </a:t>
            </a:r>
          </a:p>
          <a:p>
            <a:pPr>
              <a:spcBef>
                <a:spcPts val="300"/>
              </a:spcBef>
            </a:pPr>
            <a:r>
              <a:rPr lang="en-US" sz="1600" dirty="0" smtClean="0"/>
              <a:t>P2P institutions connect borrowers and lenders, and they became very popular in recent years in China but not so popular in the US.</a:t>
            </a:r>
          </a:p>
          <a:p>
            <a:pPr>
              <a:spcBef>
                <a:spcPts val="300"/>
              </a:spcBef>
            </a:pPr>
            <a:r>
              <a:rPr lang="en-US" sz="1600" dirty="0" smtClean="0"/>
              <a:t>Provide </a:t>
            </a:r>
            <a:r>
              <a:rPr lang="en-US" sz="1600" dirty="0"/>
              <a:t>much higher leverage for retail investors than securities </a:t>
            </a:r>
            <a:r>
              <a:rPr lang="en-US" sz="1600" dirty="0" smtClean="0"/>
              <a:t>companies.</a:t>
            </a:r>
          </a:p>
          <a:p>
            <a:pPr>
              <a:spcBef>
                <a:spcPts val="300"/>
              </a:spcBef>
            </a:pPr>
            <a:r>
              <a:rPr lang="en-US" sz="1600" dirty="0"/>
              <a:t>How a P2P institution deals with </a:t>
            </a:r>
            <a:r>
              <a:rPr lang="en-US" sz="1600" dirty="0" smtClean="0"/>
              <a:t>borrowers: </a:t>
            </a:r>
          </a:p>
          <a:p>
            <a:pPr lvl="1">
              <a:spcBef>
                <a:spcPts val="300"/>
              </a:spcBef>
            </a:pPr>
            <a:r>
              <a:rPr lang="en-US" sz="1600" dirty="0" smtClean="0"/>
              <a:t>Based on </a:t>
            </a:r>
            <a:r>
              <a:rPr lang="en-US" sz="1600" dirty="0"/>
              <a:t>the level of </a:t>
            </a:r>
            <a:r>
              <a:rPr lang="en-US" sz="1600" dirty="0" smtClean="0"/>
              <a:t>leverage, a </a:t>
            </a:r>
            <a:r>
              <a:rPr lang="en-US" sz="1600" dirty="0"/>
              <a:t>borrower have to transfer an required amount of equity into an account of the P2P institution first and then the P2P institution will add the predetermined amount of debt into the account. </a:t>
            </a:r>
            <a:endParaRPr lang="en-US" sz="1600" dirty="0" smtClean="0"/>
          </a:p>
          <a:p>
            <a:pPr lvl="1">
              <a:spcBef>
                <a:spcPts val="300"/>
              </a:spcBef>
            </a:pPr>
            <a:r>
              <a:rPr lang="en-US" sz="1600" dirty="0"/>
              <a:t>The borrower could </a:t>
            </a:r>
            <a:r>
              <a:rPr lang="en-US" sz="1600" dirty="0" smtClean="0"/>
              <a:t>buy/sell </a:t>
            </a:r>
            <a:r>
              <a:rPr lang="en-US" sz="1600" dirty="0"/>
              <a:t>on his </a:t>
            </a:r>
            <a:r>
              <a:rPr lang="en-US" sz="1600" dirty="0" smtClean="0"/>
              <a:t>own </a:t>
            </a:r>
            <a:r>
              <a:rPr lang="en-US" sz="1600" dirty="0"/>
              <a:t>unless </a:t>
            </a:r>
            <a:r>
              <a:rPr lang="en-US" sz="1600" dirty="0" smtClean="0"/>
              <a:t>the equity </a:t>
            </a:r>
            <a:r>
              <a:rPr lang="en-US" sz="1600" dirty="0"/>
              <a:t>falls below a certain </a:t>
            </a:r>
            <a:r>
              <a:rPr lang="en-US" sz="1600" dirty="0" smtClean="0"/>
              <a:t>level: the </a:t>
            </a:r>
            <a:r>
              <a:rPr lang="en-US" sz="1600" dirty="0"/>
              <a:t>P2P institution will mandatorily sell the stock to repay the debt. Thereupon, the amount of outstanding debt financed by P2P institution is </a:t>
            </a:r>
            <a:r>
              <a:rPr lang="en-US" sz="1600" dirty="0" smtClean="0"/>
              <a:t>unknown to </a:t>
            </a:r>
            <a:r>
              <a:rPr lang="en-US" sz="1600" dirty="0"/>
              <a:t>the central bank and extremely hard to regulate</a:t>
            </a:r>
            <a:r>
              <a:rPr lang="en-US" sz="1600" dirty="0" smtClean="0"/>
              <a:t>.</a:t>
            </a:r>
            <a:endParaRPr lang="en-US" sz="1600" dirty="0"/>
          </a:p>
        </p:txBody>
      </p:sp>
    </p:spTree>
    <p:extLst>
      <p:ext uri="{BB962C8B-B14F-4D97-AF65-F5344CB8AC3E}">
        <p14:creationId xmlns:p14="http://schemas.microsoft.com/office/powerpoint/2010/main" val="17298919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570174" y="891659"/>
            <a:ext cx="1522183" cy="5093261"/>
            <a:chOff x="7338454" y="391838"/>
            <a:chExt cx="1457696" cy="4951670"/>
          </a:xfrm>
        </p:grpSpPr>
        <p:sp>
          <p:nvSpPr>
            <p:cNvPr id="6" name="Freeform 5"/>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7" name="Freeform 6"/>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8" name="Freeform 7"/>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9" name="Freeform 8"/>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
        <p:nvSpPr>
          <p:cNvPr id="10" name="Title 1"/>
          <p:cNvSpPr>
            <a:spLocks noGrp="1"/>
          </p:cNvSpPr>
          <p:nvPr>
            <p:ph type="title"/>
          </p:nvPr>
        </p:nvSpPr>
        <p:spPr>
          <a:xfrm>
            <a:off x="515021" y="756557"/>
            <a:ext cx="10658586" cy="693019"/>
          </a:xfrm>
        </p:spPr>
        <p:txBody>
          <a:bodyPr/>
          <a:lstStyle/>
          <a:p>
            <a:r>
              <a:rPr lang="en-US" sz="3200" dirty="0" smtClean="0"/>
              <a:t>T</a:t>
            </a:r>
            <a:r>
              <a:rPr lang="en-US" sz="3200" dirty="0"/>
              <a:t>2</a:t>
            </a:r>
            <a:r>
              <a:rPr lang="en-US" sz="3200" dirty="0" smtClean="0"/>
              <a:t>-T3: Financial Economics perspective</a:t>
            </a:r>
            <a:br>
              <a:rPr lang="en-US" sz="3200" dirty="0" smtClean="0"/>
            </a:br>
            <a:r>
              <a:rPr lang="en-US" sz="2400" dirty="0" smtClean="0">
                <a:solidFill>
                  <a:srgbClr val="EB8F00"/>
                </a:solidFill>
              </a:rPr>
              <a:t>- China’s financial system in comparison with the U.S.</a:t>
            </a:r>
            <a:endParaRPr lang="en-US" sz="2400" dirty="0">
              <a:solidFill>
                <a:srgbClr val="EB8F00"/>
              </a:solidFill>
            </a:endParaRPr>
          </a:p>
        </p:txBody>
      </p:sp>
      <p:sp>
        <p:nvSpPr>
          <p:cNvPr id="12" name="Content Placeholder 2"/>
          <p:cNvSpPr>
            <a:spLocks noGrp="1"/>
          </p:cNvSpPr>
          <p:nvPr>
            <p:ph idx="1"/>
          </p:nvPr>
        </p:nvSpPr>
        <p:spPr>
          <a:xfrm>
            <a:off x="535519" y="1638300"/>
            <a:ext cx="9827681" cy="3745889"/>
          </a:xfrm>
        </p:spPr>
        <p:txBody>
          <a:bodyPr>
            <a:noAutofit/>
          </a:bodyPr>
          <a:lstStyle/>
          <a:p>
            <a:pPr marL="342900" indent="-342900">
              <a:buFont typeface="+mj-lt"/>
              <a:buAutoNum type="arabicPeriod"/>
            </a:pPr>
            <a:r>
              <a:rPr lang="en-US" dirty="0"/>
              <a:t>Banks dominate the Chinese financial system, providing the private sector with credit amounting to about 128% of Gross Domestic Product (GDP) in 2012, compared to 48% for the US</a:t>
            </a:r>
            <a:r>
              <a:rPr lang="en-US" dirty="0" smtClean="0"/>
              <a:t>.</a:t>
            </a:r>
            <a:endParaRPr lang="en-US" dirty="0"/>
          </a:p>
          <a:p>
            <a:pPr marL="342900" indent="-342900">
              <a:buFont typeface="+mj-lt"/>
              <a:buAutoNum type="arabicPeriod"/>
            </a:pPr>
            <a:r>
              <a:rPr lang="en-US" dirty="0"/>
              <a:t>The bond </a:t>
            </a:r>
            <a:r>
              <a:rPr lang="en-US" dirty="0" smtClean="0"/>
              <a:t>market, </a:t>
            </a:r>
            <a:r>
              <a:rPr lang="en-US" dirty="0"/>
              <a:t>however, is under-developed, providing credit equivalent to approximately 41% of China’s GDP, compared to 243% in the US. </a:t>
            </a:r>
            <a:r>
              <a:rPr lang="en-US" dirty="0" smtClean="0"/>
              <a:t>This contrasts with Western </a:t>
            </a:r>
            <a:r>
              <a:rPr lang="en-US" dirty="0"/>
              <a:t>economies, where the stock market is typically smaller than the bond market</a:t>
            </a:r>
            <a:r>
              <a:rPr lang="en-US" dirty="0" smtClean="0"/>
              <a:t>.</a:t>
            </a:r>
            <a:endParaRPr lang="en-US" dirty="0"/>
          </a:p>
          <a:p>
            <a:pPr marL="342900" indent="-342900">
              <a:buFont typeface="+mj-lt"/>
              <a:buAutoNum type="arabicPeriod"/>
            </a:pPr>
            <a:r>
              <a:rPr lang="en-US" dirty="0"/>
              <a:t>Insurance companies are another under-</a:t>
            </a:r>
            <a:r>
              <a:rPr lang="en-US" dirty="0" smtClean="0"/>
              <a:t>developed </a:t>
            </a:r>
            <a:r>
              <a:rPr lang="en-US" dirty="0"/>
              <a:t>part of the Chinese financial system, holding $1.2 trillion in assets, or just over 14% of GDP. US insurers have over $4.8 trillion in total assets, amounting to over 30% of GDP</a:t>
            </a:r>
            <a:r>
              <a:rPr lang="en-US" dirty="0" smtClean="0"/>
              <a:t>.</a:t>
            </a:r>
          </a:p>
          <a:p>
            <a:pPr marL="342900" indent="-342900">
              <a:buFont typeface="+mj-lt"/>
              <a:buAutoNum type="arabicPeriod"/>
            </a:pPr>
            <a:r>
              <a:rPr lang="en-US" dirty="0"/>
              <a:t>China’s asset management industry is even less developed compared to the West, particularly compared to the prominent role played by mutual funds in </a:t>
            </a:r>
            <a:r>
              <a:rPr lang="en-US" dirty="0" smtClean="0"/>
              <a:t>America. Assets </a:t>
            </a:r>
            <a:r>
              <a:rPr lang="en-US" dirty="0"/>
              <a:t>under management in China are equivalent to only about 5.1% of GDP, compared to 240% in the US</a:t>
            </a:r>
            <a:r>
              <a:rPr lang="en-US" dirty="0" smtClean="0"/>
              <a:t>.</a:t>
            </a:r>
          </a:p>
          <a:p>
            <a:pPr marL="0" indent="0" defTabSz="457200">
              <a:spcBef>
                <a:spcPts val="0"/>
              </a:spcBef>
              <a:buClrTx/>
              <a:buSzTx/>
              <a:buNone/>
              <a:defRPr/>
            </a:pPr>
            <a:r>
              <a:rPr lang="en-US" sz="1400" dirty="0" smtClean="0"/>
              <a:t>Source: Elliott</a:t>
            </a:r>
            <a:r>
              <a:rPr lang="en-US" sz="1400" dirty="0"/>
              <a:t>, Douglas J., and Kai Yan. The Chinese financial system: An introduction and overview. </a:t>
            </a:r>
            <a:r>
              <a:rPr lang="en-US" sz="1400" i="1" dirty="0"/>
              <a:t>Brookings Institution</a:t>
            </a:r>
            <a:r>
              <a:rPr lang="en-US" sz="1400" dirty="0"/>
              <a:t>, 2013</a:t>
            </a:r>
            <a:r>
              <a:rPr lang="en-US" sz="1400" dirty="0" smtClean="0"/>
              <a:t>.</a:t>
            </a:r>
            <a:endParaRPr lang="en-US" sz="1400" dirty="0"/>
          </a:p>
        </p:txBody>
      </p:sp>
    </p:spTree>
    <p:extLst>
      <p:ext uri="{BB962C8B-B14F-4D97-AF65-F5344CB8AC3E}">
        <p14:creationId xmlns:p14="http://schemas.microsoft.com/office/powerpoint/2010/main" val="18996723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60402" y="361820"/>
            <a:ext cx="7305039" cy="1398494"/>
          </a:xfrm>
        </p:spPr>
        <p:txBody>
          <a:bodyPr/>
          <a:lstStyle/>
          <a:p>
            <a:pPr algn="l"/>
            <a:r>
              <a:rPr lang="en-US" dirty="0" smtClean="0"/>
              <a:t>Agenda</a:t>
            </a:r>
            <a:endParaRPr lang="en-US" dirty="0"/>
          </a:p>
        </p:txBody>
      </p:sp>
      <p:sp>
        <p:nvSpPr>
          <p:cNvPr id="8" name="Content Placeholder 7"/>
          <p:cNvSpPr>
            <a:spLocks noGrp="1"/>
          </p:cNvSpPr>
          <p:nvPr>
            <p:ph type="body" idx="1"/>
          </p:nvPr>
        </p:nvSpPr>
        <p:spPr>
          <a:xfrm>
            <a:off x="638825" y="1859619"/>
            <a:ext cx="7360505" cy="4226020"/>
          </a:xfrm>
        </p:spPr>
        <p:txBody>
          <a:bodyPr>
            <a:normAutofit/>
          </a:bodyPr>
          <a:lstStyle/>
          <a:p>
            <a:pPr marL="342900" indent="-342900" algn="l">
              <a:lnSpc>
                <a:spcPct val="150000"/>
              </a:lnSpc>
              <a:buFont typeface="Wingdings" charset="2"/>
              <a:buChar char="q"/>
            </a:pPr>
            <a:r>
              <a:rPr lang="en-US" sz="2400" dirty="0" smtClean="0"/>
              <a:t>Introduction</a:t>
            </a:r>
          </a:p>
          <a:p>
            <a:pPr marL="342900" indent="-342900" algn="l">
              <a:lnSpc>
                <a:spcPct val="150000"/>
              </a:lnSpc>
              <a:buFont typeface="Wingdings" charset="2"/>
              <a:buChar char="q"/>
            </a:pPr>
            <a:r>
              <a:rPr lang="en-US" sz="2400" dirty="0" smtClean="0"/>
              <a:t>Background information: The “bubble”</a:t>
            </a:r>
          </a:p>
          <a:p>
            <a:pPr marL="342900" indent="-342900" algn="l">
              <a:lnSpc>
                <a:spcPct val="150000"/>
              </a:lnSpc>
              <a:buFont typeface="Wingdings" charset="2"/>
              <a:buChar char="q"/>
            </a:pPr>
            <a:r>
              <a:rPr lang="en-US" sz="2400" dirty="0" smtClean="0"/>
              <a:t>Theories &amp; Analysis: Explaining the “bubble”</a:t>
            </a:r>
          </a:p>
          <a:p>
            <a:pPr marL="800100" lvl="1" indent="-342900">
              <a:lnSpc>
                <a:spcPct val="150000"/>
              </a:lnSpc>
              <a:buFont typeface="Wingdings" charset="2"/>
              <a:buChar char="q"/>
            </a:pPr>
            <a:r>
              <a:rPr lang="en-US" sz="1900" dirty="0" smtClean="0"/>
              <a:t>Macroeconomics: The role of government</a:t>
            </a:r>
          </a:p>
          <a:p>
            <a:pPr marL="800100" lvl="1" indent="-342900">
              <a:lnSpc>
                <a:spcPct val="150000"/>
              </a:lnSpc>
              <a:buFont typeface="Wingdings" charset="2"/>
              <a:buChar char="q"/>
            </a:pPr>
            <a:r>
              <a:rPr lang="en-US" sz="1900" dirty="0" smtClean="0"/>
              <a:t>Financial </a:t>
            </a:r>
            <a:r>
              <a:rPr lang="en-US" sz="1900" dirty="0" smtClean="0"/>
              <a:t>economics</a:t>
            </a:r>
            <a:r>
              <a:rPr lang="en-US" sz="1900" dirty="0" smtClean="0"/>
              <a:t>: </a:t>
            </a:r>
            <a:r>
              <a:rPr lang="en-US" sz="1900" dirty="0" smtClean="0"/>
              <a:t>The role of financial institutions</a:t>
            </a:r>
          </a:p>
          <a:p>
            <a:pPr marL="800100" lvl="1" indent="-342900">
              <a:lnSpc>
                <a:spcPct val="150000"/>
              </a:lnSpc>
              <a:buFont typeface="Wingdings" charset="2"/>
              <a:buChar char="q"/>
            </a:pPr>
            <a:r>
              <a:rPr lang="en-US" sz="1900" dirty="0" smtClean="0"/>
              <a:t>Behavioral economics: The role of investors</a:t>
            </a:r>
          </a:p>
          <a:p>
            <a:pPr marL="342900" indent="-342900" algn="l">
              <a:lnSpc>
                <a:spcPct val="150000"/>
              </a:lnSpc>
              <a:buFont typeface="Wingdings" charset="2"/>
              <a:buChar char="q"/>
            </a:pPr>
            <a:r>
              <a:rPr lang="en-US" sz="2400" dirty="0" smtClean="0"/>
              <a:t>Reflections &amp; Conclusions</a:t>
            </a:r>
          </a:p>
        </p:txBody>
      </p:sp>
      <p:pic>
        <p:nvPicPr>
          <p:cNvPr id="5" name="Picture 4"/>
          <p:cNvPicPr>
            <a:picLocks noChangeAspect="1"/>
          </p:cNvPicPr>
          <p:nvPr/>
        </p:nvPicPr>
        <p:blipFill>
          <a:blip r:embed="rId2"/>
          <a:stretch>
            <a:fillRect/>
          </a:stretch>
        </p:blipFill>
        <p:spPr>
          <a:xfrm>
            <a:off x="7532810" y="3607163"/>
            <a:ext cx="4426863" cy="3135695"/>
          </a:xfrm>
          <a:prstGeom prst="rect">
            <a:avLst/>
          </a:prstGeom>
          <a:ln>
            <a:noFill/>
          </a:ln>
          <a:effectLst>
            <a:softEdge rad="112500"/>
          </a:effectLst>
        </p:spPr>
      </p:pic>
    </p:spTree>
    <p:extLst>
      <p:ext uri="{BB962C8B-B14F-4D97-AF65-F5344CB8AC3E}">
        <p14:creationId xmlns:p14="http://schemas.microsoft.com/office/powerpoint/2010/main" val="4892281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3-19 at 3.07.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 y="2291836"/>
            <a:ext cx="9359900" cy="2483931"/>
          </a:xfrm>
          <a:prstGeom prst="rect">
            <a:avLst/>
          </a:prstGeom>
        </p:spPr>
      </p:pic>
      <p:sp>
        <p:nvSpPr>
          <p:cNvPr id="6" name="Title 1"/>
          <p:cNvSpPr>
            <a:spLocks noGrp="1"/>
          </p:cNvSpPr>
          <p:nvPr>
            <p:ph type="title"/>
          </p:nvPr>
        </p:nvSpPr>
        <p:spPr>
          <a:xfrm>
            <a:off x="515021" y="756557"/>
            <a:ext cx="10658586" cy="693019"/>
          </a:xfrm>
        </p:spPr>
        <p:txBody>
          <a:bodyPr/>
          <a:lstStyle/>
          <a:p>
            <a:r>
              <a:rPr lang="en-US" sz="3200" dirty="0" smtClean="0"/>
              <a:t>T</a:t>
            </a:r>
            <a:r>
              <a:rPr lang="en-US" sz="3200" dirty="0"/>
              <a:t>2</a:t>
            </a:r>
            <a:r>
              <a:rPr lang="en-US" sz="3200" dirty="0" smtClean="0"/>
              <a:t>-T3: Financial Economics perspective</a:t>
            </a:r>
            <a:br>
              <a:rPr lang="en-US" sz="3200" dirty="0" smtClean="0"/>
            </a:br>
            <a:r>
              <a:rPr lang="en-US" sz="2400" dirty="0" smtClean="0">
                <a:solidFill>
                  <a:srgbClr val="EB8F00"/>
                </a:solidFill>
              </a:rPr>
              <a:t>- China’s financial system in comparison with the U.S.</a:t>
            </a:r>
            <a:endParaRPr lang="en-US" sz="2400" dirty="0">
              <a:solidFill>
                <a:srgbClr val="EB8F00"/>
              </a:solidFill>
            </a:endParaRPr>
          </a:p>
        </p:txBody>
      </p:sp>
      <p:grpSp>
        <p:nvGrpSpPr>
          <p:cNvPr id="7" name="Group 6"/>
          <p:cNvGrpSpPr/>
          <p:nvPr/>
        </p:nvGrpSpPr>
        <p:grpSpPr>
          <a:xfrm>
            <a:off x="10570174" y="891659"/>
            <a:ext cx="1522183" cy="5093261"/>
            <a:chOff x="7338454" y="391838"/>
            <a:chExt cx="1457696" cy="4951670"/>
          </a:xfrm>
        </p:grpSpPr>
        <p:sp>
          <p:nvSpPr>
            <p:cNvPr id="8" name="Freeform 7"/>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9" name="Freeform 8"/>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10" name="Freeform 9"/>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11" name="Freeform 10"/>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Tree>
    <p:extLst>
      <p:ext uri="{BB962C8B-B14F-4D97-AF65-F5344CB8AC3E}">
        <p14:creationId xmlns:p14="http://schemas.microsoft.com/office/powerpoint/2010/main" val="20215266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9" y="2120900"/>
            <a:ext cx="9268881" cy="3987800"/>
          </a:xfrm>
        </p:spPr>
        <p:txBody>
          <a:bodyPr>
            <a:normAutofit/>
          </a:bodyPr>
          <a:lstStyle/>
          <a:p>
            <a:r>
              <a:rPr lang="en-US" b="1" dirty="0" smtClean="0"/>
              <a:t>Asymmetric information </a:t>
            </a:r>
            <a:r>
              <a:rPr lang="en-US" dirty="0" smtClean="0"/>
              <a:t>(</a:t>
            </a:r>
            <a:r>
              <a:rPr lang="en-US" dirty="0"/>
              <a:t>one of the most prevalent market failure problems) occurs when one party has more or better information than the other, resulting in further market failure problems.</a:t>
            </a:r>
          </a:p>
          <a:p>
            <a:pPr lvl="1"/>
            <a:r>
              <a:rPr lang="en-US" b="1" dirty="0"/>
              <a:t>Adverse </a:t>
            </a:r>
            <a:r>
              <a:rPr lang="en-US" b="1" dirty="0" smtClean="0"/>
              <a:t>selection </a:t>
            </a:r>
            <a:r>
              <a:rPr lang="en-US" dirty="0" smtClean="0"/>
              <a:t>(occurs </a:t>
            </a:r>
            <a:r>
              <a:rPr lang="en-US" dirty="0"/>
              <a:t>when there's a lack of symmetric information prior to a deal between </a:t>
            </a:r>
            <a:r>
              <a:rPr lang="en-US" dirty="0" smtClean="0"/>
              <a:t>two parties. i.e.: savers and borrowers.)</a:t>
            </a:r>
            <a:endParaRPr lang="en-US" dirty="0"/>
          </a:p>
          <a:p>
            <a:pPr lvl="1"/>
            <a:r>
              <a:rPr lang="en-US" dirty="0" smtClean="0"/>
              <a:t>For </a:t>
            </a:r>
            <a:r>
              <a:rPr lang="en-US" dirty="0"/>
              <a:t>example, in China, the management of public companies have more and better information than retail investors of those public companies. Such information asymmetry is more serious than that in the US because the China’s financial market is less transparent than the US’s financial market and its regulations are less strict.</a:t>
            </a:r>
          </a:p>
          <a:p>
            <a:pPr lvl="1"/>
            <a:r>
              <a:rPr lang="en-US" b="1" dirty="0" smtClean="0"/>
              <a:t>Impact</a:t>
            </a:r>
            <a:r>
              <a:rPr lang="en-US" dirty="0" smtClean="0"/>
              <a:t>: retail investors over-valuate some public companies at v1. This leads to people buying the stock of a company even when it is already priced at its true value v*, where v*&lt;v1, pushing the price beyond the true value.</a:t>
            </a:r>
          </a:p>
        </p:txBody>
      </p:sp>
      <p:sp>
        <p:nvSpPr>
          <p:cNvPr id="5" name="Title 1"/>
          <p:cNvSpPr>
            <a:spLocks noGrp="1"/>
          </p:cNvSpPr>
          <p:nvPr>
            <p:ph type="title"/>
          </p:nvPr>
        </p:nvSpPr>
        <p:spPr>
          <a:xfrm>
            <a:off x="596088" y="736601"/>
            <a:ext cx="8459012" cy="1130299"/>
          </a:xfrm>
        </p:spPr>
        <p:txBody>
          <a:bodyPr/>
          <a:lstStyle/>
          <a:p>
            <a:r>
              <a:rPr lang="en-US" sz="3200" dirty="0" smtClean="0"/>
              <a:t>T</a:t>
            </a:r>
            <a:r>
              <a:rPr lang="en-US" sz="3200" dirty="0"/>
              <a:t>2</a:t>
            </a:r>
            <a:r>
              <a:rPr lang="en-US" sz="3200" dirty="0" smtClean="0"/>
              <a:t>-T3: Financial Economics perspective</a:t>
            </a:r>
            <a:br>
              <a:rPr lang="en-US" sz="3200" dirty="0" smtClean="0"/>
            </a:br>
            <a:r>
              <a:rPr lang="en-US" sz="3200" dirty="0"/>
              <a:t>	</a:t>
            </a:r>
            <a:r>
              <a:rPr lang="en-US" dirty="0" smtClean="0">
                <a:solidFill>
                  <a:srgbClr val="EB8F00"/>
                </a:solidFill>
              </a:rPr>
              <a:t>- Market failure </a:t>
            </a:r>
            <a:endParaRPr lang="en-US" sz="3200" dirty="0"/>
          </a:p>
        </p:txBody>
      </p:sp>
      <p:grpSp>
        <p:nvGrpSpPr>
          <p:cNvPr id="6" name="Group 5"/>
          <p:cNvGrpSpPr/>
          <p:nvPr/>
        </p:nvGrpSpPr>
        <p:grpSpPr>
          <a:xfrm>
            <a:off x="10570174" y="891659"/>
            <a:ext cx="1522183" cy="5093261"/>
            <a:chOff x="7338454" y="391838"/>
            <a:chExt cx="1457696" cy="4951670"/>
          </a:xfrm>
        </p:grpSpPr>
        <p:sp>
          <p:nvSpPr>
            <p:cNvPr id="7" name="Freeform 6"/>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8" name="Freeform 7"/>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9" name="Freeform 8"/>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10" name="Freeform 9"/>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Tree>
    <p:extLst>
      <p:ext uri="{BB962C8B-B14F-4D97-AF65-F5344CB8AC3E}">
        <p14:creationId xmlns:p14="http://schemas.microsoft.com/office/powerpoint/2010/main" val="40442921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816525" y="1649286"/>
            <a:ext cx="2509393" cy="4980114"/>
          </a:xfrm>
          <a:prstGeom prst="rect">
            <a:avLst/>
          </a:prstGeom>
        </p:spPr>
      </p:pic>
      <p:sp>
        <p:nvSpPr>
          <p:cNvPr id="3" name="Content Placeholder 2"/>
          <p:cNvSpPr>
            <a:spLocks noGrp="1"/>
          </p:cNvSpPr>
          <p:nvPr>
            <p:ph idx="1"/>
          </p:nvPr>
        </p:nvSpPr>
        <p:spPr>
          <a:xfrm>
            <a:off x="571500" y="2019300"/>
            <a:ext cx="9105899" cy="4259263"/>
          </a:xfrm>
        </p:spPr>
        <p:txBody>
          <a:bodyPr/>
          <a:lstStyle/>
          <a:p>
            <a:r>
              <a:rPr lang="en-US" b="1" dirty="0"/>
              <a:t>Moral hazard </a:t>
            </a:r>
            <a:r>
              <a:rPr lang="en-US" dirty="0" smtClean="0"/>
              <a:t>occurs </a:t>
            </a:r>
            <a:r>
              <a:rPr lang="en-US" dirty="0"/>
              <a:t>when there is asymmetric information between two parties and change in behavior of one party after a deal is struck</a:t>
            </a:r>
            <a:r>
              <a:rPr lang="en-US" dirty="0" smtClean="0"/>
              <a:t>. i.e.: one </a:t>
            </a:r>
            <a:r>
              <a:rPr lang="en-US" dirty="0"/>
              <a:t>party takes more risks for his own best interests as another party will bear the consequence of those risks. </a:t>
            </a:r>
            <a:endParaRPr lang="en-US" dirty="0" smtClean="0"/>
          </a:p>
          <a:p>
            <a:pPr lvl="1"/>
            <a:r>
              <a:rPr lang="en-US" dirty="0" smtClean="0"/>
              <a:t>The </a:t>
            </a:r>
            <a:r>
              <a:rPr lang="en-US" u="sng" dirty="0"/>
              <a:t>principal–agent problem </a:t>
            </a:r>
            <a:r>
              <a:rPr lang="en-US" dirty="0"/>
              <a:t>occurs when one party is able to make decisions on behalf of another but his own best interests conflict with those of the principal. (often under information asymmetry</a:t>
            </a:r>
            <a:r>
              <a:rPr lang="en-US" dirty="0" smtClean="0"/>
              <a:t>)</a:t>
            </a:r>
          </a:p>
          <a:p>
            <a:pPr lvl="1"/>
            <a:r>
              <a:rPr lang="en-US" dirty="0"/>
              <a:t>For example, in China, mutual fund managers’ best </a:t>
            </a:r>
            <a:r>
              <a:rPr lang="en-US" dirty="0" smtClean="0"/>
              <a:t>interest is to draw </a:t>
            </a:r>
            <a:r>
              <a:rPr lang="en-US" dirty="0"/>
              <a:t>as </a:t>
            </a:r>
            <a:r>
              <a:rPr lang="en-US" dirty="0" smtClean="0"/>
              <a:t>much capital </a:t>
            </a:r>
            <a:r>
              <a:rPr lang="en-US" dirty="0"/>
              <a:t>as possible from the public to maximize management </a:t>
            </a:r>
            <a:r>
              <a:rPr lang="en-US" dirty="0" smtClean="0"/>
              <a:t>fees, </a:t>
            </a:r>
            <a:r>
              <a:rPr lang="en-US" dirty="0"/>
              <a:t>while mutual fund investors’ best </a:t>
            </a:r>
            <a:r>
              <a:rPr lang="en-US" dirty="0" smtClean="0"/>
              <a:t>interest is to </a:t>
            </a:r>
            <a:r>
              <a:rPr lang="en-US" dirty="0"/>
              <a:t>maximize their returns under their acceptable level of </a:t>
            </a:r>
            <a:r>
              <a:rPr lang="en-US" dirty="0" smtClean="0"/>
              <a:t>risk.</a:t>
            </a:r>
            <a:endParaRPr lang="en-US" dirty="0"/>
          </a:p>
        </p:txBody>
      </p:sp>
      <p:sp>
        <p:nvSpPr>
          <p:cNvPr id="7" name="Title 1"/>
          <p:cNvSpPr>
            <a:spLocks noGrp="1"/>
          </p:cNvSpPr>
          <p:nvPr>
            <p:ph type="title"/>
          </p:nvPr>
        </p:nvSpPr>
        <p:spPr>
          <a:xfrm>
            <a:off x="596088" y="736601"/>
            <a:ext cx="8459012" cy="1130299"/>
          </a:xfrm>
        </p:spPr>
        <p:txBody>
          <a:bodyPr/>
          <a:lstStyle/>
          <a:p>
            <a:r>
              <a:rPr lang="en-US" sz="3200" dirty="0" smtClean="0"/>
              <a:t>T</a:t>
            </a:r>
            <a:r>
              <a:rPr lang="en-US" sz="3200" dirty="0"/>
              <a:t>2</a:t>
            </a:r>
            <a:r>
              <a:rPr lang="en-US" sz="3200" dirty="0" smtClean="0"/>
              <a:t>-T3: Financial Economics perspective</a:t>
            </a:r>
            <a:br>
              <a:rPr lang="en-US" sz="3200" dirty="0" smtClean="0"/>
            </a:br>
            <a:r>
              <a:rPr lang="en-US" sz="3200" dirty="0"/>
              <a:t>	</a:t>
            </a:r>
            <a:r>
              <a:rPr lang="en-US" dirty="0" smtClean="0">
                <a:solidFill>
                  <a:srgbClr val="EB8F00"/>
                </a:solidFill>
              </a:rPr>
              <a:t>- Market failure </a:t>
            </a:r>
            <a:endParaRPr lang="en-US" sz="3200" dirty="0"/>
          </a:p>
        </p:txBody>
      </p:sp>
      <p:grpSp>
        <p:nvGrpSpPr>
          <p:cNvPr id="8" name="Group 7"/>
          <p:cNvGrpSpPr/>
          <p:nvPr/>
        </p:nvGrpSpPr>
        <p:grpSpPr>
          <a:xfrm>
            <a:off x="10570174" y="891659"/>
            <a:ext cx="1522183" cy="5093261"/>
            <a:chOff x="7338454" y="391838"/>
            <a:chExt cx="1457696" cy="4951670"/>
          </a:xfrm>
        </p:grpSpPr>
        <p:sp>
          <p:nvSpPr>
            <p:cNvPr id="9" name="Freeform 8"/>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10" name="Freeform 9"/>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11" name="Freeform 10"/>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12" name="Freeform 11"/>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Tree>
    <p:extLst>
      <p:ext uri="{BB962C8B-B14F-4D97-AF65-F5344CB8AC3E}">
        <p14:creationId xmlns:p14="http://schemas.microsoft.com/office/powerpoint/2010/main" val="530134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995082"/>
            <a:ext cx="9161320" cy="1035424"/>
          </a:xfrm>
        </p:spPr>
        <p:txBody>
          <a:bodyPr/>
          <a:lstStyle/>
          <a:p>
            <a:r>
              <a:rPr lang="en-US" sz="3200" dirty="0"/>
              <a:t>T2-T3: </a:t>
            </a:r>
            <a:r>
              <a:rPr lang="en-US" sz="3200" dirty="0" smtClean="0"/>
              <a:t>Behavioral Economics </a:t>
            </a:r>
            <a:r>
              <a:rPr lang="en-US" sz="3200" dirty="0"/>
              <a:t>perspective</a:t>
            </a:r>
            <a:br>
              <a:rPr lang="en-US" sz="3200" dirty="0"/>
            </a:br>
            <a:endParaRPr lang="en-US" sz="3200" dirty="0"/>
          </a:p>
        </p:txBody>
      </p:sp>
      <p:sp>
        <p:nvSpPr>
          <p:cNvPr id="3" name="Content Placeholder 2"/>
          <p:cNvSpPr>
            <a:spLocks noGrp="1"/>
          </p:cNvSpPr>
          <p:nvPr>
            <p:ph idx="1"/>
          </p:nvPr>
        </p:nvSpPr>
        <p:spPr>
          <a:xfrm>
            <a:off x="769354" y="1918416"/>
            <a:ext cx="9107196" cy="2661465"/>
          </a:xfrm>
        </p:spPr>
        <p:txBody>
          <a:bodyPr>
            <a:normAutofit fontScale="92500"/>
          </a:bodyPr>
          <a:lstStyle/>
          <a:p>
            <a:r>
              <a:rPr lang="en-US" dirty="0"/>
              <a:t>As price goes </a:t>
            </a:r>
            <a:r>
              <a:rPr lang="en-US" dirty="0" smtClean="0"/>
              <a:t>up, people </a:t>
            </a:r>
            <a:r>
              <a:rPr lang="en-US" dirty="0"/>
              <a:t>buy more stocks. Why?</a:t>
            </a:r>
          </a:p>
          <a:p>
            <a:pPr lvl="1"/>
            <a:r>
              <a:rPr lang="en-US" b="1" dirty="0" smtClean="0"/>
              <a:t>The </a:t>
            </a:r>
            <a:r>
              <a:rPr lang="en-US" b="1" dirty="0"/>
              <a:t>Greater Fool Theory</a:t>
            </a:r>
            <a:r>
              <a:rPr lang="en-US" dirty="0"/>
              <a:t>: Over</a:t>
            </a:r>
            <a:r>
              <a:rPr lang="en-US" dirty="0" smtClean="0"/>
              <a:t>-optimistic </a:t>
            </a:r>
            <a:r>
              <a:rPr lang="en-US" dirty="0"/>
              <a:t>market agents (fools) buy overvalued assets with the intention of selling them at an even higher price to other market agents, (the greater fools) who have even higher or over-optimistic </a:t>
            </a:r>
            <a:r>
              <a:rPr lang="en-US" dirty="0" smtClean="0"/>
              <a:t>expectations </a:t>
            </a:r>
            <a:r>
              <a:rPr lang="en-US" dirty="0"/>
              <a:t>on the assets prices and are willing to speculate with them.</a:t>
            </a:r>
          </a:p>
          <a:p>
            <a:pPr lvl="1"/>
            <a:r>
              <a:rPr lang="en-US" b="1" dirty="0" smtClean="0"/>
              <a:t>Herding </a:t>
            </a:r>
            <a:r>
              <a:rPr lang="en-US" b="1" dirty="0"/>
              <a:t>Theory</a:t>
            </a:r>
            <a:r>
              <a:rPr lang="en-US" dirty="0"/>
              <a:t>: Individuals mimic the actions (rational or irrational) of a larger group.</a:t>
            </a:r>
          </a:p>
          <a:p>
            <a:pPr lvl="1"/>
            <a:r>
              <a:rPr lang="en-US" b="1" dirty="0" smtClean="0"/>
              <a:t>Extrapolation </a:t>
            </a:r>
            <a:r>
              <a:rPr lang="en-US" b="1" dirty="0"/>
              <a:t>theory</a:t>
            </a:r>
            <a:r>
              <a:rPr lang="en-US" dirty="0"/>
              <a:t>: Investors tend to associate past returns on certain assets with future returns</a:t>
            </a:r>
            <a:r>
              <a:rPr lang="en-US" dirty="0" smtClean="0"/>
              <a:t>.</a:t>
            </a:r>
            <a:endParaRPr lang="en-US" dirty="0"/>
          </a:p>
        </p:txBody>
      </p:sp>
      <p:pic>
        <p:nvPicPr>
          <p:cNvPr id="9" name="Picture 8"/>
          <p:cNvPicPr>
            <a:picLocks noChangeAspect="1"/>
          </p:cNvPicPr>
          <p:nvPr/>
        </p:nvPicPr>
        <p:blipFill>
          <a:blip r:embed="rId2"/>
          <a:stretch>
            <a:fillRect/>
          </a:stretch>
        </p:blipFill>
        <p:spPr>
          <a:xfrm>
            <a:off x="6512309" y="4361334"/>
            <a:ext cx="4219952" cy="2375076"/>
          </a:xfrm>
          <a:prstGeom prst="rect">
            <a:avLst/>
          </a:prstGeom>
          <a:ln>
            <a:noFill/>
          </a:ln>
          <a:effectLst>
            <a:softEdge rad="112500"/>
          </a:effectLst>
        </p:spPr>
      </p:pic>
      <p:grpSp>
        <p:nvGrpSpPr>
          <p:cNvPr id="10" name="Group 9"/>
          <p:cNvGrpSpPr/>
          <p:nvPr/>
        </p:nvGrpSpPr>
        <p:grpSpPr>
          <a:xfrm>
            <a:off x="10555517" y="879769"/>
            <a:ext cx="1522183" cy="5093261"/>
            <a:chOff x="7338454" y="391838"/>
            <a:chExt cx="1457696" cy="4951670"/>
          </a:xfrm>
        </p:grpSpPr>
        <p:sp>
          <p:nvSpPr>
            <p:cNvPr id="11" name="Freeform 10"/>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12" name="Freeform 11"/>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13" name="Freeform 12"/>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14" name="Freeform 13"/>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
        <p:nvSpPr>
          <p:cNvPr id="16" name="Content Placeholder 2"/>
          <p:cNvSpPr txBox="1">
            <a:spLocks/>
          </p:cNvSpPr>
          <p:nvPr/>
        </p:nvSpPr>
        <p:spPr>
          <a:xfrm>
            <a:off x="786645" y="4786320"/>
            <a:ext cx="6049928" cy="1049987"/>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18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a:solidFill>
                  <a:schemeClr val="tx2"/>
                </a:solidFill>
                <a:latin typeface="+mn-lt"/>
                <a:ea typeface="+mn-ea"/>
                <a:cs typeface="+mn-cs"/>
              </a:defRPr>
            </a:lvl9pPr>
          </a:lstStyle>
          <a:p>
            <a:r>
              <a:rPr lang="en-US" dirty="0" smtClean="0"/>
              <a:t>Mainstream media spreads optimism. </a:t>
            </a:r>
          </a:p>
          <a:p>
            <a:pPr lvl="1"/>
            <a:r>
              <a:rPr lang="en-US" dirty="0" smtClean="0"/>
              <a:t>People with little knowledge of stocks go and buy desperately…price went further up. </a:t>
            </a:r>
            <a:endParaRPr lang="en-US" dirty="0"/>
          </a:p>
        </p:txBody>
      </p:sp>
    </p:spTree>
    <p:extLst>
      <p:ext uri="{BB962C8B-B14F-4D97-AF65-F5344CB8AC3E}">
        <p14:creationId xmlns:p14="http://schemas.microsoft.com/office/powerpoint/2010/main" val="18308587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Screen Shot 2016-02-17 at 5.15.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71" y="1224092"/>
            <a:ext cx="9458544" cy="50580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idx="4294967295"/>
          </p:nvPr>
        </p:nvSpPr>
        <p:spPr>
          <a:xfrm>
            <a:off x="654480" y="274175"/>
            <a:ext cx="8423672" cy="759197"/>
          </a:xfrm>
        </p:spPr>
        <p:txBody>
          <a:bodyPr/>
          <a:lstStyle/>
          <a:p>
            <a:r>
              <a:rPr lang="en-US" sz="3200" dirty="0"/>
              <a:t>T3-</a:t>
            </a:r>
            <a:r>
              <a:rPr lang="en-US" sz="3200" dirty="0" smtClean="0"/>
              <a:t>T4: </a:t>
            </a:r>
            <a:r>
              <a:rPr lang="en-US" sz="3200" dirty="0"/>
              <a:t>Bubble Burst</a:t>
            </a:r>
            <a:endParaRPr lang="en-US" sz="2600" dirty="0"/>
          </a:p>
        </p:txBody>
      </p:sp>
      <p:sp>
        <p:nvSpPr>
          <p:cNvPr id="3" name="Content Placeholder 2"/>
          <p:cNvSpPr>
            <a:spLocks noGrp="1"/>
          </p:cNvSpPr>
          <p:nvPr>
            <p:ph idx="4294967295"/>
          </p:nvPr>
        </p:nvSpPr>
        <p:spPr>
          <a:xfrm>
            <a:off x="639189" y="6444620"/>
            <a:ext cx="3292516" cy="413380"/>
          </a:xfrm>
        </p:spPr>
        <p:txBody>
          <a:bodyPr>
            <a:normAutofit/>
          </a:bodyPr>
          <a:lstStyle/>
          <a:p>
            <a:pPr marL="0" indent="0">
              <a:buNone/>
            </a:pPr>
            <a:r>
              <a:rPr lang="en-US" sz="1600" dirty="0" smtClean="0"/>
              <a:t>Source: </a:t>
            </a:r>
            <a:r>
              <a:rPr lang="en-US" sz="1600" dirty="0" err="1"/>
              <a:t>tradingeconomics.com</a:t>
            </a:r>
            <a:endParaRPr lang="en-US" sz="1600" dirty="0" smtClean="0"/>
          </a:p>
        </p:txBody>
      </p:sp>
      <p:grpSp>
        <p:nvGrpSpPr>
          <p:cNvPr id="15" name="Group 14"/>
          <p:cNvGrpSpPr/>
          <p:nvPr/>
        </p:nvGrpSpPr>
        <p:grpSpPr>
          <a:xfrm>
            <a:off x="216176" y="3543403"/>
            <a:ext cx="2416318" cy="1847075"/>
            <a:chOff x="216176" y="3543403"/>
            <a:chExt cx="2416318" cy="1847075"/>
          </a:xfrm>
        </p:grpSpPr>
        <p:sp>
          <p:nvSpPr>
            <p:cNvPr id="6" name="TextBox 5"/>
            <p:cNvSpPr txBox="1"/>
            <p:nvPr/>
          </p:nvSpPr>
          <p:spPr>
            <a:xfrm>
              <a:off x="216176" y="3958422"/>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T1: 2014.11.26</a:t>
              </a:r>
              <a:endParaRPr lang="en-US" dirty="0"/>
            </a:p>
          </p:txBody>
        </p:sp>
        <p:cxnSp>
          <p:nvCxnSpPr>
            <p:cNvPr id="10" name="Straight Arrow Connector 9"/>
            <p:cNvCxnSpPr/>
            <p:nvPr/>
          </p:nvCxnSpPr>
          <p:spPr>
            <a:xfrm>
              <a:off x="905238" y="4336701"/>
              <a:ext cx="310753" cy="10537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19955" y="3543403"/>
              <a:ext cx="2412539"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1600" dirty="0" smtClean="0"/>
                <a:t>Central bank cut rates</a:t>
              </a:r>
              <a:endParaRPr lang="en-US" sz="1600" dirty="0"/>
            </a:p>
          </p:txBody>
        </p:sp>
      </p:grpSp>
      <p:grpSp>
        <p:nvGrpSpPr>
          <p:cNvPr id="30" name="Group 29"/>
          <p:cNvGrpSpPr/>
          <p:nvPr/>
        </p:nvGrpSpPr>
        <p:grpSpPr>
          <a:xfrm>
            <a:off x="7810970" y="3135965"/>
            <a:ext cx="2754642" cy="1623335"/>
            <a:chOff x="7810970" y="3135965"/>
            <a:chExt cx="2754642" cy="1623335"/>
          </a:xfrm>
        </p:grpSpPr>
        <p:sp>
          <p:nvSpPr>
            <p:cNvPr id="38" name="TextBox 37"/>
            <p:cNvSpPr txBox="1"/>
            <p:nvPr/>
          </p:nvSpPr>
          <p:spPr>
            <a:xfrm>
              <a:off x="8770252" y="3135965"/>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T5: 2015.08.31</a:t>
              </a:r>
              <a:endParaRPr lang="en-US" dirty="0"/>
            </a:p>
          </p:txBody>
        </p:sp>
        <p:cxnSp>
          <p:nvCxnSpPr>
            <p:cNvPr id="39" name="Straight Arrow Connector 38"/>
            <p:cNvCxnSpPr>
              <a:stCxn id="38" idx="2"/>
            </p:cNvCxnSpPr>
            <p:nvPr/>
          </p:nvCxnSpPr>
          <p:spPr>
            <a:xfrm flipH="1">
              <a:off x="8394132" y="3505297"/>
              <a:ext cx="1221082" cy="12540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7810970" y="3554773"/>
              <a:ext cx="2754642"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a:t>F</a:t>
              </a:r>
              <a:r>
                <a:rPr lang="en-US" sz="1600" dirty="0" smtClean="0"/>
                <a:t>utures market shut down</a:t>
              </a:r>
              <a:endParaRPr lang="en-US" sz="1600" dirty="0"/>
            </a:p>
          </p:txBody>
        </p:sp>
      </p:grpSp>
      <p:grpSp>
        <p:nvGrpSpPr>
          <p:cNvPr id="14" name="Group 13"/>
          <p:cNvGrpSpPr/>
          <p:nvPr/>
        </p:nvGrpSpPr>
        <p:grpSpPr>
          <a:xfrm>
            <a:off x="783640" y="1412618"/>
            <a:ext cx="9633352" cy="4197811"/>
            <a:chOff x="783640" y="1412618"/>
            <a:chExt cx="9633352" cy="4197811"/>
          </a:xfrm>
        </p:grpSpPr>
        <p:cxnSp>
          <p:nvCxnSpPr>
            <p:cNvPr id="43" name="Straight Arrow Connector 42"/>
            <p:cNvCxnSpPr/>
            <p:nvPr/>
          </p:nvCxnSpPr>
          <p:spPr>
            <a:xfrm>
              <a:off x="783640" y="5566109"/>
              <a:ext cx="9633352" cy="0"/>
            </a:xfrm>
            <a:prstGeom prst="straightConnector1">
              <a:avLst/>
            </a:prstGeom>
            <a:ln w="5715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flipV="1">
              <a:off x="6299910" y="1449357"/>
              <a:ext cx="54045" cy="4161072"/>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flipV="1">
              <a:off x="8307097" y="1443428"/>
              <a:ext cx="54045" cy="4161072"/>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flipV="1">
              <a:off x="3634462" y="1445567"/>
              <a:ext cx="54045" cy="4161072"/>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flipV="1">
              <a:off x="6952217" y="1412618"/>
              <a:ext cx="54045" cy="4161072"/>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6971685" y="1798477"/>
            <a:ext cx="1849879" cy="2511204"/>
            <a:chOff x="6971685" y="1798477"/>
            <a:chExt cx="1849879" cy="2511204"/>
          </a:xfrm>
        </p:grpSpPr>
        <p:cxnSp>
          <p:nvCxnSpPr>
            <p:cNvPr id="35" name="Straight Arrow Connector 34"/>
            <p:cNvCxnSpPr>
              <a:stCxn id="34" idx="2"/>
            </p:cNvCxnSpPr>
            <p:nvPr/>
          </p:nvCxnSpPr>
          <p:spPr>
            <a:xfrm flipH="1">
              <a:off x="6971685" y="2569318"/>
              <a:ext cx="1004918" cy="17403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131641" y="2199986"/>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T4: 2015.07.08</a:t>
              </a:r>
              <a:endParaRPr lang="en-US" dirty="0"/>
            </a:p>
          </p:txBody>
        </p:sp>
        <p:sp>
          <p:nvSpPr>
            <p:cNvPr id="42" name="TextBox 41"/>
            <p:cNvSpPr txBox="1"/>
            <p:nvPr/>
          </p:nvSpPr>
          <p:spPr>
            <a:xfrm>
              <a:off x="7108397" y="1798477"/>
              <a:ext cx="1633228"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smtClean="0"/>
                <a:t>Market rescue</a:t>
              </a:r>
              <a:endParaRPr lang="en-US" sz="1600" dirty="0"/>
            </a:p>
          </p:txBody>
        </p:sp>
      </p:grpSp>
      <p:grpSp>
        <p:nvGrpSpPr>
          <p:cNvPr id="16" name="Group 15"/>
          <p:cNvGrpSpPr/>
          <p:nvPr/>
        </p:nvGrpSpPr>
        <p:grpSpPr>
          <a:xfrm>
            <a:off x="2574650" y="2628515"/>
            <a:ext cx="3053941" cy="1887606"/>
            <a:chOff x="2574650" y="2628515"/>
            <a:chExt cx="3053941" cy="1887606"/>
          </a:xfrm>
        </p:grpSpPr>
        <p:sp>
          <p:nvSpPr>
            <p:cNvPr id="23" name="TextBox 22"/>
            <p:cNvSpPr txBox="1"/>
            <p:nvPr/>
          </p:nvSpPr>
          <p:spPr>
            <a:xfrm>
              <a:off x="2597894" y="3043533"/>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T2: 2015.03.01</a:t>
              </a:r>
              <a:endParaRPr lang="en-US" dirty="0"/>
            </a:p>
          </p:txBody>
        </p:sp>
        <p:cxnSp>
          <p:nvCxnSpPr>
            <p:cNvPr id="24" name="Straight Arrow Connector 23"/>
            <p:cNvCxnSpPr/>
            <p:nvPr/>
          </p:nvCxnSpPr>
          <p:spPr>
            <a:xfrm>
              <a:off x="3283176" y="3431533"/>
              <a:ext cx="409110" cy="1084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2574650" y="2628515"/>
              <a:ext cx="3053941"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1600" dirty="0" smtClean="0"/>
                <a:t>Central bank cut rates again</a:t>
              </a:r>
              <a:endParaRPr lang="en-US" sz="1600" dirty="0"/>
            </a:p>
          </p:txBody>
        </p:sp>
      </p:grpSp>
      <p:grpSp>
        <p:nvGrpSpPr>
          <p:cNvPr id="27" name="Group 26"/>
          <p:cNvGrpSpPr/>
          <p:nvPr/>
        </p:nvGrpSpPr>
        <p:grpSpPr>
          <a:xfrm>
            <a:off x="4939078" y="993808"/>
            <a:ext cx="1689923" cy="1235338"/>
            <a:chOff x="4939078" y="993808"/>
            <a:chExt cx="1689923" cy="1235338"/>
          </a:xfrm>
        </p:grpSpPr>
        <p:sp>
          <p:nvSpPr>
            <p:cNvPr id="25" name="TextBox 24"/>
            <p:cNvSpPr txBox="1"/>
            <p:nvPr/>
          </p:nvSpPr>
          <p:spPr>
            <a:xfrm>
              <a:off x="4939078" y="993808"/>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T3: 2015.06.12</a:t>
              </a:r>
              <a:endParaRPr lang="en-US" dirty="0"/>
            </a:p>
          </p:txBody>
        </p:sp>
        <p:cxnSp>
          <p:nvCxnSpPr>
            <p:cNvPr id="26" name="Straight Arrow Connector 25"/>
            <p:cNvCxnSpPr>
              <a:stCxn id="25" idx="2"/>
            </p:cNvCxnSpPr>
            <p:nvPr/>
          </p:nvCxnSpPr>
          <p:spPr>
            <a:xfrm>
              <a:off x="5784040" y="1363140"/>
              <a:ext cx="498581" cy="8660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4945031" y="1416408"/>
              <a:ext cx="1472702"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smtClean="0"/>
                <a:t>De-leverage</a:t>
              </a:r>
              <a:endParaRPr lang="en-US" sz="1600" dirty="0"/>
            </a:p>
          </p:txBody>
        </p:sp>
      </p:grpSp>
      <p:sp>
        <p:nvSpPr>
          <p:cNvPr id="4" name="Rounded Rectangle 3"/>
          <p:cNvSpPr/>
          <p:nvPr/>
        </p:nvSpPr>
        <p:spPr>
          <a:xfrm>
            <a:off x="6206049" y="2178975"/>
            <a:ext cx="894826" cy="1919229"/>
          </a:xfrm>
          <a:prstGeom prst="roundRect">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25000"/>
                  <a:lumOff val="75000"/>
                </a:schemeClr>
              </a:solidFill>
            </a:endParaRPr>
          </a:p>
        </p:txBody>
      </p:sp>
      <p:grpSp>
        <p:nvGrpSpPr>
          <p:cNvPr id="37" name="Group 36"/>
          <p:cNvGrpSpPr/>
          <p:nvPr/>
        </p:nvGrpSpPr>
        <p:grpSpPr>
          <a:xfrm>
            <a:off x="10394531" y="905169"/>
            <a:ext cx="1522183" cy="5093261"/>
            <a:chOff x="7338454" y="391838"/>
            <a:chExt cx="1457696" cy="4951670"/>
          </a:xfrm>
        </p:grpSpPr>
        <p:sp>
          <p:nvSpPr>
            <p:cNvPr id="46" name="Freeform 45"/>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47" name="Freeform 46"/>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48" name="Freeform 47"/>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50" name="Freeform 49"/>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Tree>
    <p:extLst>
      <p:ext uri="{BB962C8B-B14F-4D97-AF65-F5344CB8AC3E}">
        <p14:creationId xmlns:p14="http://schemas.microsoft.com/office/powerpoint/2010/main" val="25646733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7686" y="1834995"/>
            <a:ext cx="9114262" cy="4769006"/>
          </a:xfrm>
        </p:spPr>
        <p:txBody>
          <a:bodyPr>
            <a:normAutofit/>
          </a:bodyPr>
          <a:lstStyle/>
          <a:p>
            <a:r>
              <a:rPr lang="en-US" altLang="zh-CN" dirty="0" smtClean="0"/>
              <a:t>Even if the government had taken a series of actions to improve economic conditions, the economic performance failed to meet people’s expectations.</a:t>
            </a:r>
          </a:p>
          <a:p>
            <a:pPr lvl="1"/>
            <a:r>
              <a:rPr lang="en-US" altLang="zh-CN" dirty="0" smtClean="0"/>
              <a:t>Real economy still faced downward pressure.</a:t>
            </a:r>
          </a:p>
          <a:p>
            <a:pPr lvl="2"/>
            <a:r>
              <a:rPr lang="en-US" altLang="zh-CN" dirty="0" smtClean="0"/>
              <a:t>Manufacturing industry’s </a:t>
            </a:r>
            <a:r>
              <a:rPr lang="en-US" altLang="zh-CN" dirty="0"/>
              <a:t>Purchasing </a:t>
            </a:r>
            <a:r>
              <a:rPr lang="en-US" altLang="zh-CN" dirty="0" smtClean="0"/>
              <a:t>Managers‘ Index (PMI) dropped lower than 50. (What is PMI?)</a:t>
            </a:r>
          </a:p>
          <a:p>
            <a:pPr lvl="2"/>
            <a:r>
              <a:rPr lang="en-US" altLang="zh-CN" dirty="0" smtClean="0"/>
              <a:t>Services industry’s PMI dropped to 51.8.</a:t>
            </a:r>
          </a:p>
          <a:p>
            <a:pPr lvl="1"/>
            <a:r>
              <a:rPr lang="en-US" altLang="zh-CN" dirty="0" smtClean="0"/>
              <a:t>Inflation is below people’s expectations as well.</a:t>
            </a:r>
          </a:p>
          <a:p>
            <a:pPr lvl="1"/>
            <a:r>
              <a:rPr lang="en-US" altLang="zh-CN" dirty="0"/>
              <a:t>Local debt condition worsened ➡️ default rates increased</a:t>
            </a:r>
            <a:r>
              <a:rPr lang="en-US" altLang="zh-CN" dirty="0" smtClean="0"/>
              <a:t>.</a:t>
            </a:r>
          </a:p>
          <a:p>
            <a:pPr lvl="1"/>
            <a:r>
              <a:rPr lang="en-US" altLang="zh-CN" dirty="0" smtClean="0"/>
              <a:t>June 9, </a:t>
            </a:r>
            <a:r>
              <a:rPr lang="en-US" altLang="zh-CN" dirty="0"/>
              <a:t>MSCI </a:t>
            </a:r>
            <a:r>
              <a:rPr lang="en-US" altLang="zh-CN" dirty="0" smtClean="0"/>
              <a:t>said it would </a:t>
            </a:r>
            <a:r>
              <a:rPr lang="en-US" altLang="zh-CN" dirty="0"/>
              <a:t>wait to </a:t>
            </a:r>
            <a:r>
              <a:rPr lang="en-US" altLang="zh-CN" dirty="0" smtClean="0"/>
              <a:t>include mainland China </a:t>
            </a:r>
            <a:r>
              <a:rPr lang="en-US" altLang="zh-CN" dirty="0"/>
              <a:t>A-shares in its global </a:t>
            </a:r>
            <a:r>
              <a:rPr lang="en-US" altLang="zh-CN" dirty="0" smtClean="0"/>
              <a:t>benchmarks until </a:t>
            </a:r>
            <a:r>
              <a:rPr lang="en-US" altLang="zh-CN" dirty="0"/>
              <a:t>“a few important remaining issues related to market accessibility have been resolved.”</a:t>
            </a:r>
            <a:endParaRPr lang="zh-CN" altLang="en-US" dirty="0"/>
          </a:p>
        </p:txBody>
      </p:sp>
      <p:grpSp>
        <p:nvGrpSpPr>
          <p:cNvPr id="5" name="Group 4"/>
          <p:cNvGrpSpPr/>
          <p:nvPr/>
        </p:nvGrpSpPr>
        <p:grpSpPr>
          <a:xfrm>
            <a:off x="10394531" y="905169"/>
            <a:ext cx="1522183" cy="5093261"/>
            <a:chOff x="7338454" y="391838"/>
            <a:chExt cx="1457696" cy="4951670"/>
          </a:xfrm>
        </p:grpSpPr>
        <p:sp>
          <p:nvSpPr>
            <p:cNvPr id="6" name="Freeform 5"/>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7" name="Freeform 6"/>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8" name="Freeform 7"/>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9" name="Freeform 8"/>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
        <p:nvSpPr>
          <p:cNvPr id="11" name="Title 1"/>
          <p:cNvSpPr txBox="1">
            <a:spLocks/>
          </p:cNvSpPr>
          <p:nvPr/>
        </p:nvSpPr>
        <p:spPr>
          <a:xfrm>
            <a:off x="479703" y="951791"/>
            <a:ext cx="10792213" cy="103542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r>
              <a:rPr lang="en-US" sz="3200" dirty="0" smtClean="0"/>
              <a:t>T3-T4 Bubble Burst: Macroeconomics perspective</a:t>
            </a:r>
            <a:br>
              <a:rPr lang="en-US" sz="3200" dirty="0" smtClean="0"/>
            </a:br>
            <a:endParaRPr lang="en-US" sz="3200" dirty="0"/>
          </a:p>
        </p:txBody>
      </p:sp>
    </p:spTree>
    <p:extLst>
      <p:ext uri="{BB962C8B-B14F-4D97-AF65-F5344CB8AC3E}">
        <p14:creationId xmlns:p14="http://schemas.microsoft.com/office/powerpoint/2010/main" val="38819780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394531" y="905169"/>
            <a:ext cx="1522183" cy="5093261"/>
            <a:chOff x="7338454" y="391838"/>
            <a:chExt cx="1457696" cy="4951670"/>
          </a:xfrm>
        </p:grpSpPr>
        <p:sp>
          <p:nvSpPr>
            <p:cNvPr id="7" name="Freeform 6"/>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8" name="Freeform 7"/>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9" name="Freeform 8"/>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10" name="Freeform 9"/>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
        <p:nvSpPr>
          <p:cNvPr id="11" name="Title 1"/>
          <p:cNvSpPr txBox="1">
            <a:spLocks/>
          </p:cNvSpPr>
          <p:nvPr/>
        </p:nvSpPr>
        <p:spPr>
          <a:xfrm>
            <a:off x="441603" y="646991"/>
            <a:ext cx="10792213" cy="103542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r>
              <a:rPr lang="en-US" sz="3200" dirty="0" smtClean="0"/>
              <a:t>T3-T4 Bubble Burst: Macroeconomics perspective</a:t>
            </a:r>
          </a:p>
          <a:p>
            <a:r>
              <a:rPr lang="en-US" sz="1800" dirty="0">
                <a:solidFill>
                  <a:schemeClr val="accent4"/>
                </a:solidFill>
              </a:rPr>
              <a:t>China </a:t>
            </a:r>
            <a:r>
              <a:rPr lang="en-US" sz="1800" dirty="0" err="1">
                <a:solidFill>
                  <a:schemeClr val="accent4"/>
                </a:solidFill>
              </a:rPr>
              <a:t>Caixin</a:t>
            </a:r>
            <a:r>
              <a:rPr lang="en-US" sz="1800" dirty="0">
                <a:solidFill>
                  <a:schemeClr val="accent4"/>
                </a:solidFill>
              </a:rPr>
              <a:t> Manufacturing PMI: forecast and actual data (Dec 2014 to Sep 2015</a:t>
            </a:r>
            <a:r>
              <a:rPr lang="en-US" sz="1800" dirty="0" smtClean="0">
                <a:solidFill>
                  <a:schemeClr val="accent4"/>
                </a:solidFill>
              </a:rPr>
              <a:t>)</a:t>
            </a:r>
            <a:endParaRPr lang="en-US" sz="1800" dirty="0">
              <a:solidFill>
                <a:schemeClr val="accent4"/>
              </a:solidFill>
            </a:endParaRPr>
          </a:p>
        </p:txBody>
      </p:sp>
      <p:graphicFrame>
        <p:nvGraphicFramePr>
          <p:cNvPr id="17" name="Chart 16"/>
          <p:cNvGraphicFramePr>
            <a:graphicFrameLocks/>
          </p:cNvGraphicFramePr>
          <p:nvPr>
            <p:extLst>
              <p:ext uri="{D42A27DB-BD31-4B8C-83A1-F6EECF244321}">
                <p14:modId xmlns:p14="http://schemas.microsoft.com/office/powerpoint/2010/main" val="3006935468"/>
              </p:ext>
            </p:extLst>
          </p:nvPr>
        </p:nvGraphicFramePr>
        <p:xfrm>
          <a:off x="1092200" y="1968500"/>
          <a:ext cx="8293100" cy="4181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1414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394531" y="905169"/>
            <a:ext cx="1522183" cy="5093261"/>
            <a:chOff x="7338454" y="391838"/>
            <a:chExt cx="1457696" cy="4951670"/>
          </a:xfrm>
        </p:grpSpPr>
        <p:sp>
          <p:nvSpPr>
            <p:cNvPr id="7" name="Freeform 6"/>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8" name="Freeform 7"/>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9" name="Freeform 8"/>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10" name="Freeform 9"/>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
        <p:nvSpPr>
          <p:cNvPr id="11" name="Title 1"/>
          <p:cNvSpPr txBox="1">
            <a:spLocks/>
          </p:cNvSpPr>
          <p:nvPr/>
        </p:nvSpPr>
        <p:spPr>
          <a:xfrm>
            <a:off x="441603" y="646991"/>
            <a:ext cx="10792213" cy="103542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r>
              <a:rPr lang="en-US" sz="3200" dirty="0" smtClean="0"/>
              <a:t>T3-T4 Bubble Burst: Macroeconomics perspective</a:t>
            </a:r>
          </a:p>
          <a:p>
            <a:r>
              <a:rPr lang="en-US" sz="1800" dirty="0">
                <a:solidFill>
                  <a:schemeClr val="accent4"/>
                </a:solidFill>
              </a:rPr>
              <a:t>China </a:t>
            </a:r>
            <a:r>
              <a:rPr lang="en-US" sz="1800" dirty="0" smtClean="0">
                <a:solidFill>
                  <a:schemeClr val="accent4"/>
                </a:solidFill>
              </a:rPr>
              <a:t>Monthly Inflation Rate (Sep </a:t>
            </a:r>
            <a:r>
              <a:rPr lang="en-US" sz="1800" dirty="0">
                <a:solidFill>
                  <a:schemeClr val="accent4"/>
                </a:solidFill>
              </a:rPr>
              <a:t>2014 to </a:t>
            </a:r>
            <a:r>
              <a:rPr lang="en-US" sz="1800" dirty="0" smtClean="0">
                <a:solidFill>
                  <a:schemeClr val="accent4"/>
                </a:solidFill>
              </a:rPr>
              <a:t>June </a:t>
            </a:r>
            <a:r>
              <a:rPr lang="en-US" sz="1800" dirty="0">
                <a:solidFill>
                  <a:schemeClr val="accent4"/>
                </a:solidFill>
              </a:rPr>
              <a:t>2015</a:t>
            </a:r>
            <a:r>
              <a:rPr lang="en-US" sz="1800" dirty="0" smtClean="0">
                <a:solidFill>
                  <a:schemeClr val="accent4"/>
                </a:solidFill>
              </a:rPr>
              <a:t>)</a:t>
            </a:r>
            <a:endParaRPr lang="en-US" sz="1800" dirty="0">
              <a:solidFill>
                <a:schemeClr val="accent4"/>
              </a:solidFill>
            </a:endParaRPr>
          </a:p>
        </p:txBody>
      </p:sp>
      <p:pic>
        <p:nvPicPr>
          <p:cNvPr id="2" name="Picture 1"/>
          <p:cNvPicPr>
            <a:picLocks noChangeAspect="1"/>
          </p:cNvPicPr>
          <p:nvPr/>
        </p:nvPicPr>
        <p:blipFill>
          <a:blip r:embed="rId3"/>
          <a:stretch>
            <a:fillRect/>
          </a:stretch>
        </p:blipFill>
        <p:spPr>
          <a:xfrm>
            <a:off x="482600" y="1905000"/>
            <a:ext cx="9271000" cy="4318000"/>
          </a:xfrm>
          <a:prstGeom prst="rect">
            <a:avLst/>
          </a:prstGeom>
        </p:spPr>
      </p:pic>
    </p:spTree>
    <p:extLst>
      <p:ext uri="{BB962C8B-B14F-4D97-AF65-F5344CB8AC3E}">
        <p14:creationId xmlns:p14="http://schemas.microsoft.com/office/powerpoint/2010/main" val="2041057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6406" y="2210842"/>
            <a:ext cx="8498893" cy="4247599"/>
          </a:xfrm>
        </p:spPr>
        <p:txBody>
          <a:bodyPr/>
          <a:lstStyle/>
          <a:p>
            <a:r>
              <a:rPr lang="en-US" dirty="0" smtClean="0"/>
              <a:t>There is a </a:t>
            </a:r>
            <a:r>
              <a:rPr lang="en-US" dirty="0"/>
              <a:t>fraction of investors </a:t>
            </a:r>
            <a:r>
              <a:rPr lang="en-US" dirty="0" smtClean="0"/>
              <a:t>whose </a:t>
            </a:r>
            <a:r>
              <a:rPr lang="en-US" dirty="0"/>
              <a:t>risk aversion increases significantly as their wealth declines.</a:t>
            </a:r>
          </a:p>
          <a:p>
            <a:r>
              <a:rPr lang="en-US" dirty="0"/>
              <a:t>These investors are only willing to hold a risky asset as long as their wealth does not fall below a certain threshold.</a:t>
            </a:r>
          </a:p>
          <a:p>
            <a:r>
              <a:rPr lang="en-US" dirty="0"/>
              <a:t>As the price of the stock started to decline, investors become much more risk averse and less willing to hold risky stocks, so they began to sell.</a:t>
            </a:r>
          </a:p>
          <a:p>
            <a:r>
              <a:rPr lang="en-US" dirty="0"/>
              <a:t>Self-reinforcing cycle of deleveraging, falling asset prices, and collapsing liquidity.</a:t>
            </a:r>
          </a:p>
        </p:txBody>
      </p:sp>
      <p:sp>
        <p:nvSpPr>
          <p:cNvPr id="6" name="Title 1"/>
          <p:cNvSpPr txBox="1">
            <a:spLocks/>
          </p:cNvSpPr>
          <p:nvPr/>
        </p:nvSpPr>
        <p:spPr>
          <a:xfrm>
            <a:off x="492404" y="797627"/>
            <a:ext cx="9796360" cy="103542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r>
              <a:rPr lang="en-US" sz="3200" dirty="0" smtClean="0"/>
              <a:t>T3-T4 Bubble Burst: Behavioral Economics</a:t>
            </a:r>
          </a:p>
          <a:p>
            <a:r>
              <a:rPr lang="en-US" dirty="0">
                <a:solidFill>
                  <a:srgbClr val="EB8F00"/>
                </a:solidFill>
              </a:rPr>
              <a:t>- Individual decision-making point of view  </a:t>
            </a:r>
          </a:p>
        </p:txBody>
      </p:sp>
      <p:grpSp>
        <p:nvGrpSpPr>
          <p:cNvPr id="7" name="Group 6"/>
          <p:cNvGrpSpPr/>
          <p:nvPr/>
        </p:nvGrpSpPr>
        <p:grpSpPr>
          <a:xfrm>
            <a:off x="10394531" y="905169"/>
            <a:ext cx="1522183" cy="5093261"/>
            <a:chOff x="7338454" y="391838"/>
            <a:chExt cx="1457696" cy="4951670"/>
          </a:xfrm>
        </p:grpSpPr>
        <p:sp>
          <p:nvSpPr>
            <p:cNvPr id="8" name="Freeform 7"/>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9" name="Freeform 8"/>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10" name="Freeform 9"/>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11" name="Freeform 10"/>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Tree>
    <p:extLst>
      <p:ext uri="{BB962C8B-B14F-4D97-AF65-F5344CB8AC3E}">
        <p14:creationId xmlns:p14="http://schemas.microsoft.com/office/powerpoint/2010/main" val="41116660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598" y="657333"/>
            <a:ext cx="9740901" cy="1035424"/>
          </a:xfrm>
        </p:spPr>
        <p:txBody>
          <a:bodyPr/>
          <a:lstStyle/>
          <a:p>
            <a:r>
              <a:rPr lang="en-US" sz="3200" dirty="0" smtClean="0"/>
              <a:t>T</a:t>
            </a:r>
            <a:r>
              <a:rPr lang="en-US" sz="3200" dirty="0"/>
              <a:t>3</a:t>
            </a:r>
            <a:r>
              <a:rPr lang="en-US" sz="3200" dirty="0" smtClean="0"/>
              <a:t>-T4: Financial Economics perspective</a:t>
            </a:r>
            <a:r>
              <a:rPr lang="en-US" sz="3200" dirty="0"/>
              <a:t> </a:t>
            </a:r>
            <a:r>
              <a:rPr lang="en-US" sz="3200" dirty="0" smtClean="0"/>
              <a:t/>
            </a:r>
            <a:br>
              <a:rPr lang="en-US" sz="3200" dirty="0" smtClean="0"/>
            </a:br>
            <a:r>
              <a:rPr lang="en-US" dirty="0" smtClean="0">
                <a:solidFill>
                  <a:srgbClr val="EB8F00"/>
                </a:solidFill>
              </a:rPr>
              <a:t>- </a:t>
            </a:r>
            <a:r>
              <a:rPr lang="en-US" altLang="zh-CN" dirty="0" smtClean="0">
                <a:solidFill>
                  <a:srgbClr val="EB8F00"/>
                </a:solidFill>
              </a:rPr>
              <a:t>Gordon Growth Model Revisited</a:t>
            </a:r>
            <a:endParaRPr lang="en-US" dirty="0">
              <a:solidFill>
                <a:srgbClr val="EB8F00"/>
              </a:solidFill>
            </a:endParaRPr>
          </a:p>
        </p:txBody>
      </p:sp>
      <p:grpSp>
        <p:nvGrpSpPr>
          <p:cNvPr id="6" name="Group 5"/>
          <p:cNvGrpSpPr/>
          <p:nvPr/>
        </p:nvGrpSpPr>
        <p:grpSpPr>
          <a:xfrm>
            <a:off x="10570174" y="891659"/>
            <a:ext cx="1522183" cy="5093261"/>
            <a:chOff x="7338454" y="391838"/>
            <a:chExt cx="1457696" cy="4951670"/>
          </a:xfrm>
        </p:grpSpPr>
        <p:sp>
          <p:nvSpPr>
            <p:cNvPr id="7" name="Freeform 6"/>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8" name="Freeform 7"/>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9" name="Freeform 8"/>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10" name="Freeform 9"/>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pic>
        <p:nvPicPr>
          <p:cNvPr id="15" name="Picture 14" descr="Screen Shot 2016-03-16 at 4.27.54 PM.png"/>
          <p:cNvPicPr>
            <a:picLocks noChangeAspect="1"/>
          </p:cNvPicPr>
          <p:nvPr/>
        </p:nvPicPr>
        <p:blipFill rotWithShape="1">
          <a:blip r:embed="rId3">
            <a:extLst>
              <a:ext uri="{28A0092B-C50C-407E-A947-70E740481C1C}">
                <a14:useLocalDpi xmlns:a14="http://schemas.microsoft.com/office/drawing/2010/main" val="0"/>
              </a:ext>
            </a:extLst>
          </a:blip>
          <a:srcRect t="53420"/>
          <a:stretch/>
        </p:blipFill>
        <p:spPr>
          <a:xfrm>
            <a:off x="609601" y="4165600"/>
            <a:ext cx="6235699" cy="1714498"/>
          </a:xfrm>
          <a:prstGeom prst="rect">
            <a:avLst/>
          </a:prstGeom>
        </p:spPr>
      </p:pic>
      <p:sp>
        <p:nvSpPr>
          <p:cNvPr id="3" name="TextBox 2"/>
          <p:cNvSpPr txBox="1"/>
          <p:nvPr/>
        </p:nvSpPr>
        <p:spPr>
          <a:xfrm>
            <a:off x="1028700" y="2197100"/>
            <a:ext cx="5118100" cy="369332"/>
          </a:xfrm>
          <a:prstGeom prst="rect">
            <a:avLst/>
          </a:prstGeom>
          <a:noFill/>
        </p:spPr>
        <p:txBody>
          <a:bodyPr wrap="square" rtlCol="0">
            <a:spAutoFit/>
          </a:bodyPr>
          <a:lstStyle/>
          <a:p>
            <a:endParaRPr lang="en-US" dirty="0"/>
          </a:p>
        </p:txBody>
      </p:sp>
      <p:pic>
        <p:nvPicPr>
          <p:cNvPr id="4" name="Picture 3" descr="Screen Shot 2016-03-19 at 2.46.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750" y="1879600"/>
            <a:ext cx="6317188" cy="2336800"/>
          </a:xfrm>
          <a:prstGeom prst="rect">
            <a:avLst/>
          </a:prstGeom>
        </p:spPr>
      </p:pic>
      <p:sp>
        <p:nvSpPr>
          <p:cNvPr id="12" name="TextBox 11"/>
          <p:cNvSpPr txBox="1"/>
          <p:nvPr/>
        </p:nvSpPr>
        <p:spPr>
          <a:xfrm>
            <a:off x="7200900" y="2730500"/>
            <a:ext cx="3342607" cy="923330"/>
          </a:xfrm>
          <a:prstGeom prst="rect">
            <a:avLst/>
          </a:prstGeom>
          <a:noFill/>
        </p:spPr>
        <p:txBody>
          <a:bodyPr wrap="none" rtlCol="0">
            <a:spAutoFit/>
          </a:bodyPr>
          <a:lstStyle/>
          <a:p>
            <a:r>
              <a:rPr lang="en-US" dirty="0" smtClean="0"/>
              <a:t>T3-T4:</a:t>
            </a:r>
          </a:p>
          <a:p>
            <a:r>
              <a:rPr lang="en-US" dirty="0" smtClean="0"/>
              <a:t>- g is expected to decrease.</a:t>
            </a:r>
          </a:p>
          <a:p>
            <a:r>
              <a:rPr lang="en-US" dirty="0" smtClean="0"/>
              <a:t>- P</a:t>
            </a:r>
            <a:r>
              <a:rPr lang="en-US" baseline="-25000" dirty="0" smtClean="0"/>
              <a:t>0 </a:t>
            </a:r>
            <a:r>
              <a:rPr lang="en-US" dirty="0" smtClean="0"/>
              <a:t>goes down.</a:t>
            </a:r>
            <a:endParaRPr lang="en-US" baseline="-25000" dirty="0"/>
          </a:p>
        </p:txBody>
      </p:sp>
    </p:spTree>
    <p:extLst>
      <p:ext uri="{BB962C8B-B14F-4D97-AF65-F5344CB8AC3E}">
        <p14:creationId xmlns:p14="http://schemas.microsoft.com/office/powerpoint/2010/main" val="1715336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6968" y="558516"/>
            <a:ext cx="9021232" cy="1143000"/>
          </a:xfrm>
        </p:spPr>
        <p:txBody>
          <a:bodyPr/>
          <a:lstStyle/>
          <a:p>
            <a:r>
              <a:rPr lang="en-US" dirty="0" smtClean="0"/>
              <a:t>China stock market bubble 2014 - 2015: </a:t>
            </a:r>
            <a:br>
              <a:rPr lang="en-US" dirty="0" smtClean="0"/>
            </a:br>
            <a:r>
              <a:rPr lang="en-US" dirty="0"/>
              <a:t>	</a:t>
            </a:r>
            <a:r>
              <a:rPr lang="en-US" dirty="0" smtClean="0"/>
              <a:t>- </a:t>
            </a:r>
            <a:r>
              <a:rPr lang="en-US" dirty="0"/>
              <a:t>A</a:t>
            </a:r>
            <a:r>
              <a:rPr lang="en-US" dirty="0" smtClean="0"/>
              <a:t>n Overview</a:t>
            </a:r>
            <a:endParaRPr lang="en-US" dirty="0"/>
          </a:p>
        </p:txBody>
      </p:sp>
      <p:grpSp>
        <p:nvGrpSpPr>
          <p:cNvPr id="11" name="Group 10"/>
          <p:cNvGrpSpPr/>
          <p:nvPr/>
        </p:nvGrpSpPr>
        <p:grpSpPr>
          <a:xfrm>
            <a:off x="10430503" y="905167"/>
            <a:ext cx="1526744" cy="5083344"/>
            <a:chOff x="7338454" y="391838"/>
            <a:chExt cx="1457696" cy="4951670"/>
          </a:xfrm>
        </p:grpSpPr>
        <p:sp>
          <p:nvSpPr>
            <p:cNvPr id="12" name="Freeform 11"/>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0000"/>
              </a:srgb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13" name="Freeform 12"/>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14" name="Freeform 13"/>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15" name="Freeform 14"/>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pic>
        <p:nvPicPr>
          <p:cNvPr id="4" name="Picture 3" descr="Screen Shot 2016-02-20 at 3.40.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8123" y="1784954"/>
            <a:ext cx="8422427" cy="4627215"/>
          </a:xfrm>
          <a:prstGeom prst="rect">
            <a:avLst/>
          </a:prstGeom>
        </p:spPr>
      </p:pic>
    </p:spTree>
    <p:extLst>
      <p:ext uri="{BB962C8B-B14F-4D97-AF65-F5344CB8AC3E}">
        <p14:creationId xmlns:p14="http://schemas.microsoft.com/office/powerpoint/2010/main" val="39651405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752" y="1894405"/>
            <a:ext cx="9909128" cy="4088043"/>
          </a:xfrm>
        </p:spPr>
        <p:txBody>
          <a:bodyPr>
            <a:noAutofit/>
          </a:bodyPr>
          <a:lstStyle/>
          <a:p>
            <a:pPr>
              <a:buFont typeface="Wingdings" panose="05000000000000000000" pitchFamily="2" charset="2"/>
              <a:buChar char="n"/>
            </a:pPr>
            <a:r>
              <a:rPr lang="en-US" b="1" dirty="0" err="1" smtClean="0"/>
              <a:t>Minsky</a:t>
            </a:r>
            <a:r>
              <a:rPr lang="en-US" b="1" dirty="0" smtClean="0"/>
              <a:t> moment: </a:t>
            </a:r>
          </a:p>
          <a:p>
            <a:pPr lvl="1">
              <a:buFont typeface="Wingdings" panose="05000000000000000000" pitchFamily="2" charset="2"/>
              <a:buChar char="n"/>
            </a:pPr>
            <a:r>
              <a:rPr lang="en-US" dirty="0" smtClean="0"/>
              <a:t>When the market grows to a level that can’t provide enough returns for some indebted people to cover their cost of borrowing</a:t>
            </a:r>
          </a:p>
          <a:p>
            <a:pPr marL="228600" lvl="1" indent="0">
              <a:buNone/>
            </a:pPr>
            <a:r>
              <a:rPr lang="en-US" altLang="zh-CN" dirty="0" smtClean="0"/>
              <a:t>➡ </a:t>
            </a:r>
            <a:r>
              <a:rPr lang="en-US" dirty="0" smtClean="0"/>
              <a:t>they sell their assets to repay </a:t>
            </a:r>
          </a:p>
          <a:p>
            <a:pPr marL="228600" lvl="1" indent="0">
              <a:buNone/>
            </a:pPr>
            <a:r>
              <a:rPr lang="en-US" altLang="zh-CN" dirty="0" smtClean="0"/>
              <a:t>➡️ </a:t>
            </a:r>
            <a:r>
              <a:rPr lang="en-US" dirty="0" smtClean="0"/>
              <a:t>a fall in the price</a:t>
            </a:r>
          </a:p>
          <a:p>
            <a:pPr marL="228600" lvl="1" indent="0">
              <a:buNone/>
            </a:pPr>
            <a:r>
              <a:rPr lang="en-US" altLang="zh-CN" dirty="0" smtClean="0"/>
              <a:t>➡️</a:t>
            </a:r>
            <a:r>
              <a:rPr lang="en-US" dirty="0" smtClean="0"/>
              <a:t> t</a:t>
            </a:r>
            <a:r>
              <a:rPr lang="en-US" altLang="zh-CN" dirty="0" smtClean="0"/>
              <a:t>he market become less attractive </a:t>
            </a:r>
          </a:p>
          <a:p>
            <a:pPr marL="228600" lvl="1" indent="0">
              <a:buNone/>
            </a:pPr>
            <a:r>
              <a:rPr lang="en-US" altLang="zh-CN" dirty="0" smtClean="0"/>
              <a:t>➡️ more sellers and fewer buyers </a:t>
            </a:r>
          </a:p>
          <a:p>
            <a:pPr marL="228600" lvl="1" indent="0">
              <a:buNone/>
            </a:pPr>
            <a:r>
              <a:rPr lang="en-US" altLang="zh-CN" dirty="0" smtClean="0"/>
              <a:t>➡️ price collapses (the bubble busts and problems like illiquidity emerge in the financial system).</a:t>
            </a:r>
            <a:endParaRPr lang="en-US" dirty="0" smtClean="0"/>
          </a:p>
          <a:p>
            <a:pPr>
              <a:buFont typeface="Wingdings" panose="05000000000000000000" pitchFamily="2" charset="2"/>
              <a:buChar char="n"/>
            </a:pPr>
            <a:r>
              <a:rPr lang="en-US" b="1" dirty="0" smtClean="0"/>
              <a:t>Our opinion: </a:t>
            </a:r>
            <a:r>
              <a:rPr lang="en-US" dirty="0" smtClean="0"/>
              <a:t>Irrational use of leverage causes financial instability.</a:t>
            </a:r>
            <a:endParaRPr lang="en-US" dirty="0"/>
          </a:p>
        </p:txBody>
      </p:sp>
      <p:sp>
        <p:nvSpPr>
          <p:cNvPr id="5" name="Title 1"/>
          <p:cNvSpPr>
            <a:spLocks noGrp="1"/>
          </p:cNvSpPr>
          <p:nvPr>
            <p:ph type="title"/>
          </p:nvPr>
        </p:nvSpPr>
        <p:spPr>
          <a:xfrm>
            <a:off x="609598" y="657333"/>
            <a:ext cx="9740901" cy="1035424"/>
          </a:xfrm>
        </p:spPr>
        <p:txBody>
          <a:bodyPr/>
          <a:lstStyle/>
          <a:p>
            <a:r>
              <a:rPr lang="en-US" sz="3200" dirty="0" smtClean="0"/>
              <a:t>T</a:t>
            </a:r>
            <a:r>
              <a:rPr lang="en-US" sz="3200" dirty="0"/>
              <a:t>3</a:t>
            </a:r>
            <a:r>
              <a:rPr lang="en-US" sz="3200" dirty="0" smtClean="0"/>
              <a:t>-T4: Financial Economics perspective</a:t>
            </a:r>
            <a:r>
              <a:rPr lang="en-US" sz="3200" dirty="0"/>
              <a:t> </a:t>
            </a:r>
            <a:r>
              <a:rPr lang="en-US" sz="3200" dirty="0" smtClean="0"/>
              <a:t/>
            </a:r>
            <a:br>
              <a:rPr lang="en-US" sz="3200" dirty="0" smtClean="0"/>
            </a:br>
            <a:r>
              <a:rPr lang="en-US" sz="3200" dirty="0" smtClean="0"/>
              <a:t>- </a:t>
            </a:r>
            <a:r>
              <a:rPr lang="en-US" altLang="zh-CN" sz="3200" dirty="0"/>
              <a:t>Minsky’s </a:t>
            </a:r>
            <a:r>
              <a:rPr lang="en-US" altLang="zh-CN" sz="3200" dirty="0" smtClean="0"/>
              <a:t>financial Instability Hypothesis cont.</a:t>
            </a:r>
            <a:endParaRPr lang="en-US" sz="3200" dirty="0"/>
          </a:p>
        </p:txBody>
      </p:sp>
      <p:grpSp>
        <p:nvGrpSpPr>
          <p:cNvPr id="6" name="Group 5"/>
          <p:cNvGrpSpPr/>
          <p:nvPr/>
        </p:nvGrpSpPr>
        <p:grpSpPr>
          <a:xfrm>
            <a:off x="10570174" y="891659"/>
            <a:ext cx="1522183" cy="5093261"/>
            <a:chOff x="7338454" y="391838"/>
            <a:chExt cx="1457696" cy="4951670"/>
          </a:xfrm>
        </p:grpSpPr>
        <p:sp>
          <p:nvSpPr>
            <p:cNvPr id="7" name="Freeform 6"/>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8" name="Freeform 7"/>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9" name="Freeform 8"/>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10" name="Freeform 9"/>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Tree>
    <p:extLst>
      <p:ext uri="{BB962C8B-B14F-4D97-AF65-F5344CB8AC3E}">
        <p14:creationId xmlns:p14="http://schemas.microsoft.com/office/powerpoint/2010/main" val="139523862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217" y="1727200"/>
            <a:ext cx="9301783" cy="3827463"/>
          </a:xfrm>
        </p:spPr>
        <p:txBody>
          <a:bodyPr>
            <a:normAutofit fontScale="92500" lnSpcReduction="10000"/>
          </a:bodyPr>
          <a:lstStyle/>
          <a:p>
            <a:pPr marL="0" indent="0">
              <a:buNone/>
            </a:pPr>
            <a:endParaRPr lang="en-US" dirty="0" smtClean="0"/>
          </a:p>
          <a:p>
            <a:pPr>
              <a:buFont typeface="Wingdings" panose="05000000000000000000" pitchFamily="2" charset="2"/>
              <a:buChar char="n"/>
            </a:pPr>
            <a:r>
              <a:rPr lang="en-US" dirty="0" smtClean="0"/>
              <a:t>An Automatic stop</a:t>
            </a:r>
            <a:r>
              <a:rPr lang="en-US" altLang="zh-CN" dirty="0" smtClean="0"/>
              <a:t>-</a:t>
            </a:r>
            <a:r>
              <a:rPr lang="en-US" dirty="0" smtClean="0"/>
              <a:t>loss order will be forced by a financial institution (securities companies, P2P) providing the leverage when the margin (equity/assets) of an account falls below the maintenance margin and the borrower can’t add money to his or her account.</a:t>
            </a:r>
          </a:p>
          <a:p>
            <a:pPr marL="0" indent="0">
              <a:buNone/>
            </a:pPr>
            <a:r>
              <a:rPr lang="en-US" altLang="zh-CN" dirty="0" smtClean="0"/>
              <a:t>➡️ A plunge in the price initially result in </a:t>
            </a:r>
            <a:r>
              <a:rPr lang="en-US" dirty="0" smtClean="0"/>
              <a:t>Huge stop-loss orders </a:t>
            </a:r>
          </a:p>
          <a:p>
            <a:pPr marL="0" indent="0">
              <a:buNone/>
            </a:pPr>
            <a:r>
              <a:rPr lang="en-US" altLang="zh-CN" dirty="0" smtClean="0"/>
              <a:t>➡️ </a:t>
            </a:r>
            <a:r>
              <a:rPr lang="en-US" dirty="0" smtClean="0"/>
              <a:t>the market price drop at a astonishing rate because of those sell orders</a:t>
            </a:r>
          </a:p>
          <a:p>
            <a:pPr marL="0" indent="0">
              <a:buNone/>
            </a:pPr>
            <a:r>
              <a:rPr lang="en-US" altLang="zh-CN" dirty="0" smtClean="0"/>
              <a:t>➡️ </a:t>
            </a:r>
            <a:r>
              <a:rPr lang="en-US" dirty="0" smtClean="0"/>
              <a:t>more accounts using leverage are below </a:t>
            </a:r>
            <a:r>
              <a:rPr lang="en-US" altLang="zh-CN" dirty="0"/>
              <a:t>the </a:t>
            </a:r>
            <a:r>
              <a:rPr lang="en-US" altLang="zh-CN" dirty="0" smtClean="0"/>
              <a:t>maintenance margin</a:t>
            </a:r>
          </a:p>
          <a:p>
            <a:pPr marL="0" indent="0">
              <a:buNone/>
            </a:pPr>
            <a:r>
              <a:rPr lang="en-US" altLang="zh-CN" dirty="0" smtClean="0"/>
              <a:t>➡️ stop-loss orders continues…</a:t>
            </a:r>
            <a:endParaRPr lang="en-US" altLang="zh-CN" dirty="0"/>
          </a:p>
          <a:p>
            <a:pPr marL="0" indent="0">
              <a:buNone/>
            </a:pPr>
            <a:r>
              <a:rPr lang="en-US" dirty="0" smtClean="0"/>
              <a:t> </a:t>
            </a:r>
          </a:p>
        </p:txBody>
      </p:sp>
      <p:sp>
        <p:nvSpPr>
          <p:cNvPr id="5" name="Title 1"/>
          <p:cNvSpPr>
            <a:spLocks noGrp="1"/>
          </p:cNvSpPr>
          <p:nvPr>
            <p:ph type="title"/>
          </p:nvPr>
        </p:nvSpPr>
        <p:spPr>
          <a:xfrm>
            <a:off x="609599" y="657333"/>
            <a:ext cx="8429268" cy="1035424"/>
          </a:xfrm>
        </p:spPr>
        <p:txBody>
          <a:bodyPr/>
          <a:lstStyle/>
          <a:p>
            <a:r>
              <a:rPr lang="en-US" sz="3200" dirty="0" smtClean="0"/>
              <a:t>T3-T4: Detrimental </a:t>
            </a:r>
            <a:r>
              <a:rPr lang="en-US" sz="3200" dirty="0"/>
              <a:t>e</a:t>
            </a:r>
            <a:r>
              <a:rPr lang="en-US" sz="3200" dirty="0" smtClean="0"/>
              <a:t>limination of Leverage</a:t>
            </a:r>
            <a:endParaRPr lang="en-US" dirty="0"/>
          </a:p>
        </p:txBody>
      </p:sp>
      <p:grpSp>
        <p:nvGrpSpPr>
          <p:cNvPr id="6" name="Group 5"/>
          <p:cNvGrpSpPr/>
          <p:nvPr/>
        </p:nvGrpSpPr>
        <p:grpSpPr>
          <a:xfrm>
            <a:off x="10570174" y="891659"/>
            <a:ext cx="1522183" cy="5093261"/>
            <a:chOff x="7338454" y="391838"/>
            <a:chExt cx="1457696" cy="4951670"/>
          </a:xfrm>
        </p:grpSpPr>
        <p:sp>
          <p:nvSpPr>
            <p:cNvPr id="7" name="Freeform 6"/>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8" name="Freeform 7"/>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9" name="Freeform 8"/>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10" name="Freeform 9"/>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Tree>
    <p:extLst>
      <p:ext uri="{BB962C8B-B14F-4D97-AF65-F5344CB8AC3E}">
        <p14:creationId xmlns:p14="http://schemas.microsoft.com/office/powerpoint/2010/main" val="418628100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Screen Shot 2016-02-17 at 5.15.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71" y="1224092"/>
            <a:ext cx="9458544" cy="50580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4294967295"/>
          </p:nvPr>
        </p:nvSpPr>
        <p:spPr>
          <a:xfrm>
            <a:off x="639189" y="6444620"/>
            <a:ext cx="3292516" cy="413380"/>
          </a:xfrm>
        </p:spPr>
        <p:txBody>
          <a:bodyPr>
            <a:normAutofit/>
          </a:bodyPr>
          <a:lstStyle/>
          <a:p>
            <a:pPr marL="0" indent="0">
              <a:buNone/>
            </a:pPr>
            <a:r>
              <a:rPr lang="en-US" sz="1600" dirty="0" smtClean="0"/>
              <a:t>Source: </a:t>
            </a:r>
            <a:r>
              <a:rPr lang="en-US" sz="1600" dirty="0" err="1"/>
              <a:t>tradingeconomics.com</a:t>
            </a:r>
            <a:endParaRPr lang="en-US" sz="1600" dirty="0" smtClean="0"/>
          </a:p>
        </p:txBody>
      </p:sp>
      <p:grpSp>
        <p:nvGrpSpPr>
          <p:cNvPr id="15" name="Group 14"/>
          <p:cNvGrpSpPr/>
          <p:nvPr/>
        </p:nvGrpSpPr>
        <p:grpSpPr>
          <a:xfrm>
            <a:off x="216176" y="3543403"/>
            <a:ext cx="2416318" cy="1847075"/>
            <a:chOff x="216176" y="3543403"/>
            <a:chExt cx="2416318" cy="1847075"/>
          </a:xfrm>
        </p:grpSpPr>
        <p:sp>
          <p:nvSpPr>
            <p:cNvPr id="6" name="TextBox 5"/>
            <p:cNvSpPr txBox="1"/>
            <p:nvPr/>
          </p:nvSpPr>
          <p:spPr>
            <a:xfrm>
              <a:off x="216176" y="3958422"/>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T1: 2014.11.26</a:t>
              </a:r>
              <a:endParaRPr lang="en-US" dirty="0"/>
            </a:p>
          </p:txBody>
        </p:sp>
        <p:cxnSp>
          <p:nvCxnSpPr>
            <p:cNvPr id="10" name="Straight Arrow Connector 9"/>
            <p:cNvCxnSpPr/>
            <p:nvPr/>
          </p:nvCxnSpPr>
          <p:spPr>
            <a:xfrm>
              <a:off x="905238" y="4336701"/>
              <a:ext cx="310753" cy="10537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19955" y="3543403"/>
              <a:ext cx="2412539"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1600" dirty="0" smtClean="0"/>
                <a:t>Central bank cut rates</a:t>
              </a:r>
              <a:endParaRPr lang="en-US" sz="1600" dirty="0"/>
            </a:p>
          </p:txBody>
        </p:sp>
      </p:grpSp>
      <p:grpSp>
        <p:nvGrpSpPr>
          <p:cNvPr id="14" name="Group 13"/>
          <p:cNvGrpSpPr/>
          <p:nvPr/>
        </p:nvGrpSpPr>
        <p:grpSpPr>
          <a:xfrm>
            <a:off x="783640" y="1412618"/>
            <a:ext cx="9633352" cy="4197811"/>
            <a:chOff x="783640" y="1412618"/>
            <a:chExt cx="9633352" cy="4197811"/>
          </a:xfrm>
        </p:grpSpPr>
        <p:cxnSp>
          <p:nvCxnSpPr>
            <p:cNvPr id="43" name="Straight Arrow Connector 42"/>
            <p:cNvCxnSpPr/>
            <p:nvPr/>
          </p:nvCxnSpPr>
          <p:spPr>
            <a:xfrm>
              <a:off x="783640" y="5566109"/>
              <a:ext cx="9633352" cy="0"/>
            </a:xfrm>
            <a:prstGeom prst="straightConnector1">
              <a:avLst/>
            </a:prstGeom>
            <a:ln w="5715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flipV="1">
              <a:off x="6299910" y="1449357"/>
              <a:ext cx="54045" cy="4161072"/>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flipV="1">
              <a:off x="8307097" y="1443428"/>
              <a:ext cx="54045" cy="4161072"/>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flipV="1">
              <a:off x="3634462" y="1445567"/>
              <a:ext cx="54045" cy="4161072"/>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flipV="1">
              <a:off x="6952217" y="1412618"/>
              <a:ext cx="54045" cy="4161072"/>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6971685" y="1798477"/>
            <a:ext cx="1849879" cy="2511204"/>
            <a:chOff x="6971685" y="1798477"/>
            <a:chExt cx="1849879" cy="2511204"/>
          </a:xfrm>
        </p:grpSpPr>
        <p:cxnSp>
          <p:nvCxnSpPr>
            <p:cNvPr id="35" name="Straight Arrow Connector 34"/>
            <p:cNvCxnSpPr>
              <a:stCxn id="34" idx="2"/>
            </p:cNvCxnSpPr>
            <p:nvPr/>
          </p:nvCxnSpPr>
          <p:spPr>
            <a:xfrm flipH="1">
              <a:off x="6971685" y="2569318"/>
              <a:ext cx="1004918" cy="17403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131641" y="2199986"/>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T4: 2015.07.08</a:t>
              </a:r>
              <a:endParaRPr lang="en-US" dirty="0"/>
            </a:p>
          </p:txBody>
        </p:sp>
        <p:sp>
          <p:nvSpPr>
            <p:cNvPr id="42" name="TextBox 41"/>
            <p:cNvSpPr txBox="1"/>
            <p:nvPr/>
          </p:nvSpPr>
          <p:spPr>
            <a:xfrm>
              <a:off x="7108397" y="1798477"/>
              <a:ext cx="1633228"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smtClean="0"/>
                <a:t>Market rescue</a:t>
              </a:r>
              <a:endParaRPr lang="en-US" sz="1600" dirty="0"/>
            </a:p>
          </p:txBody>
        </p:sp>
      </p:grpSp>
      <p:grpSp>
        <p:nvGrpSpPr>
          <p:cNvPr id="16" name="Group 15"/>
          <p:cNvGrpSpPr/>
          <p:nvPr/>
        </p:nvGrpSpPr>
        <p:grpSpPr>
          <a:xfrm>
            <a:off x="2574650" y="2628515"/>
            <a:ext cx="3053941" cy="1887606"/>
            <a:chOff x="2574650" y="2628515"/>
            <a:chExt cx="3053941" cy="1887606"/>
          </a:xfrm>
        </p:grpSpPr>
        <p:sp>
          <p:nvSpPr>
            <p:cNvPr id="23" name="TextBox 22"/>
            <p:cNvSpPr txBox="1"/>
            <p:nvPr/>
          </p:nvSpPr>
          <p:spPr>
            <a:xfrm>
              <a:off x="2597894" y="3043533"/>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T2: 2015.03.01</a:t>
              </a:r>
              <a:endParaRPr lang="en-US" dirty="0"/>
            </a:p>
          </p:txBody>
        </p:sp>
        <p:cxnSp>
          <p:nvCxnSpPr>
            <p:cNvPr id="24" name="Straight Arrow Connector 23"/>
            <p:cNvCxnSpPr/>
            <p:nvPr/>
          </p:nvCxnSpPr>
          <p:spPr>
            <a:xfrm>
              <a:off x="3283176" y="3431533"/>
              <a:ext cx="409110" cy="1084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2574650" y="2628515"/>
              <a:ext cx="3053941"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1600" dirty="0" smtClean="0"/>
                <a:t>Central bank cut rates again</a:t>
              </a:r>
              <a:endParaRPr lang="en-US" sz="1600" dirty="0"/>
            </a:p>
          </p:txBody>
        </p:sp>
      </p:grpSp>
      <p:grpSp>
        <p:nvGrpSpPr>
          <p:cNvPr id="27" name="Group 26"/>
          <p:cNvGrpSpPr/>
          <p:nvPr/>
        </p:nvGrpSpPr>
        <p:grpSpPr>
          <a:xfrm>
            <a:off x="4939078" y="993808"/>
            <a:ext cx="1689923" cy="1235338"/>
            <a:chOff x="4939078" y="993808"/>
            <a:chExt cx="1689923" cy="1235338"/>
          </a:xfrm>
        </p:grpSpPr>
        <p:sp>
          <p:nvSpPr>
            <p:cNvPr id="25" name="TextBox 24"/>
            <p:cNvSpPr txBox="1"/>
            <p:nvPr/>
          </p:nvSpPr>
          <p:spPr>
            <a:xfrm>
              <a:off x="4939078" y="993808"/>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T3: 2015.06.12</a:t>
              </a:r>
              <a:endParaRPr lang="en-US" dirty="0"/>
            </a:p>
          </p:txBody>
        </p:sp>
        <p:cxnSp>
          <p:nvCxnSpPr>
            <p:cNvPr id="26" name="Straight Arrow Connector 25"/>
            <p:cNvCxnSpPr>
              <a:stCxn id="25" idx="2"/>
            </p:cNvCxnSpPr>
            <p:nvPr/>
          </p:nvCxnSpPr>
          <p:spPr>
            <a:xfrm>
              <a:off x="5784040" y="1363140"/>
              <a:ext cx="498581" cy="8660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4945031" y="1416408"/>
              <a:ext cx="1472702"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smtClean="0"/>
                <a:t>De-leverage</a:t>
              </a:r>
              <a:endParaRPr lang="en-US" sz="1600" dirty="0"/>
            </a:p>
          </p:txBody>
        </p:sp>
      </p:grpSp>
      <p:sp>
        <p:nvSpPr>
          <p:cNvPr id="4" name="Rounded Rectangle 3"/>
          <p:cNvSpPr/>
          <p:nvPr/>
        </p:nvSpPr>
        <p:spPr>
          <a:xfrm>
            <a:off x="6913250" y="3189097"/>
            <a:ext cx="1573162" cy="1414169"/>
          </a:xfrm>
          <a:prstGeom prst="roundRect">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 name="Group 36"/>
          <p:cNvGrpSpPr/>
          <p:nvPr/>
        </p:nvGrpSpPr>
        <p:grpSpPr>
          <a:xfrm>
            <a:off x="10394531" y="905169"/>
            <a:ext cx="1522183" cy="5093261"/>
            <a:chOff x="7338454" y="391838"/>
            <a:chExt cx="1457696" cy="4951670"/>
          </a:xfrm>
        </p:grpSpPr>
        <p:sp>
          <p:nvSpPr>
            <p:cNvPr id="46" name="Freeform 45"/>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47" name="Freeform 46"/>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48" name="Freeform 47"/>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50" name="Freeform 49"/>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grpSp>
        <p:nvGrpSpPr>
          <p:cNvPr id="30" name="Group 29"/>
          <p:cNvGrpSpPr/>
          <p:nvPr/>
        </p:nvGrpSpPr>
        <p:grpSpPr>
          <a:xfrm>
            <a:off x="7810970" y="3135965"/>
            <a:ext cx="2754642" cy="1623335"/>
            <a:chOff x="7810970" y="3135965"/>
            <a:chExt cx="2754642" cy="1623335"/>
          </a:xfrm>
        </p:grpSpPr>
        <p:sp>
          <p:nvSpPr>
            <p:cNvPr id="38" name="TextBox 37"/>
            <p:cNvSpPr txBox="1"/>
            <p:nvPr/>
          </p:nvSpPr>
          <p:spPr>
            <a:xfrm>
              <a:off x="8770252" y="3135965"/>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T5: 2015.08.31</a:t>
              </a:r>
              <a:endParaRPr lang="en-US" dirty="0"/>
            </a:p>
          </p:txBody>
        </p:sp>
        <p:cxnSp>
          <p:nvCxnSpPr>
            <p:cNvPr id="39" name="Straight Arrow Connector 38"/>
            <p:cNvCxnSpPr>
              <a:stCxn id="38" idx="2"/>
            </p:cNvCxnSpPr>
            <p:nvPr/>
          </p:nvCxnSpPr>
          <p:spPr>
            <a:xfrm flipH="1">
              <a:off x="8394132" y="3505297"/>
              <a:ext cx="1221082" cy="12540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7810970" y="3554773"/>
              <a:ext cx="2754642"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a:t>F</a:t>
              </a:r>
              <a:r>
                <a:rPr lang="en-US" sz="1600" dirty="0" smtClean="0"/>
                <a:t>utures market shut down</a:t>
              </a:r>
              <a:endParaRPr lang="en-US" sz="1600" dirty="0"/>
            </a:p>
          </p:txBody>
        </p:sp>
      </p:grpSp>
      <p:sp>
        <p:nvSpPr>
          <p:cNvPr id="51" name="Title 1"/>
          <p:cNvSpPr txBox="1">
            <a:spLocks/>
          </p:cNvSpPr>
          <p:nvPr/>
        </p:nvSpPr>
        <p:spPr>
          <a:xfrm>
            <a:off x="984680" y="241300"/>
            <a:ext cx="8423672" cy="75919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n-US" sz="3200" dirty="0" smtClean="0"/>
              <a:t>T4-T5:</a:t>
            </a:r>
            <a:endParaRPr lang="en-US" sz="2600" dirty="0"/>
          </a:p>
        </p:txBody>
      </p:sp>
    </p:spTree>
    <p:extLst>
      <p:ext uri="{BB962C8B-B14F-4D97-AF65-F5344CB8AC3E}">
        <p14:creationId xmlns:p14="http://schemas.microsoft.com/office/powerpoint/2010/main" val="256467330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8786" y="1435100"/>
            <a:ext cx="10037314" cy="4914901"/>
          </a:xfrm>
        </p:spPr>
        <p:txBody>
          <a:bodyPr>
            <a:noAutofit/>
          </a:bodyPr>
          <a:lstStyle/>
          <a:p>
            <a:r>
              <a:rPr lang="en-US" altLang="zh-CN" sz="1600" dirty="0"/>
              <a:t>The central bank: required reserve ratio dropped 25-50 basic points. </a:t>
            </a:r>
          </a:p>
          <a:p>
            <a:r>
              <a:rPr lang="en-US" altLang="zh-CN" sz="1600" dirty="0"/>
              <a:t>Chinese Securities Regulatory Commission: </a:t>
            </a:r>
          </a:p>
          <a:p>
            <a:pPr lvl="1"/>
            <a:r>
              <a:rPr lang="en-US" altLang="zh-CN" sz="1600" dirty="0"/>
              <a:t>Controlled (and then stopped) initial public offerings. </a:t>
            </a:r>
            <a:endParaRPr lang="en-US" altLang="zh-CN" sz="1600" dirty="0" smtClean="0"/>
          </a:p>
          <a:p>
            <a:pPr lvl="1"/>
            <a:r>
              <a:rPr lang="en-US" altLang="zh-CN" sz="1600" dirty="0" smtClean="0"/>
              <a:t>Limited </a:t>
            </a:r>
            <a:r>
              <a:rPr lang="en-US" altLang="zh-CN" sz="1600" dirty="0"/>
              <a:t>short </a:t>
            </a:r>
            <a:r>
              <a:rPr lang="en-US" altLang="zh-CN" sz="1600" dirty="0" smtClean="0"/>
              <a:t>selling.</a:t>
            </a:r>
          </a:p>
          <a:p>
            <a:pPr lvl="1"/>
            <a:r>
              <a:rPr lang="en-US" altLang="zh-CN" sz="1600" dirty="0" smtClean="0"/>
              <a:t>Imposed </a:t>
            </a:r>
            <a:r>
              <a:rPr lang="en-US" altLang="zh-CN" sz="1600" dirty="0"/>
              <a:t>a six-month ban on stockholders owning more than 5 percent of a company's stock from selling those stocks</a:t>
            </a:r>
            <a:r>
              <a:rPr lang="en-US" altLang="zh-CN" sz="1600" dirty="0" smtClean="0"/>
              <a:t>. The </a:t>
            </a:r>
            <a:r>
              <a:rPr lang="en-US" altLang="zh-CN" sz="1600" dirty="0"/>
              <a:t>government also provided cash to brokers to buy shares, backed by central-bank cash.</a:t>
            </a:r>
          </a:p>
          <a:p>
            <a:r>
              <a:rPr lang="en-US" altLang="zh-CN" sz="1600" dirty="0" smtClean="0"/>
              <a:t>21 </a:t>
            </a:r>
            <a:r>
              <a:rPr lang="en-US" altLang="zh-CN" sz="1600" dirty="0"/>
              <a:t>securities companies announced to buy 120 billion </a:t>
            </a:r>
            <a:r>
              <a:rPr lang="en-US" altLang="zh-CN" sz="1600" dirty="0" err="1"/>
              <a:t>yuan</a:t>
            </a:r>
            <a:r>
              <a:rPr lang="en-US" altLang="zh-CN" sz="1600" dirty="0"/>
              <a:t> of ETF</a:t>
            </a:r>
            <a:r>
              <a:rPr lang="en-US" altLang="zh-CN" sz="1600" dirty="0" smtClean="0"/>
              <a:t>.</a:t>
            </a:r>
          </a:p>
          <a:p>
            <a:r>
              <a:rPr lang="en-US" altLang="zh-CN" sz="1600" dirty="0" smtClean="0"/>
              <a:t>But the policies were effective for a while but not enough to stop the stock market from dropping further.</a:t>
            </a:r>
          </a:p>
          <a:p>
            <a:r>
              <a:rPr lang="en-US" altLang="zh-CN" sz="1600" dirty="0"/>
              <a:t>To end a selloff that </a:t>
            </a:r>
            <a:r>
              <a:rPr lang="en-US" altLang="zh-CN" sz="1600" dirty="0" smtClean="0"/>
              <a:t>has </a:t>
            </a:r>
            <a:r>
              <a:rPr lang="en-US" altLang="zh-CN" sz="1600" dirty="0"/>
              <a:t>eroded confidence </a:t>
            </a:r>
            <a:r>
              <a:rPr lang="en-US" altLang="zh-CN" sz="1600" dirty="0" smtClean="0"/>
              <a:t>in the economy and to stop the speculation, </a:t>
            </a:r>
            <a:r>
              <a:rPr lang="en-US" altLang="zh-CN" sz="1600" dirty="0"/>
              <a:t>Chinese policy makers decided to shut down the futures </a:t>
            </a:r>
            <a:r>
              <a:rPr lang="en-US" altLang="zh-CN" sz="1600" dirty="0" smtClean="0"/>
              <a:t>market.</a:t>
            </a:r>
          </a:p>
          <a:p>
            <a:pPr lvl="1"/>
            <a:r>
              <a:rPr lang="en-US" altLang="zh-CN" sz="1600" dirty="0"/>
              <a:t>Selling the contracts is one of the easiest ways for investors to make large wagers against stocks.</a:t>
            </a:r>
          </a:p>
          <a:p>
            <a:pPr lvl="1"/>
            <a:r>
              <a:rPr lang="en-US" altLang="zh-CN" sz="1600" dirty="0"/>
              <a:t>The contracts are also attractive to short-term speculators because the exchange allows participants to buy and sell the same contract in a single day.</a:t>
            </a:r>
            <a:endParaRPr lang="zh-CN" altLang="en-US" sz="1600" dirty="0"/>
          </a:p>
        </p:txBody>
      </p:sp>
      <p:grpSp>
        <p:nvGrpSpPr>
          <p:cNvPr id="5" name="Group 4"/>
          <p:cNvGrpSpPr/>
          <p:nvPr/>
        </p:nvGrpSpPr>
        <p:grpSpPr>
          <a:xfrm>
            <a:off x="10394531" y="905169"/>
            <a:ext cx="1522183" cy="5093261"/>
            <a:chOff x="7338454" y="391838"/>
            <a:chExt cx="1457696" cy="4951670"/>
          </a:xfrm>
        </p:grpSpPr>
        <p:sp>
          <p:nvSpPr>
            <p:cNvPr id="6" name="Freeform 5"/>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7" name="Freeform 6"/>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8" name="Freeform 7"/>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9" name="Freeform 8"/>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
        <p:nvSpPr>
          <p:cNvPr id="11" name="Title 1"/>
          <p:cNvSpPr txBox="1">
            <a:spLocks/>
          </p:cNvSpPr>
          <p:nvPr/>
        </p:nvSpPr>
        <p:spPr>
          <a:xfrm>
            <a:off x="467003" y="850191"/>
            <a:ext cx="10792213" cy="103542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r>
              <a:rPr lang="en-US" sz="3200" dirty="0" smtClean="0"/>
              <a:t>T4-T5: Macroeconomics perspective – Market Rescue</a:t>
            </a:r>
            <a:br>
              <a:rPr lang="en-US" sz="3200" dirty="0" smtClean="0"/>
            </a:br>
            <a:endParaRPr lang="en-US" sz="3200" dirty="0"/>
          </a:p>
        </p:txBody>
      </p:sp>
    </p:spTree>
    <p:extLst>
      <p:ext uri="{BB962C8B-B14F-4D97-AF65-F5344CB8AC3E}">
        <p14:creationId xmlns:p14="http://schemas.microsoft.com/office/powerpoint/2010/main" val="261469035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207" y="2064301"/>
            <a:ext cx="7635856" cy="4247599"/>
          </a:xfrm>
        </p:spPr>
        <p:txBody>
          <a:bodyPr/>
          <a:lstStyle/>
          <a:p>
            <a:r>
              <a:rPr lang="en-US" dirty="0"/>
              <a:t>Given the risk aversion, these traders want to insure themselves against this price decline.</a:t>
            </a:r>
          </a:p>
          <a:p>
            <a:r>
              <a:rPr lang="en-US" dirty="0"/>
              <a:t>How? Employ </a:t>
            </a:r>
            <a:r>
              <a:rPr lang="en-US" b="1" dirty="0"/>
              <a:t>a dynamic hedging strategy </a:t>
            </a:r>
            <a:r>
              <a:rPr lang="en-US" dirty="0"/>
              <a:t>that replicates a call option payoff structure. This dynamic trading strategy requires the investor to sell stocks when the price is falling and buy stocks when it is rising.</a:t>
            </a:r>
          </a:p>
          <a:p>
            <a:r>
              <a:rPr lang="en-US" dirty="0"/>
              <a:t>These sales lead to an even larger price decline.</a:t>
            </a:r>
          </a:p>
        </p:txBody>
      </p:sp>
      <p:sp>
        <p:nvSpPr>
          <p:cNvPr id="6" name="Title 1"/>
          <p:cNvSpPr txBox="1">
            <a:spLocks/>
          </p:cNvSpPr>
          <p:nvPr/>
        </p:nvSpPr>
        <p:spPr>
          <a:xfrm>
            <a:off x="492404" y="797627"/>
            <a:ext cx="9796360" cy="103542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r>
              <a:rPr lang="en-US" sz="3200" dirty="0" smtClean="0"/>
              <a:t>T4-T5: Behavioral Economics </a:t>
            </a:r>
            <a:br>
              <a:rPr lang="en-US" sz="3200" dirty="0" smtClean="0"/>
            </a:br>
            <a:endParaRPr lang="en-US" sz="3200" dirty="0"/>
          </a:p>
        </p:txBody>
      </p:sp>
      <p:grpSp>
        <p:nvGrpSpPr>
          <p:cNvPr id="7" name="Group 6"/>
          <p:cNvGrpSpPr/>
          <p:nvPr/>
        </p:nvGrpSpPr>
        <p:grpSpPr>
          <a:xfrm>
            <a:off x="10394531" y="905169"/>
            <a:ext cx="1522183" cy="5093261"/>
            <a:chOff x="7338454" y="391838"/>
            <a:chExt cx="1457696" cy="4951670"/>
          </a:xfrm>
        </p:grpSpPr>
        <p:sp>
          <p:nvSpPr>
            <p:cNvPr id="8" name="Freeform 7"/>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9" name="Freeform 8"/>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10" name="Freeform 9"/>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11" name="Freeform 10"/>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pic>
        <p:nvPicPr>
          <p:cNvPr id="4" name="Picture 3"/>
          <p:cNvPicPr>
            <a:picLocks noChangeAspect="1"/>
          </p:cNvPicPr>
          <p:nvPr/>
        </p:nvPicPr>
        <p:blipFill>
          <a:blip r:embed="rId2">
            <a:alphaModFix amt="79000"/>
          </a:blip>
          <a:stretch>
            <a:fillRect/>
          </a:stretch>
        </p:blipFill>
        <p:spPr>
          <a:xfrm>
            <a:off x="6362700" y="4047402"/>
            <a:ext cx="4203700" cy="2594698"/>
          </a:xfrm>
          <a:prstGeom prst="rect">
            <a:avLst/>
          </a:prstGeom>
          <a:ln>
            <a:noFill/>
          </a:ln>
          <a:effectLst>
            <a:softEdge rad="112500"/>
          </a:effectLst>
        </p:spPr>
      </p:pic>
    </p:spTree>
    <p:extLst>
      <p:ext uri="{BB962C8B-B14F-4D97-AF65-F5344CB8AC3E}">
        <p14:creationId xmlns:p14="http://schemas.microsoft.com/office/powerpoint/2010/main" val="93031747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47000"/>
          </a:blip>
          <a:stretch>
            <a:fillRect/>
          </a:stretch>
        </p:blipFill>
        <p:spPr>
          <a:xfrm>
            <a:off x="7609006" y="190500"/>
            <a:ext cx="3757494" cy="2908300"/>
          </a:xfrm>
          <a:prstGeom prst="rect">
            <a:avLst/>
          </a:prstGeom>
        </p:spPr>
      </p:pic>
      <p:sp>
        <p:nvSpPr>
          <p:cNvPr id="3" name="内容占位符 2"/>
          <p:cNvSpPr>
            <a:spLocks noGrp="1"/>
          </p:cNvSpPr>
          <p:nvPr>
            <p:ph idx="1"/>
          </p:nvPr>
        </p:nvSpPr>
        <p:spPr>
          <a:xfrm>
            <a:off x="579886" y="1847695"/>
            <a:ext cx="9796014" cy="4616605"/>
          </a:xfrm>
        </p:spPr>
        <p:txBody>
          <a:bodyPr>
            <a:normAutofit lnSpcReduction="10000"/>
          </a:bodyPr>
          <a:lstStyle/>
          <a:p>
            <a:r>
              <a:rPr lang="en-US" altLang="zh-CN" dirty="0" smtClean="0"/>
              <a:t>Influences of futures market: </a:t>
            </a:r>
          </a:p>
          <a:p>
            <a:pPr lvl="1"/>
            <a:r>
              <a:rPr lang="en-US" altLang="zh-CN" dirty="0" smtClean="0"/>
              <a:t>One crucial function of futures market: hedgers </a:t>
            </a:r>
            <a:r>
              <a:rPr lang="en-US" altLang="zh-CN" dirty="0"/>
              <a:t>are essentially trying to protect themselves and their business against unfavorable movement of </a:t>
            </a:r>
            <a:r>
              <a:rPr lang="en-US" altLang="zh-CN" dirty="0" smtClean="0"/>
              <a:t>the market price </a:t>
            </a:r>
            <a:r>
              <a:rPr lang="en-US" altLang="zh-CN" dirty="0"/>
              <a:t>in the future. </a:t>
            </a:r>
            <a:endParaRPr lang="en-US" altLang="zh-CN" dirty="0" smtClean="0"/>
          </a:p>
          <a:p>
            <a:pPr lvl="1"/>
            <a:r>
              <a:rPr lang="en-US" altLang="zh-CN" dirty="0" smtClean="0"/>
              <a:t>When the market is experiencing a hard time, fund managers would want to hedge their portfolios against further plunge in the price by shorting futures contract.</a:t>
            </a:r>
          </a:p>
          <a:p>
            <a:pPr lvl="1"/>
            <a:r>
              <a:rPr lang="en-US" altLang="zh-CN" dirty="0" smtClean="0"/>
              <a:t>Massive shorting will drive the futures’ price down to a level much lower than the the spot market price. </a:t>
            </a:r>
          </a:p>
          <a:p>
            <a:pPr lvl="1"/>
            <a:r>
              <a:rPr lang="en-US" altLang="zh-CN" dirty="0" smtClean="0"/>
              <a:t>Based on the huge spread between futures market price and spot market price, retail investors, who dominate the Chinese stock market, would expect the market price to drop. </a:t>
            </a:r>
            <a:endParaRPr lang="en-US" altLang="zh-CN" dirty="0"/>
          </a:p>
          <a:p>
            <a:pPr lvl="1"/>
            <a:r>
              <a:rPr lang="en-US" altLang="zh-CN" dirty="0" smtClean="0"/>
              <a:t>As a result of such expectation, there were more sellers than buyers. =&gt; further decrease in the market price.</a:t>
            </a:r>
          </a:p>
          <a:p>
            <a:pPr lvl="1"/>
            <a:r>
              <a:rPr lang="en-US" altLang="zh-CN" dirty="0" smtClean="0"/>
              <a:t>On August 31, the futures market was shut down.</a:t>
            </a:r>
          </a:p>
        </p:txBody>
      </p:sp>
      <p:grpSp>
        <p:nvGrpSpPr>
          <p:cNvPr id="5" name="Group 4"/>
          <p:cNvGrpSpPr/>
          <p:nvPr/>
        </p:nvGrpSpPr>
        <p:grpSpPr>
          <a:xfrm>
            <a:off x="10394531" y="905169"/>
            <a:ext cx="1522183" cy="5093261"/>
            <a:chOff x="7338454" y="391838"/>
            <a:chExt cx="1457696" cy="4951670"/>
          </a:xfrm>
        </p:grpSpPr>
        <p:sp>
          <p:nvSpPr>
            <p:cNvPr id="6" name="Freeform 5"/>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7" name="Freeform 6"/>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8" name="Freeform 7"/>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9" name="Freeform 8"/>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
        <p:nvSpPr>
          <p:cNvPr id="11" name="Title 1"/>
          <p:cNvSpPr txBox="1">
            <a:spLocks/>
          </p:cNvSpPr>
          <p:nvPr/>
        </p:nvSpPr>
        <p:spPr>
          <a:xfrm>
            <a:off x="467003" y="659691"/>
            <a:ext cx="10792213" cy="103542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r>
              <a:rPr lang="en-US" sz="3200" dirty="0" smtClean="0"/>
              <a:t>T4-T5: Financial economics perspective – </a:t>
            </a:r>
          </a:p>
          <a:p>
            <a:r>
              <a:rPr lang="en-US" sz="3200" dirty="0"/>
              <a:t>	</a:t>
            </a:r>
            <a:r>
              <a:rPr lang="en-US" sz="3200" dirty="0" smtClean="0"/>
              <a:t>	Futures Market Shut Down</a:t>
            </a:r>
            <a:endParaRPr lang="en-US" sz="3200" dirty="0"/>
          </a:p>
        </p:txBody>
      </p:sp>
    </p:spTree>
    <p:extLst>
      <p:ext uri="{BB962C8B-B14F-4D97-AF65-F5344CB8AC3E}">
        <p14:creationId xmlns:p14="http://schemas.microsoft.com/office/powerpoint/2010/main" val="72089898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idx="4294967295"/>
          </p:nvPr>
        </p:nvSpPr>
        <p:spPr>
          <a:xfrm>
            <a:off x="685285" y="673100"/>
            <a:ext cx="2654816" cy="678770"/>
          </a:xfrm>
        </p:spPr>
        <p:txBody>
          <a:bodyPr/>
          <a:lstStyle/>
          <a:p>
            <a:r>
              <a:rPr lang="en-US" altLang="zh-CN" dirty="0" smtClean="0"/>
              <a:t>Reflections</a:t>
            </a:r>
            <a:endParaRPr lang="zh-CN" altLang="en-US" dirty="0"/>
          </a:p>
        </p:txBody>
      </p:sp>
      <p:sp>
        <p:nvSpPr>
          <p:cNvPr id="3" name="内容占位符 2"/>
          <p:cNvSpPr>
            <a:spLocks noGrp="1"/>
          </p:cNvSpPr>
          <p:nvPr>
            <p:ph idx="4294967295"/>
          </p:nvPr>
        </p:nvSpPr>
        <p:spPr>
          <a:xfrm>
            <a:off x="1151681" y="1401051"/>
            <a:ext cx="9097219" cy="5558549"/>
          </a:xfrm>
        </p:spPr>
        <p:txBody>
          <a:bodyPr>
            <a:normAutofit lnSpcReduction="10000"/>
          </a:bodyPr>
          <a:lstStyle/>
          <a:p>
            <a:r>
              <a:rPr lang="en-US" altLang="zh-CN" dirty="0" smtClean="0"/>
              <a:t>How do you know you are in a bubble?</a:t>
            </a:r>
          </a:p>
          <a:p>
            <a:pPr lvl="1"/>
            <a:r>
              <a:rPr lang="en-US" altLang="zh-CN" dirty="0" smtClean="0"/>
              <a:t>Rational valuation of the stock market based on several key factors: current aggregate earnings, future GDP growth, risk-free interest rate, the risk preferences.</a:t>
            </a:r>
          </a:p>
          <a:p>
            <a:pPr lvl="1"/>
            <a:r>
              <a:rPr lang="en-US" altLang="zh-CN" dirty="0" smtClean="0"/>
              <a:t>Gordon growth model:</a:t>
            </a:r>
          </a:p>
          <a:p>
            <a:pPr marL="228600" lvl="1" indent="0">
              <a:buNone/>
            </a:pPr>
            <a:endParaRPr lang="en-US" altLang="zh-CN" dirty="0"/>
          </a:p>
          <a:p>
            <a:pPr marL="228600" lvl="1" indent="0">
              <a:buNone/>
            </a:pPr>
            <a:endParaRPr lang="en-US" altLang="zh-CN" dirty="0" smtClean="0"/>
          </a:p>
          <a:p>
            <a:pPr marL="228600" lvl="1" indent="0">
              <a:buNone/>
            </a:pPr>
            <a:endParaRPr lang="en-US" altLang="zh-CN" dirty="0"/>
          </a:p>
          <a:p>
            <a:pPr marL="228600" lvl="1" indent="0">
              <a:buNone/>
            </a:pPr>
            <a:endParaRPr lang="en-US" altLang="zh-CN" dirty="0" smtClean="0"/>
          </a:p>
          <a:p>
            <a:pPr marL="228600" lvl="1" indent="0">
              <a:buNone/>
            </a:pPr>
            <a:endParaRPr lang="en-US" altLang="zh-CN" dirty="0"/>
          </a:p>
          <a:p>
            <a:pPr marL="228600" lvl="1" indent="0">
              <a:buNone/>
            </a:pPr>
            <a:endParaRPr lang="en-US" altLang="zh-CN" dirty="0" smtClean="0"/>
          </a:p>
          <a:p>
            <a:pPr marL="228600" lvl="1" indent="0">
              <a:buNone/>
            </a:pPr>
            <a:endParaRPr lang="en-US" altLang="zh-CN" dirty="0" smtClean="0"/>
          </a:p>
          <a:p>
            <a:pPr lvl="1"/>
            <a:endParaRPr lang="en-US" altLang="zh-CN" dirty="0" smtClean="0"/>
          </a:p>
          <a:p>
            <a:pPr lvl="1"/>
            <a:endParaRPr lang="en-US" altLang="zh-CN" dirty="0" smtClean="0"/>
          </a:p>
          <a:p>
            <a:pPr lvl="1"/>
            <a:r>
              <a:rPr lang="en-US" altLang="zh-CN" dirty="0" smtClean="0"/>
              <a:t>Our opinion: if the current market price is above the relatively optimistic valuation(relatively high future GDP growth, relatively low risk free rate and relatively low level of risk aversion), we have to be </a:t>
            </a:r>
            <a:r>
              <a:rPr lang="en-US" altLang="zh-CN" b="1" dirty="0" smtClean="0"/>
              <a:t>alert.</a:t>
            </a:r>
          </a:p>
        </p:txBody>
      </p:sp>
      <p:grpSp>
        <p:nvGrpSpPr>
          <p:cNvPr id="5" name="Group 4"/>
          <p:cNvGrpSpPr/>
          <p:nvPr/>
        </p:nvGrpSpPr>
        <p:grpSpPr>
          <a:xfrm>
            <a:off x="10394531" y="905169"/>
            <a:ext cx="1522183" cy="5093261"/>
            <a:chOff x="7338454" y="391838"/>
            <a:chExt cx="1457696" cy="4951670"/>
          </a:xfrm>
        </p:grpSpPr>
        <p:sp>
          <p:nvSpPr>
            <p:cNvPr id="6" name="Freeform 5"/>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7" name="Freeform 6"/>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5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8" name="Freeform 7"/>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9" name="Freeform 8"/>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2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pic>
        <p:nvPicPr>
          <p:cNvPr id="2" name="Picture 1" descr="Screen Shot 2016-03-19 at 4.29.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500" y="3137864"/>
            <a:ext cx="6210300" cy="2278685"/>
          </a:xfrm>
          <a:prstGeom prst="rect">
            <a:avLst/>
          </a:prstGeom>
        </p:spPr>
      </p:pic>
    </p:spTree>
    <p:extLst>
      <p:ext uri="{BB962C8B-B14F-4D97-AF65-F5344CB8AC3E}">
        <p14:creationId xmlns:p14="http://schemas.microsoft.com/office/powerpoint/2010/main" val="398180826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a:spLocks/>
          </p:cNvSpPr>
          <p:nvPr/>
        </p:nvSpPr>
        <p:spPr>
          <a:xfrm>
            <a:off x="656086" y="1961995"/>
            <a:ext cx="9186414" cy="3600605"/>
          </a:xfrm>
          <a:prstGeom prst="rect">
            <a:avLst/>
          </a:prstGeom>
        </p:spPr>
        <p:txBody>
          <a:bodyPr>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altLang="zh-CN" dirty="0"/>
              <a:t>How can we prevent the problem of irrational exuberance? </a:t>
            </a:r>
          </a:p>
          <a:p>
            <a:pPr marL="0" indent="0">
              <a:buNone/>
            </a:pPr>
            <a:r>
              <a:rPr lang="en-US" altLang="zh-CN" dirty="0" smtClean="0"/>
              <a:t>The </a:t>
            </a:r>
            <a:r>
              <a:rPr lang="en-US" altLang="zh-CN" dirty="0"/>
              <a:t>government should…</a:t>
            </a:r>
          </a:p>
          <a:p>
            <a:pPr lvl="1"/>
            <a:r>
              <a:rPr lang="en-US" altLang="zh-CN" dirty="0"/>
              <a:t>Limit the capital flows into stock market. </a:t>
            </a:r>
          </a:p>
          <a:p>
            <a:pPr lvl="2"/>
            <a:r>
              <a:rPr lang="en-US" altLang="zh-CN" dirty="0"/>
              <a:t> More rigid restrictions on leverage using </a:t>
            </a:r>
            <a:r>
              <a:rPr lang="en-US" altLang="zh-CN" dirty="0" smtClean="0"/>
              <a:t>(for borrowers). Supervise </a:t>
            </a:r>
            <a:r>
              <a:rPr lang="en-US" altLang="zh-CN" dirty="0"/>
              <a:t>those leverage providers </a:t>
            </a:r>
            <a:r>
              <a:rPr lang="en-US" altLang="zh-CN" dirty="0" smtClean="0"/>
              <a:t>strictly. </a:t>
            </a:r>
            <a:r>
              <a:rPr lang="en-US" altLang="zh-CN" dirty="0"/>
              <a:t>E.g.: leverage using taxes; </a:t>
            </a:r>
          </a:p>
          <a:p>
            <a:pPr lvl="1"/>
            <a:r>
              <a:rPr lang="en-US" altLang="zh-CN" dirty="0"/>
              <a:t>Encourage the media to provide objective, accurate, authentic information related to the stock market.</a:t>
            </a:r>
          </a:p>
          <a:p>
            <a:pPr lvl="1"/>
            <a:r>
              <a:rPr lang="en-US" altLang="zh-CN" dirty="0"/>
              <a:t>Risk management.</a:t>
            </a:r>
          </a:p>
          <a:p>
            <a:pPr lvl="2"/>
            <a:r>
              <a:rPr lang="en-US" altLang="zh-CN" dirty="0"/>
              <a:t>Balance sheet </a:t>
            </a:r>
            <a:r>
              <a:rPr lang="en-US" altLang="zh-CN" dirty="0" smtClean="0"/>
              <a:t>vulnerabilities (institutional investors)</a:t>
            </a:r>
            <a:endParaRPr lang="en-US" altLang="zh-CN" dirty="0"/>
          </a:p>
          <a:p>
            <a:pPr lvl="1"/>
            <a:r>
              <a:rPr lang="en-US" altLang="zh-CN" dirty="0"/>
              <a:t>Manage market failure problems.</a:t>
            </a:r>
          </a:p>
        </p:txBody>
      </p:sp>
      <p:grpSp>
        <p:nvGrpSpPr>
          <p:cNvPr id="4" name="Group 3"/>
          <p:cNvGrpSpPr/>
          <p:nvPr/>
        </p:nvGrpSpPr>
        <p:grpSpPr>
          <a:xfrm>
            <a:off x="10394531" y="905169"/>
            <a:ext cx="1522183" cy="5093261"/>
            <a:chOff x="7338454" y="391838"/>
            <a:chExt cx="1457696" cy="4951670"/>
          </a:xfrm>
        </p:grpSpPr>
        <p:sp>
          <p:nvSpPr>
            <p:cNvPr id="5" name="Freeform 4"/>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6" name="Freeform 5"/>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5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7" name="Freeform 6"/>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8" name="Freeform 7"/>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2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
        <p:nvSpPr>
          <p:cNvPr id="9" name="标题 1"/>
          <p:cNvSpPr txBox="1">
            <a:spLocks/>
          </p:cNvSpPr>
          <p:nvPr/>
        </p:nvSpPr>
        <p:spPr>
          <a:xfrm>
            <a:off x="685284" y="673100"/>
            <a:ext cx="5804415" cy="67877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n-US" altLang="zh-CN" dirty="0" smtClean="0"/>
              <a:t>Reflections cont. </a:t>
            </a:r>
            <a:endParaRPr lang="zh-CN" altLang="en-US" dirty="0"/>
          </a:p>
        </p:txBody>
      </p:sp>
    </p:spTree>
    <p:extLst>
      <p:ext uri="{BB962C8B-B14F-4D97-AF65-F5344CB8AC3E}">
        <p14:creationId xmlns:p14="http://schemas.microsoft.com/office/powerpoint/2010/main" val="325706973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272884"/>
            <a:ext cx="10331545" cy="4976864"/>
          </a:xfrm>
          <a:prstGeom prst="rect">
            <a:avLst/>
          </a:prstGeom>
        </p:spPr>
      </p:pic>
      <p:sp>
        <p:nvSpPr>
          <p:cNvPr id="2" name="Title 1"/>
          <p:cNvSpPr>
            <a:spLocks noGrp="1"/>
          </p:cNvSpPr>
          <p:nvPr>
            <p:ph type="title"/>
          </p:nvPr>
        </p:nvSpPr>
        <p:spPr/>
        <p:txBody>
          <a:bodyPr/>
          <a:lstStyle/>
          <a:p>
            <a:r>
              <a:rPr lang="en-US" altLang="zh-CN" dirty="0" smtClean="0"/>
              <a:t>Questions</a:t>
            </a:r>
            <a:r>
              <a:rPr lang="en-US" dirty="0" smtClean="0"/>
              <a:t>?</a:t>
            </a:r>
            <a:endParaRPr lang="en-US" dirty="0">
              <a:solidFill>
                <a:schemeClr val="accent4"/>
              </a:solidFill>
            </a:endParaRPr>
          </a:p>
        </p:txBody>
      </p:sp>
    </p:spTree>
    <p:extLst>
      <p:ext uri="{BB962C8B-B14F-4D97-AF65-F5344CB8AC3E}">
        <p14:creationId xmlns:p14="http://schemas.microsoft.com/office/powerpoint/2010/main" val="23008636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Screen Shot 2016-02-17 at 5.15.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71" y="1224092"/>
            <a:ext cx="9458544" cy="50580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idx="4294967295"/>
          </p:nvPr>
        </p:nvSpPr>
        <p:spPr>
          <a:xfrm>
            <a:off x="640046" y="135688"/>
            <a:ext cx="8678333" cy="1143000"/>
          </a:xfrm>
        </p:spPr>
        <p:txBody>
          <a:bodyPr/>
          <a:lstStyle/>
          <a:p>
            <a:r>
              <a:rPr lang="en-US" sz="3200" dirty="0" smtClean="0"/>
              <a:t>Shanghai Composite Stock Market Index</a:t>
            </a:r>
            <a:br>
              <a:rPr lang="en-US" sz="3200" dirty="0" smtClean="0"/>
            </a:br>
            <a:r>
              <a:rPr lang="en-US" sz="2600" dirty="0" smtClean="0"/>
              <a:t>(2014.11.26 – 2015.9.30)</a:t>
            </a:r>
            <a:endParaRPr lang="en-US" sz="2600" dirty="0"/>
          </a:p>
        </p:txBody>
      </p:sp>
      <p:sp>
        <p:nvSpPr>
          <p:cNvPr id="3" name="Content Placeholder 2"/>
          <p:cNvSpPr>
            <a:spLocks noGrp="1"/>
          </p:cNvSpPr>
          <p:nvPr>
            <p:ph idx="4294967295"/>
          </p:nvPr>
        </p:nvSpPr>
        <p:spPr>
          <a:xfrm>
            <a:off x="639189" y="6444620"/>
            <a:ext cx="3292516" cy="413380"/>
          </a:xfrm>
        </p:spPr>
        <p:txBody>
          <a:bodyPr>
            <a:normAutofit/>
          </a:bodyPr>
          <a:lstStyle/>
          <a:p>
            <a:pPr marL="0" indent="0">
              <a:buNone/>
            </a:pPr>
            <a:r>
              <a:rPr lang="en-US" sz="1600" dirty="0" smtClean="0"/>
              <a:t>Source: </a:t>
            </a:r>
            <a:r>
              <a:rPr lang="en-US" sz="1600" dirty="0" err="1"/>
              <a:t>tradingeconomics.com</a:t>
            </a:r>
            <a:endParaRPr lang="en-US" sz="1600" dirty="0" smtClean="0"/>
          </a:p>
        </p:txBody>
      </p:sp>
      <p:grpSp>
        <p:nvGrpSpPr>
          <p:cNvPr id="17" name="Group 16"/>
          <p:cNvGrpSpPr/>
          <p:nvPr/>
        </p:nvGrpSpPr>
        <p:grpSpPr>
          <a:xfrm>
            <a:off x="10584190" y="891657"/>
            <a:ext cx="1513233" cy="5083344"/>
            <a:chOff x="7338454" y="391838"/>
            <a:chExt cx="1457696" cy="4951670"/>
          </a:xfrm>
        </p:grpSpPr>
        <p:sp>
          <p:nvSpPr>
            <p:cNvPr id="18" name="Freeform 17"/>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19" name="Freeform 18"/>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0000"/>
              </a:srgb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20" name="Freeform 19"/>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21" name="Freeform 20"/>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grpSp>
        <p:nvGrpSpPr>
          <p:cNvPr id="15" name="Group 14"/>
          <p:cNvGrpSpPr/>
          <p:nvPr/>
        </p:nvGrpSpPr>
        <p:grpSpPr>
          <a:xfrm>
            <a:off x="216176" y="3543403"/>
            <a:ext cx="2416318" cy="1847075"/>
            <a:chOff x="216176" y="3543403"/>
            <a:chExt cx="2416318" cy="1847075"/>
          </a:xfrm>
        </p:grpSpPr>
        <p:sp>
          <p:nvSpPr>
            <p:cNvPr id="6" name="TextBox 5"/>
            <p:cNvSpPr txBox="1"/>
            <p:nvPr/>
          </p:nvSpPr>
          <p:spPr>
            <a:xfrm>
              <a:off x="216176" y="3958422"/>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T1: 2014.11.26</a:t>
              </a:r>
              <a:endParaRPr lang="en-US" dirty="0"/>
            </a:p>
          </p:txBody>
        </p:sp>
        <p:cxnSp>
          <p:nvCxnSpPr>
            <p:cNvPr id="10" name="Straight Arrow Connector 9"/>
            <p:cNvCxnSpPr/>
            <p:nvPr/>
          </p:nvCxnSpPr>
          <p:spPr>
            <a:xfrm>
              <a:off x="905238" y="4336701"/>
              <a:ext cx="310753" cy="10537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19955" y="3543403"/>
              <a:ext cx="2412539"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1600" dirty="0" smtClean="0"/>
                <a:t>Central bank cut rates</a:t>
              </a:r>
              <a:endParaRPr lang="en-US" sz="1600" dirty="0"/>
            </a:p>
          </p:txBody>
        </p:sp>
      </p:grpSp>
      <p:grpSp>
        <p:nvGrpSpPr>
          <p:cNvPr id="30" name="Group 29"/>
          <p:cNvGrpSpPr/>
          <p:nvPr/>
        </p:nvGrpSpPr>
        <p:grpSpPr>
          <a:xfrm>
            <a:off x="7810970" y="3135965"/>
            <a:ext cx="2754642" cy="1623335"/>
            <a:chOff x="7810970" y="3135965"/>
            <a:chExt cx="2754642" cy="1623335"/>
          </a:xfrm>
        </p:grpSpPr>
        <p:sp>
          <p:nvSpPr>
            <p:cNvPr id="38" name="TextBox 37"/>
            <p:cNvSpPr txBox="1"/>
            <p:nvPr/>
          </p:nvSpPr>
          <p:spPr>
            <a:xfrm>
              <a:off x="8770252" y="3135965"/>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T5: 2015.08.31</a:t>
              </a:r>
              <a:endParaRPr lang="en-US" dirty="0"/>
            </a:p>
          </p:txBody>
        </p:sp>
        <p:cxnSp>
          <p:nvCxnSpPr>
            <p:cNvPr id="39" name="Straight Arrow Connector 38"/>
            <p:cNvCxnSpPr>
              <a:stCxn id="38" idx="2"/>
            </p:cNvCxnSpPr>
            <p:nvPr/>
          </p:nvCxnSpPr>
          <p:spPr>
            <a:xfrm flipH="1">
              <a:off x="8394132" y="3505297"/>
              <a:ext cx="1221082" cy="12540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7810970" y="3554773"/>
              <a:ext cx="2754642"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a:t>F</a:t>
              </a:r>
              <a:r>
                <a:rPr lang="en-US" sz="1600" dirty="0" smtClean="0"/>
                <a:t>utures market shut down</a:t>
              </a:r>
              <a:endParaRPr lang="en-US" sz="1600" dirty="0"/>
            </a:p>
          </p:txBody>
        </p:sp>
      </p:grpSp>
      <p:grpSp>
        <p:nvGrpSpPr>
          <p:cNvPr id="14" name="Group 13"/>
          <p:cNvGrpSpPr/>
          <p:nvPr/>
        </p:nvGrpSpPr>
        <p:grpSpPr>
          <a:xfrm>
            <a:off x="783640" y="1412618"/>
            <a:ext cx="9633352" cy="4197811"/>
            <a:chOff x="783640" y="1412618"/>
            <a:chExt cx="9633352" cy="4197811"/>
          </a:xfrm>
        </p:grpSpPr>
        <p:cxnSp>
          <p:nvCxnSpPr>
            <p:cNvPr id="43" name="Straight Arrow Connector 42"/>
            <p:cNvCxnSpPr/>
            <p:nvPr/>
          </p:nvCxnSpPr>
          <p:spPr>
            <a:xfrm>
              <a:off x="783640" y="5566109"/>
              <a:ext cx="9633352" cy="0"/>
            </a:xfrm>
            <a:prstGeom prst="straightConnector1">
              <a:avLst/>
            </a:prstGeom>
            <a:ln w="5715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flipV="1">
              <a:off x="6299910" y="1449357"/>
              <a:ext cx="54045" cy="4161072"/>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flipV="1">
              <a:off x="8307097" y="1443428"/>
              <a:ext cx="54045" cy="4161072"/>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flipV="1">
              <a:off x="3634462" y="1445567"/>
              <a:ext cx="54045" cy="4161072"/>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flipV="1">
              <a:off x="6952217" y="1412618"/>
              <a:ext cx="54045" cy="4161072"/>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6971685" y="1798477"/>
            <a:ext cx="1849879" cy="2511204"/>
            <a:chOff x="6971685" y="1798477"/>
            <a:chExt cx="1849879" cy="2511204"/>
          </a:xfrm>
        </p:grpSpPr>
        <p:cxnSp>
          <p:nvCxnSpPr>
            <p:cNvPr id="35" name="Straight Arrow Connector 34"/>
            <p:cNvCxnSpPr>
              <a:stCxn id="34" idx="2"/>
            </p:cNvCxnSpPr>
            <p:nvPr/>
          </p:nvCxnSpPr>
          <p:spPr>
            <a:xfrm flipH="1">
              <a:off x="6971685" y="2569318"/>
              <a:ext cx="1004918" cy="17403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131641" y="2199986"/>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T4: 2015.07.08</a:t>
              </a:r>
              <a:endParaRPr lang="en-US" dirty="0"/>
            </a:p>
          </p:txBody>
        </p:sp>
        <p:sp>
          <p:nvSpPr>
            <p:cNvPr id="42" name="TextBox 41"/>
            <p:cNvSpPr txBox="1"/>
            <p:nvPr/>
          </p:nvSpPr>
          <p:spPr>
            <a:xfrm>
              <a:off x="7108397" y="1798477"/>
              <a:ext cx="1633228"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smtClean="0"/>
                <a:t>Market rescue</a:t>
              </a:r>
              <a:endParaRPr lang="en-US" sz="1600" dirty="0"/>
            </a:p>
          </p:txBody>
        </p:sp>
      </p:grpSp>
      <p:grpSp>
        <p:nvGrpSpPr>
          <p:cNvPr id="16" name="Group 15"/>
          <p:cNvGrpSpPr/>
          <p:nvPr/>
        </p:nvGrpSpPr>
        <p:grpSpPr>
          <a:xfrm>
            <a:off x="2574650" y="2628515"/>
            <a:ext cx="3053941" cy="1887606"/>
            <a:chOff x="2574650" y="2628515"/>
            <a:chExt cx="3053941" cy="1887606"/>
          </a:xfrm>
        </p:grpSpPr>
        <p:sp>
          <p:nvSpPr>
            <p:cNvPr id="23" name="TextBox 22"/>
            <p:cNvSpPr txBox="1"/>
            <p:nvPr/>
          </p:nvSpPr>
          <p:spPr>
            <a:xfrm>
              <a:off x="2597894" y="3043533"/>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T2: 2015.03.01</a:t>
              </a:r>
              <a:endParaRPr lang="en-US" dirty="0"/>
            </a:p>
          </p:txBody>
        </p:sp>
        <p:cxnSp>
          <p:nvCxnSpPr>
            <p:cNvPr id="24" name="Straight Arrow Connector 23"/>
            <p:cNvCxnSpPr/>
            <p:nvPr/>
          </p:nvCxnSpPr>
          <p:spPr>
            <a:xfrm>
              <a:off x="3283176" y="3431533"/>
              <a:ext cx="409110" cy="1084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2574650" y="2628515"/>
              <a:ext cx="3053941"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1600" dirty="0" smtClean="0"/>
                <a:t>Central bank cut rates again</a:t>
              </a:r>
              <a:endParaRPr lang="en-US" sz="1600" dirty="0"/>
            </a:p>
          </p:txBody>
        </p:sp>
      </p:grpSp>
      <p:grpSp>
        <p:nvGrpSpPr>
          <p:cNvPr id="27" name="Group 26"/>
          <p:cNvGrpSpPr/>
          <p:nvPr/>
        </p:nvGrpSpPr>
        <p:grpSpPr>
          <a:xfrm>
            <a:off x="4939078" y="993808"/>
            <a:ext cx="1689923" cy="1235338"/>
            <a:chOff x="4939078" y="993808"/>
            <a:chExt cx="1689923" cy="1235338"/>
          </a:xfrm>
        </p:grpSpPr>
        <p:sp>
          <p:nvSpPr>
            <p:cNvPr id="25" name="TextBox 24"/>
            <p:cNvSpPr txBox="1"/>
            <p:nvPr/>
          </p:nvSpPr>
          <p:spPr>
            <a:xfrm>
              <a:off x="4939078" y="993808"/>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T3: 2015.06.12</a:t>
              </a:r>
              <a:endParaRPr lang="en-US" dirty="0"/>
            </a:p>
          </p:txBody>
        </p:sp>
        <p:cxnSp>
          <p:nvCxnSpPr>
            <p:cNvPr id="26" name="Straight Arrow Connector 25"/>
            <p:cNvCxnSpPr>
              <a:stCxn id="25" idx="2"/>
            </p:cNvCxnSpPr>
            <p:nvPr/>
          </p:nvCxnSpPr>
          <p:spPr>
            <a:xfrm>
              <a:off x="5784040" y="1363140"/>
              <a:ext cx="498581" cy="8660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4945031" y="1416408"/>
              <a:ext cx="1472702"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smtClean="0"/>
                <a:t>De-leverage</a:t>
              </a:r>
              <a:endParaRPr lang="en-US" sz="1600" dirty="0"/>
            </a:p>
          </p:txBody>
        </p:sp>
      </p:grpSp>
    </p:spTree>
    <p:extLst>
      <p:ext uri="{BB962C8B-B14F-4D97-AF65-F5344CB8AC3E}">
        <p14:creationId xmlns:p14="http://schemas.microsoft.com/office/powerpoint/2010/main" val="2151273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dissolv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dissolv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021" y="756557"/>
            <a:ext cx="8942688" cy="693019"/>
          </a:xfrm>
        </p:spPr>
        <p:txBody>
          <a:bodyPr/>
          <a:lstStyle/>
          <a:p>
            <a:r>
              <a:rPr lang="en-US" sz="3200" dirty="0" smtClean="0"/>
              <a:t>Before the bubble:</a:t>
            </a:r>
            <a:endParaRPr lang="en-US" sz="3200" dirty="0"/>
          </a:p>
        </p:txBody>
      </p:sp>
      <p:sp>
        <p:nvSpPr>
          <p:cNvPr id="3" name="Content Placeholder 2"/>
          <p:cNvSpPr>
            <a:spLocks noGrp="1"/>
          </p:cNvSpPr>
          <p:nvPr>
            <p:ph idx="1"/>
          </p:nvPr>
        </p:nvSpPr>
        <p:spPr>
          <a:xfrm>
            <a:off x="1174424" y="1702258"/>
            <a:ext cx="9012619" cy="3383639"/>
          </a:xfrm>
        </p:spPr>
        <p:txBody>
          <a:bodyPr/>
          <a:lstStyle/>
          <a:p>
            <a:r>
              <a:rPr lang="en-US" dirty="0" smtClean="0"/>
              <a:t>From 2009 to 2014, M2 increased from 40 trillion to 120 trillion </a:t>
            </a:r>
            <a:r>
              <a:rPr lang="en-US" dirty="0" err="1" smtClean="0"/>
              <a:t>yuan</a:t>
            </a:r>
            <a:r>
              <a:rPr lang="en-US" dirty="0" smtClean="0"/>
              <a:t> in China.</a:t>
            </a:r>
          </a:p>
          <a:p>
            <a:r>
              <a:rPr lang="en-US" dirty="0" smtClean="0"/>
              <a:t>In the U.S., M2 increased from 8 trillion to 11 trillion dollars, less than the increase in China.</a:t>
            </a:r>
          </a:p>
        </p:txBody>
      </p:sp>
      <p:sp>
        <p:nvSpPr>
          <p:cNvPr id="22" name="Title 1"/>
          <p:cNvSpPr txBox="1">
            <a:spLocks/>
          </p:cNvSpPr>
          <p:nvPr/>
        </p:nvSpPr>
        <p:spPr>
          <a:xfrm>
            <a:off x="5682974" y="6011937"/>
            <a:ext cx="5835155" cy="364769"/>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r>
              <a:rPr lang="en-US" sz="1400" dirty="0" smtClean="0">
                <a:solidFill>
                  <a:schemeClr val="tx1"/>
                </a:solidFill>
              </a:rPr>
              <a:t>US </a:t>
            </a:r>
            <a:r>
              <a:rPr lang="en-US" sz="1400" dirty="0">
                <a:solidFill>
                  <a:schemeClr val="tx1"/>
                </a:solidFill>
              </a:rPr>
              <a:t>Money Supply M2 (2009.01.01 – 2014.2.01</a:t>
            </a:r>
            <a:r>
              <a:rPr lang="en-US" sz="1400" dirty="0" smtClean="0">
                <a:solidFill>
                  <a:schemeClr val="tx1"/>
                </a:solidFill>
              </a:rPr>
              <a:t>) in dollar.</a:t>
            </a:r>
            <a:endParaRPr lang="en-US" sz="1400" dirty="0">
              <a:solidFill>
                <a:schemeClr val="tx1"/>
              </a:solidFill>
            </a:endParaRPr>
          </a:p>
        </p:txBody>
      </p:sp>
      <p:pic>
        <p:nvPicPr>
          <p:cNvPr id="6" name="Picture 5"/>
          <p:cNvPicPr>
            <a:picLocks noChangeAspect="1"/>
          </p:cNvPicPr>
          <p:nvPr/>
        </p:nvPicPr>
        <p:blipFill>
          <a:blip r:embed="rId3"/>
          <a:stretch>
            <a:fillRect/>
          </a:stretch>
        </p:blipFill>
        <p:spPr>
          <a:xfrm>
            <a:off x="162131" y="2934564"/>
            <a:ext cx="5512493" cy="2699095"/>
          </a:xfrm>
          <a:prstGeom prst="rect">
            <a:avLst/>
          </a:prstGeom>
        </p:spPr>
      </p:pic>
      <p:sp>
        <p:nvSpPr>
          <p:cNvPr id="23" name="Title 1"/>
          <p:cNvSpPr txBox="1">
            <a:spLocks/>
          </p:cNvSpPr>
          <p:nvPr/>
        </p:nvSpPr>
        <p:spPr>
          <a:xfrm>
            <a:off x="416149" y="6003027"/>
            <a:ext cx="5835155" cy="364769"/>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r>
              <a:rPr lang="en-US" sz="1400" dirty="0" smtClean="0">
                <a:solidFill>
                  <a:schemeClr val="tx1"/>
                </a:solidFill>
              </a:rPr>
              <a:t>China Money Supply M2 (2009.01.01 – 2014.2.01) in RMB</a:t>
            </a:r>
            <a:endParaRPr lang="en-US" sz="1400" dirty="0">
              <a:solidFill>
                <a:schemeClr val="tx1"/>
              </a:solidFill>
            </a:endParaRPr>
          </a:p>
        </p:txBody>
      </p:sp>
      <p:grpSp>
        <p:nvGrpSpPr>
          <p:cNvPr id="16" name="Group 15"/>
          <p:cNvGrpSpPr/>
          <p:nvPr/>
        </p:nvGrpSpPr>
        <p:grpSpPr>
          <a:xfrm>
            <a:off x="10678767" y="905167"/>
            <a:ext cx="1513233" cy="5083344"/>
            <a:chOff x="7338454" y="391838"/>
            <a:chExt cx="1457696" cy="4951670"/>
          </a:xfrm>
        </p:grpSpPr>
        <p:sp>
          <p:nvSpPr>
            <p:cNvPr id="17" name="Freeform 16"/>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18" name="Freeform 17"/>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0000"/>
              </a:srgb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19" name="Freeform 18"/>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20" name="Freeform 19"/>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pic>
        <p:nvPicPr>
          <p:cNvPr id="5" name="Picture 4"/>
          <p:cNvPicPr>
            <a:picLocks noChangeAspect="1"/>
          </p:cNvPicPr>
          <p:nvPr/>
        </p:nvPicPr>
        <p:blipFill rotWithShape="1">
          <a:blip r:embed="rId4"/>
          <a:srcRect t="8490" r="4051" b="5660"/>
          <a:stretch/>
        </p:blipFill>
        <p:spPr>
          <a:xfrm>
            <a:off x="5588000" y="3009900"/>
            <a:ext cx="5183554" cy="2489200"/>
          </a:xfrm>
          <a:prstGeom prst="rect">
            <a:avLst/>
          </a:prstGeom>
        </p:spPr>
      </p:pic>
    </p:spTree>
    <p:extLst>
      <p:ext uri="{BB962C8B-B14F-4D97-AF65-F5344CB8AC3E}">
        <p14:creationId xmlns:p14="http://schemas.microsoft.com/office/powerpoint/2010/main" val="40837477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74424" y="1702258"/>
            <a:ext cx="9012619" cy="3383639"/>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18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a:solidFill>
                  <a:schemeClr val="tx2"/>
                </a:solidFill>
                <a:latin typeface="+mn-lt"/>
                <a:ea typeface="+mn-ea"/>
                <a:cs typeface="+mn-cs"/>
              </a:defRPr>
            </a:lvl9pPr>
          </a:lstStyle>
          <a:p>
            <a:r>
              <a:rPr lang="en-US" dirty="0" smtClean="0"/>
              <a:t>However, the increased liquidity had not been benefiting Chinese stock market compared to the U.S. stock market.</a:t>
            </a:r>
          </a:p>
          <a:p>
            <a:pPr marL="0" indent="0">
              <a:buNone/>
            </a:pPr>
            <a:endParaRPr lang="en-US" dirty="0"/>
          </a:p>
        </p:txBody>
      </p:sp>
      <p:grpSp>
        <p:nvGrpSpPr>
          <p:cNvPr id="6" name="Group 5"/>
          <p:cNvGrpSpPr/>
          <p:nvPr/>
        </p:nvGrpSpPr>
        <p:grpSpPr>
          <a:xfrm>
            <a:off x="10551767" y="930567"/>
            <a:ext cx="1513233" cy="5083344"/>
            <a:chOff x="7338454" y="391838"/>
            <a:chExt cx="1457696" cy="4951670"/>
          </a:xfrm>
        </p:grpSpPr>
        <p:sp>
          <p:nvSpPr>
            <p:cNvPr id="7" name="Freeform 6"/>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8" name="Freeform 7"/>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0000"/>
              </a:srgb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9" name="Freeform 8"/>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10" name="Freeform 9"/>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
        <p:nvSpPr>
          <p:cNvPr id="11" name="Title 1"/>
          <p:cNvSpPr>
            <a:spLocks noGrp="1"/>
          </p:cNvSpPr>
          <p:nvPr>
            <p:ph type="title"/>
          </p:nvPr>
        </p:nvSpPr>
        <p:spPr>
          <a:xfrm>
            <a:off x="515021" y="756557"/>
            <a:ext cx="8942688" cy="693019"/>
          </a:xfrm>
        </p:spPr>
        <p:txBody>
          <a:bodyPr/>
          <a:lstStyle/>
          <a:p>
            <a:r>
              <a:rPr lang="en-US" sz="3200" dirty="0" smtClean="0"/>
              <a:t>Before the bubble:</a:t>
            </a:r>
            <a:endParaRPr lang="en-US" sz="3200" dirty="0"/>
          </a:p>
        </p:txBody>
      </p:sp>
      <p:pic>
        <p:nvPicPr>
          <p:cNvPr id="12" name="Picture 11"/>
          <p:cNvPicPr>
            <a:picLocks noChangeAspect="1"/>
          </p:cNvPicPr>
          <p:nvPr/>
        </p:nvPicPr>
        <p:blipFill rotWithShape="1">
          <a:blip r:embed="rId2"/>
          <a:srcRect t="8817" r="2872" b="6535"/>
          <a:stretch/>
        </p:blipFill>
        <p:spPr>
          <a:xfrm>
            <a:off x="5475205" y="2908301"/>
            <a:ext cx="4913395" cy="2514600"/>
          </a:xfrm>
          <a:prstGeom prst="rect">
            <a:avLst/>
          </a:prstGeom>
        </p:spPr>
      </p:pic>
      <p:sp>
        <p:nvSpPr>
          <p:cNvPr id="13" name="Title 1"/>
          <p:cNvSpPr txBox="1">
            <a:spLocks/>
          </p:cNvSpPr>
          <p:nvPr/>
        </p:nvSpPr>
        <p:spPr>
          <a:xfrm>
            <a:off x="5301974" y="5770637"/>
            <a:ext cx="5835155" cy="364769"/>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r>
              <a:rPr lang="en-US" sz="1400" dirty="0" smtClean="0">
                <a:solidFill>
                  <a:schemeClr val="tx1"/>
                </a:solidFill>
              </a:rPr>
              <a:t>Shanghai Composite Stock Market Index (2009.01.01 – 2014.2.01)</a:t>
            </a:r>
            <a:endParaRPr lang="en-US" sz="1400" dirty="0">
              <a:solidFill>
                <a:schemeClr val="tx1"/>
              </a:solidFill>
            </a:endParaRPr>
          </a:p>
        </p:txBody>
      </p:sp>
      <p:pic>
        <p:nvPicPr>
          <p:cNvPr id="14" name="Picture 13"/>
          <p:cNvPicPr>
            <a:picLocks noChangeAspect="1"/>
          </p:cNvPicPr>
          <p:nvPr/>
        </p:nvPicPr>
        <p:blipFill>
          <a:blip r:embed="rId3"/>
          <a:stretch>
            <a:fillRect/>
          </a:stretch>
        </p:blipFill>
        <p:spPr>
          <a:xfrm>
            <a:off x="0" y="2959724"/>
            <a:ext cx="5435244" cy="2513975"/>
          </a:xfrm>
          <a:prstGeom prst="rect">
            <a:avLst/>
          </a:prstGeom>
        </p:spPr>
      </p:pic>
      <p:sp>
        <p:nvSpPr>
          <p:cNvPr id="15" name="Title 1"/>
          <p:cNvSpPr txBox="1">
            <a:spLocks/>
          </p:cNvSpPr>
          <p:nvPr/>
        </p:nvSpPr>
        <p:spPr>
          <a:xfrm>
            <a:off x="304801" y="5770637"/>
            <a:ext cx="4635500" cy="364769"/>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r>
              <a:rPr lang="en-US" sz="1400" dirty="0" smtClean="0">
                <a:solidFill>
                  <a:schemeClr val="tx1"/>
                </a:solidFill>
              </a:rPr>
              <a:t>S&amp;P 500 Stock Market Index (2009.01.01 – 2014.2.01)</a:t>
            </a:r>
            <a:endParaRPr lang="en-US" sz="1400" dirty="0">
              <a:solidFill>
                <a:schemeClr val="tx1"/>
              </a:solidFill>
            </a:endParaRPr>
          </a:p>
        </p:txBody>
      </p:sp>
    </p:spTree>
    <p:extLst>
      <p:ext uri="{BB962C8B-B14F-4D97-AF65-F5344CB8AC3E}">
        <p14:creationId xmlns:p14="http://schemas.microsoft.com/office/powerpoint/2010/main" val="27991308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542045" y="661988"/>
            <a:ext cx="9983034" cy="693019"/>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r>
              <a:rPr lang="en-US" sz="3200" dirty="0" smtClean="0"/>
              <a:t>Before the bubble: Where did the money go?</a:t>
            </a:r>
            <a:endParaRPr lang="en-US" sz="3200" dirty="0"/>
          </a:p>
        </p:txBody>
      </p:sp>
      <p:pic>
        <p:nvPicPr>
          <p:cNvPr id="8" name="Picture 7"/>
          <p:cNvPicPr>
            <a:picLocks noChangeAspect="1"/>
          </p:cNvPicPr>
          <p:nvPr/>
        </p:nvPicPr>
        <p:blipFill>
          <a:blip r:embed="rId3"/>
          <a:stretch>
            <a:fillRect/>
          </a:stretch>
        </p:blipFill>
        <p:spPr>
          <a:xfrm>
            <a:off x="5233486" y="2900045"/>
            <a:ext cx="5466659" cy="3067874"/>
          </a:xfrm>
          <a:prstGeom prst="rect">
            <a:avLst/>
          </a:prstGeom>
        </p:spPr>
      </p:pic>
      <p:sp>
        <p:nvSpPr>
          <p:cNvPr id="9" name="TextBox 8"/>
          <p:cNvSpPr txBox="1"/>
          <p:nvPr/>
        </p:nvSpPr>
        <p:spPr>
          <a:xfrm>
            <a:off x="6463524" y="5879528"/>
            <a:ext cx="2850824" cy="584776"/>
          </a:xfrm>
          <a:prstGeom prst="rect">
            <a:avLst/>
          </a:prstGeom>
          <a:noFill/>
        </p:spPr>
        <p:txBody>
          <a:bodyPr wrap="square" rtlCol="0">
            <a:spAutoFit/>
          </a:bodyPr>
          <a:lstStyle/>
          <a:p>
            <a:pPr algn="ctr"/>
            <a:r>
              <a:rPr lang="en-US" dirty="0" smtClean="0"/>
              <a:t>Bank loans 2010 – 2014 </a:t>
            </a:r>
          </a:p>
          <a:p>
            <a:pPr algn="ctr"/>
            <a:r>
              <a:rPr lang="en-US" sz="1400" dirty="0" smtClean="0"/>
              <a:t>unit: CNY</a:t>
            </a:r>
            <a:endParaRPr lang="en-US" sz="1400" dirty="0"/>
          </a:p>
        </p:txBody>
      </p:sp>
      <p:grpSp>
        <p:nvGrpSpPr>
          <p:cNvPr id="10" name="Group 9"/>
          <p:cNvGrpSpPr/>
          <p:nvPr/>
        </p:nvGrpSpPr>
        <p:grpSpPr>
          <a:xfrm>
            <a:off x="10678767" y="905167"/>
            <a:ext cx="1513233" cy="5083344"/>
            <a:chOff x="7338454" y="391838"/>
            <a:chExt cx="1457696" cy="4951670"/>
          </a:xfrm>
        </p:grpSpPr>
        <p:sp>
          <p:nvSpPr>
            <p:cNvPr id="17" name="Freeform 16"/>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18" name="Freeform 17"/>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0000"/>
              </a:srgb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19" name="Freeform 18"/>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20" name="Freeform 19"/>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pic>
        <p:nvPicPr>
          <p:cNvPr id="2" name="Picture 1"/>
          <p:cNvPicPr>
            <a:picLocks noChangeAspect="1"/>
          </p:cNvPicPr>
          <p:nvPr/>
        </p:nvPicPr>
        <p:blipFill>
          <a:blip r:embed="rId4"/>
          <a:stretch>
            <a:fillRect/>
          </a:stretch>
        </p:blipFill>
        <p:spPr>
          <a:xfrm>
            <a:off x="816479" y="2896545"/>
            <a:ext cx="4198951" cy="3605306"/>
          </a:xfrm>
          <a:prstGeom prst="rect">
            <a:avLst/>
          </a:prstGeom>
        </p:spPr>
      </p:pic>
      <p:sp>
        <p:nvSpPr>
          <p:cNvPr id="21" name="Content Placeholder 2"/>
          <p:cNvSpPr>
            <a:spLocks noGrp="1"/>
          </p:cNvSpPr>
          <p:nvPr>
            <p:ph idx="1"/>
          </p:nvPr>
        </p:nvSpPr>
        <p:spPr>
          <a:xfrm>
            <a:off x="1093617" y="1472588"/>
            <a:ext cx="9012619" cy="3383639"/>
          </a:xfrm>
        </p:spPr>
        <p:txBody>
          <a:bodyPr>
            <a:normAutofit/>
          </a:bodyPr>
          <a:lstStyle/>
          <a:p>
            <a:r>
              <a:rPr lang="en-US" dirty="0" smtClean="0"/>
              <a:t>Overheated real estate market.</a:t>
            </a:r>
          </a:p>
          <a:p>
            <a:r>
              <a:rPr lang="en-US" dirty="0" smtClean="0"/>
              <a:t>Size of expensive bank loans to private sector</a:t>
            </a:r>
            <a:r>
              <a:rPr lang="en-US" dirty="0"/>
              <a:t> </a:t>
            </a:r>
            <a:r>
              <a:rPr lang="en-US" dirty="0" smtClean="0"/>
              <a:t>keeps expanding.</a:t>
            </a:r>
          </a:p>
          <a:p>
            <a:r>
              <a:rPr lang="en-US" dirty="0"/>
              <a:t>U</a:t>
            </a:r>
            <a:r>
              <a:rPr lang="en-US" dirty="0" smtClean="0"/>
              <a:t>nhealthy </a:t>
            </a:r>
            <a:r>
              <a:rPr lang="en-US" dirty="0"/>
              <a:t>for the growth of the real </a:t>
            </a:r>
            <a:r>
              <a:rPr lang="en-US" dirty="0" smtClean="0"/>
              <a:t>economy.</a:t>
            </a:r>
          </a:p>
          <a:p>
            <a:endParaRPr lang="en-US" dirty="0" smtClean="0"/>
          </a:p>
          <a:p>
            <a:endParaRPr lang="en-US" dirty="0"/>
          </a:p>
        </p:txBody>
      </p:sp>
    </p:spTree>
    <p:extLst>
      <p:ext uri="{BB962C8B-B14F-4D97-AF65-F5344CB8AC3E}">
        <p14:creationId xmlns:p14="http://schemas.microsoft.com/office/powerpoint/2010/main" val="34480461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542045" y="797087"/>
            <a:ext cx="9983034" cy="693019"/>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r>
              <a:rPr lang="en-US" sz="3200" dirty="0" smtClean="0"/>
              <a:t>Before the bubble: in the meantime…</a:t>
            </a:r>
            <a:endParaRPr lang="en-US" sz="3200" dirty="0"/>
          </a:p>
        </p:txBody>
      </p:sp>
      <p:grpSp>
        <p:nvGrpSpPr>
          <p:cNvPr id="10" name="Group 9"/>
          <p:cNvGrpSpPr/>
          <p:nvPr/>
        </p:nvGrpSpPr>
        <p:grpSpPr>
          <a:xfrm>
            <a:off x="10678767" y="905167"/>
            <a:ext cx="1513233" cy="5083344"/>
            <a:chOff x="7338454" y="391838"/>
            <a:chExt cx="1457696" cy="4951670"/>
          </a:xfrm>
        </p:grpSpPr>
        <p:sp>
          <p:nvSpPr>
            <p:cNvPr id="17" name="Freeform 16"/>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18" name="Freeform 17"/>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0000"/>
              </a:srgb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19" name="Freeform 18"/>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20" name="Freeform 19"/>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
        <p:nvSpPr>
          <p:cNvPr id="11" name="Content Placeholder 2"/>
          <p:cNvSpPr>
            <a:spLocks noGrp="1"/>
          </p:cNvSpPr>
          <p:nvPr>
            <p:ph idx="1"/>
          </p:nvPr>
        </p:nvSpPr>
        <p:spPr>
          <a:xfrm>
            <a:off x="1066595" y="1729278"/>
            <a:ext cx="9012619" cy="3383639"/>
          </a:xfrm>
        </p:spPr>
        <p:txBody>
          <a:bodyPr>
            <a:normAutofit/>
          </a:bodyPr>
          <a:lstStyle/>
          <a:p>
            <a:r>
              <a:rPr lang="en-US" dirty="0" smtClean="0"/>
              <a:t>China experienced diminishing real GDP growth from 2010-2014.</a:t>
            </a:r>
          </a:p>
          <a:p>
            <a:endParaRPr lang="en-US" dirty="0" smtClean="0"/>
          </a:p>
          <a:p>
            <a:endParaRPr lang="en-US" dirty="0"/>
          </a:p>
        </p:txBody>
      </p:sp>
      <p:pic>
        <p:nvPicPr>
          <p:cNvPr id="3" name="Picture 2"/>
          <p:cNvPicPr>
            <a:picLocks noChangeAspect="1"/>
          </p:cNvPicPr>
          <p:nvPr/>
        </p:nvPicPr>
        <p:blipFill>
          <a:blip r:embed="rId3"/>
          <a:stretch>
            <a:fillRect/>
          </a:stretch>
        </p:blipFill>
        <p:spPr>
          <a:xfrm>
            <a:off x="1094892" y="2163278"/>
            <a:ext cx="9245600" cy="4356100"/>
          </a:xfrm>
          <a:prstGeom prst="rect">
            <a:avLst/>
          </a:prstGeom>
        </p:spPr>
      </p:pic>
    </p:spTree>
    <p:extLst>
      <p:ext uri="{BB962C8B-B14F-4D97-AF65-F5344CB8AC3E}">
        <p14:creationId xmlns:p14="http://schemas.microsoft.com/office/powerpoint/2010/main" val="29689175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Screen Shot 2016-02-17 at 5.15.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71" y="1224092"/>
            <a:ext cx="9458544" cy="50580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idx="4294967295"/>
          </p:nvPr>
        </p:nvSpPr>
        <p:spPr>
          <a:xfrm>
            <a:off x="640046" y="288606"/>
            <a:ext cx="8678333" cy="687046"/>
          </a:xfrm>
        </p:spPr>
        <p:txBody>
          <a:bodyPr/>
          <a:lstStyle/>
          <a:p>
            <a:r>
              <a:rPr lang="en-US" sz="3200" dirty="0"/>
              <a:t>T1-T2 “Rational Exuberance”: </a:t>
            </a:r>
            <a:endParaRPr lang="en-US" sz="2600" dirty="0"/>
          </a:p>
        </p:txBody>
      </p:sp>
      <p:sp>
        <p:nvSpPr>
          <p:cNvPr id="3" name="Content Placeholder 2"/>
          <p:cNvSpPr>
            <a:spLocks noGrp="1"/>
          </p:cNvSpPr>
          <p:nvPr>
            <p:ph idx="4294967295"/>
          </p:nvPr>
        </p:nvSpPr>
        <p:spPr>
          <a:xfrm>
            <a:off x="639189" y="6444620"/>
            <a:ext cx="3292516" cy="413380"/>
          </a:xfrm>
        </p:spPr>
        <p:txBody>
          <a:bodyPr>
            <a:normAutofit/>
          </a:bodyPr>
          <a:lstStyle/>
          <a:p>
            <a:pPr marL="0" indent="0">
              <a:buNone/>
            </a:pPr>
            <a:r>
              <a:rPr lang="en-US" sz="1600" dirty="0" smtClean="0"/>
              <a:t>Source: </a:t>
            </a:r>
            <a:r>
              <a:rPr lang="en-US" sz="1600" dirty="0" err="1"/>
              <a:t>tradingeconomics.com</a:t>
            </a:r>
            <a:endParaRPr lang="en-US" sz="1600" dirty="0" smtClean="0"/>
          </a:p>
        </p:txBody>
      </p:sp>
      <p:grpSp>
        <p:nvGrpSpPr>
          <p:cNvPr id="15" name="Group 14"/>
          <p:cNvGrpSpPr/>
          <p:nvPr/>
        </p:nvGrpSpPr>
        <p:grpSpPr>
          <a:xfrm>
            <a:off x="216176" y="3543403"/>
            <a:ext cx="2416318" cy="1847075"/>
            <a:chOff x="216176" y="3543403"/>
            <a:chExt cx="2416318" cy="1847075"/>
          </a:xfrm>
        </p:grpSpPr>
        <p:sp>
          <p:nvSpPr>
            <p:cNvPr id="6" name="TextBox 5"/>
            <p:cNvSpPr txBox="1"/>
            <p:nvPr/>
          </p:nvSpPr>
          <p:spPr>
            <a:xfrm>
              <a:off x="216176" y="3958422"/>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T1: 2014.11.26</a:t>
              </a:r>
              <a:endParaRPr lang="en-US" dirty="0"/>
            </a:p>
          </p:txBody>
        </p:sp>
        <p:cxnSp>
          <p:nvCxnSpPr>
            <p:cNvPr id="10" name="Straight Arrow Connector 9"/>
            <p:cNvCxnSpPr/>
            <p:nvPr/>
          </p:nvCxnSpPr>
          <p:spPr>
            <a:xfrm>
              <a:off x="905238" y="4336701"/>
              <a:ext cx="310753" cy="10537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19955" y="3543403"/>
              <a:ext cx="2412539"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1600" dirty="0" smtClean="0"/>
                <a:t>Central bank cut rates</a:t>
              </a:r>
              <a:endParaRPr lang="en-US" sz="1600" dirty="0"/>
            </a:p>
          </p:txBody>
        </p:sp>
      </p:grpSp>
      <p:grpSp>
        <p:nvGrpSpPr>
          <p:cNvPr id="30" name="Group 29"/>
          <p:cNvGrpSpPr/>
          <p:nvPr/>
        </p:nvGrpSpPr>
        <p:grpSpPr>
          <a:xfrm>
            <a:off x="7810970" y="3135965"/>
            <a:ext cx="2754642" cy="1623335"/>
            <a:chOff x="7810970" y="3135965"/>
            <a:chExt cx="2754642" cy="1623335"/>
          </a:xfrm>
        </p:grpSpPr>
        <p:sp>
          <p:nvSpPr>
            <p:cNvPr id="38" name="TextBox 37"/>
            <p:cNvSpPr txBox="1"/>
            <p:nvPr/>
          </p:nvSpPr>
          <p:spPr>
            <a:xfrm>
              <a:off x="8770252" y="3135965"/>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T5: 2015.08.31</a:t>
              </a:r>
              <a:endParaRPr lang="en-US" dirty="0"/>
            </a:p>
          </p:txBody>
        </p:sp>
        <p:cxnSp>
          <p:nvCxnSpPr>
            <p:cNvPr id="39" name="Straight Arrow Connector 38"/>
            <p:cNvCxnSpPr>
              <a:stCxn id="38" idx="2"/>
            </p:cNvCxnSpPr>
            <p:nvPr/>
          </p:nvCxnSpPr>
          <p:spPr>
            <a:xfrm flipH="1">
              <a:off x="8394132" y="3505297"/>
              <a:ext cx="1221082" cy="12540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7810970" y="3554773"/>
              <a:ext cx="2754642"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a:t>F</a:t>
              </a:r>
              <a:r>
                <a:rPr lang="en-US" sz="1600" dirty="0" smtClean="0"/>
                <a:t>utures market shut down</a:t>
              </a:r>
              <a:endParaRPr lang="en-US" sz="1600" dirty="0"/>
            </a:p>
          </p:txBody>
        </p:sp>
      </p:grpSp>
      <p:grpSp>
        <p:nvGrpSpPr>
          <p:cNvPr id="14" name="Group 13"/>
          <p:cNvGrpSpPr/>
          <p:nvPr/>
        </p:nvGrpSpPr>
        <p:grpSpPr>
          <a:xfrm>
            <a:off x="783640" y="1412618"/>
            <a:ext cx="9633352" cy="4197811"/>
            <a:chOff x="783640" y="1412618"/>
            <a:chExt cx="9633352" cy="4197811"/>
          </a:xfrm>
        </p:grpSpPr>
        <p:cxnSp>
          <p:nvCxnSpPr>
            <p:cNvPr id="43" name="Straight Arrow Connector 42"/>
            <p:cNvCxnSpPr/>
            <p:nvPr/>
          </p:nvCxnSpPr>
          <p:spPr>
            <a:xfrm>
              <a:off x="783640" y="5566109"/>
              <a:ext cx="9633352" cy="0"/>
            </a:xfrm>
            <a:prstGeom prst="straightConnector1">
              <a:avLst/>
            </a:prstGeom>
            <a:ln w="5715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flipV="1">
              <a:off x="6299910" y="1449357"/>
              <a:ext cx="54045" cy="4161072"/>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flipV="1">
              <a:off x="8307097" y="1443428"/>
              <a:ext cx="54045" cy="4161072"/>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flipV="1">
              <a:off x="3634462" y="1445567"/>
              <a:ext cx="54045" cy="4161072"/>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flipV="1">
              <a:off x="6952217" y="1412618"/>
              <a:ext cx="54045" cy="4161072"/>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6971685" y="1798477"/>
            <a:ext cx="1849879" cy="2511204"/>
            <a:chOff x="6971685" y="1798477"/>
            <a:chExt cx="1849879" cy="2511204"/>
          </a:xfrm>
        </p:grpSpPr>
        <p:cxnSp>
          <p:nvCxnSpPr>
            <p:cNvPr id="35" name="Straight Arrow Connector 34"/>
            <p:cNvCxnSpPr>
              <a:stCxn id="34" idx="2"/>
            </p:cNvCxnSpPr>
            <p:nvPr/>
          </p:nvCxnSpPr>
          <p:spPr>
            <a:xfrm flipH="1">
              <a:off x="6971685" y="2569318"/>
              <a:ext cx="1004918" cy="17403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131641" y="2199986"/>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T4: 2015.07.08</a:t>
              </a:r>
              <a:endParaRPr lang="en-US" dirty="0"/>
            </a:p>
          </p:txBody>
        </p:sp>
        <p:sp>
          <p:nvSpPr>
            <p:cNvPr id="42" name="TextBox 41"/>
            <p:cNvSpPr txBox="1"/>
            <p:nvPr/>
          </p:nvSpPr>
          <p:spPr>
            <a:xfrm>
              <a:off x="7108397" y="1798477"/>
              <a:ext cx="1633228"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smtClean="0"/>
                <a:t>Market rescue</a:t>
              </a:r>
              <a:endParaRPr lang="en-US" sz="1600" dirty="0"/>
            </a:p>
          </p:txBody>
        </p:sp>
      </p:grpSp>
      <p:grpSp>
        <p:nvGrpSpPr>
          <p:cNvPr id="16" name="Group 15"/>
          <p:cNvGrpSpPr/>
          <p:nvPr/>
        </p:nvGrpSpPr>
        <p:grpSpPr>
          <a:xfrm>
            <a:off x="2574650" y="2628515"/>
            <a:ext cx="3053941" cy="1887606"/>
            <a:chOff x="2574650" y="2628515"/>
            <a:chExt cx="3053941" cy="1887606"/>
          </a:xfrm>
        </p:grpSpPr>
        <p:sp>
          <p:nvSpPr>
            <p:cNvPr id="23" name="TextBox 22"/>
            <p:cNvSpPr txBox="1"/>
            <p:nvPr/>
          </p:nvSpPr>
          <p:spPr>
            <a:xfrm>
              <a:off x="2597894" y="3043533"/>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T2: 2015.03.01</a:t>
              </a:r>
              <a:endParaRPr lang="en-US" dirty="0"/>
            </a:p>
          </p:txBody>
        </p:sp>
        <p:cxnSp>
          <p:nvCxnSpPr>
            <p:cNvPr id="24" name="Straight Arrow Connector 23"/>
            <p:cNvCxnSpPr/>
            <p:nvPr/>
          </p:nvCxnSpPr>
          <p:spPr>
            <a:xfrm>
              <a:off x="3283176" y="3431533"/>
              <a:ext cx="409110" cy="1084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2574650" y="2628515"/>
              <a:ext cx="3053941"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1600" dirty="0" smtClean="0"/>
                <a:t>Central bank cut rates again</a:t>
              </a:r>
              <a:endParaRPr lang="en-US" sz="1600" dirty="0"/>
            </a:p>
          </p:txBody>
        </p:sp>
      </p:grpSp>
      <p:grpSp>
        <p:nvGrpSpPr>
          <p:cNvPr id="27" name="Group 26"/>
          <p:cNvGrpSpPr/>
          <p:nvPr/>
        </p:nvGrpSpPr>
        <p:grpSpPr>
          <a:xfrm>
            <a:off x="4939078" y="993808"/>
            <a:ext cx="1689923" cy="1235338"/>
            <a:chOff x="4939078" y="993808"/>
            <a:chExt cx="1689923" cy="1235338"/>
          </a:xfrm>
        </p:grpSpPr>
        <p:sp>
          <p:nvSpPr>
            <p:cNvPr id="25" name="TextBox 24"/>
            <p:cNvSpPr txBox="1"/>
            <p:nvPr/>
          </p:nvSpPr>
          <p:spPr>
            <a:xfrm>
              <a:off x="4939078" y="993808"/>
              <a:ext cx="1689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T3: 2015.06.12</a:t>
              </a:r>
              <a:endParaRPr lang="en-US" dirty="0"/>
            </a:p>
          </p:txBody>
        </p:sp>
        <p:cxnSp>
          <p:nvCxnSpPr>
            <p:cNvPr id="26" name="Straight Arrow Connector 25"/>
            <p:cNvCxnSpPr>
              <a:stCxn id="25" idx="2"/>
            </p:cNvCxnSpPr>
            <p:nvPr/>
          </p:nvCxnSpPr>
          <p:spPr>
            <a:xfrm>
              <a:off x="5784040" y="1363140"/>
              <a:ext cx="498581" cy="8660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4945031" y="1416408"/>
              <a:ext cx="1472702"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smtClean="0"/>
                <a:t>De-leverage</a:t>
              </a:r>
              <a:endParaRPr lang="en-US" sz="1600" dirty="0"/>
            </a:p>
          </p:txBody>
        </p:sp>
      </p:grpSp>
      <p:sp>
        <p:nvSpPr>
          <p:cNvPr id="4" name="Rounded Rectangle 3"/>
          <p:cNvSpPr/>
          <p:nvPr/>
        </p:nvSpPr>
        <p:spPr>
          <a:xfrm>
            <a:off x="952556" y="4300229"/>
            <a:ext cx="2872102" cy="1356448"/>
          </a:xfrm>
          <a:prstGeom prst="roundRect">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 name="Group 36"/>
          <p:cNvGrpSpPr/>
          <p:nvPr/>
        </p:nvGrpSpPr>
        <p:grpSpPr>
          <a:xfrm>
            <a:off x="10394531" y="905169"/>
            <a:ext cx="1522183" cy="5093261"/>
            <a:chOff x="7338454" y="391838"/>
            <a:chExt cx="1457696" cy="4951670"/>
          </a:xfrm>
        </p:grpSpPr>
        <p:sp>
          <p:nvSpPr>
            <p:cNvPr id="46" name="Freeform 45"/>
            <p:cNvSpPr/>
            <p:nvPr/>
          </p:nvSpPr>
          <p:spPr>
            <a:xfrm>
              <a:off x="7348566" y="391838"/>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0000"/>
              </a:schemeClr>
            </a:solidFill>
            <a:ln w="28575" cmpd="sng">
              <a:noFill/>
            </a:ln>
          </p:spPr>
          <p:style>
            <a:lnRef idx="0">
              <a:scrgbClr r="0" g="0" b="0"/>
            </a:lnRef>
            <a:fillRef idx="3">
              <a:scrgbClr r="0" g="0" b="0"/>
            </a:fillRef>
            <a:effectRef idx="0">
              <a:schemeClr val="accent4">
                <a:alpha val="50000"/>
                <a:hueOff val="0"/>
                <a:satOff val="0"/>
                <a:lumOff val="0"/>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50" kern="1200" dirty="0" smtClean="0"/>
                <a:t>Introduction</a:t>
              </a:r>
              <a:endParaRPr lang="en-US" sz="1150" kern="1200" dirty="0"/>
            </a:p>
          </p:txBody>
        </p:sp>
        <p:sp>
          <p:nvSpPr>
            <p:cNvPr id="47" name="Freeform 46"/>
            <p:cNvSpPr/>
            <p:nvPr/>
          </p:nvSpPr>
          <p:spPr>
            <a:xfrm>
              <a:off x="7359472" y="1593921"/>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chemeClr val="accent5">
                <a:alpha val="56000"/>
              </a:schemeClr>
            </a:solidFill>
          </p:spPr>
          <p:style>
            <a:lnRef idx="0">
              <a:schemeClr val="lt1">
                <a:hueOff val="0"/>
                <a:satOff val="0"/>
                <a:lumOff val="0"/>
                <a:alphaOff val="0"/>
              </a:schemeClr>
            </a:lnRef>
            <a:fillRef idx="3">
              <a:schemeClr val="accent4">
                <a:alpha val="50000"/>
                <a:hueOff val="-547662"/>
                <a:satOff val="-25000"/>
                <a:lumOff val="4559"/>
                <a:alphaOff val="0"/>
              </a:schemeClr>
            </a:fillRef>
            <a:effectRef idx="0">
              <a:schemeClr val="accent4">
                <a:alpha val="50000"/>
                <a:hueOff val="-547662"/>
                <a:satOff val="-25000"/>
                <a:lumOff val="4559"/>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Background information</a:t>
              </a:r>
              <a:endParaRPr lang="en-US" sz="1100" kern="1200" dirty="0"/>
            </a:p>
          </p:txBody>
        </p:sp>
        <p:sp>
          <p:nvSpPr>
            <p:cNvPr id="48" name="Freeform 47"/>
            <p:cNvSpPr/>
            <p:nvPr/>
          </p:nvSpPr>
          <p:spPr>
            <a:xfrm>
              <a:off x="7339491" y="2711039"/>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FFFF00">
                <a:alpha val="75000"/>
              </a:srgbClr>
            </a:solidFill>
          </p:spPr>
          <p:style>
            <a:lnRef idx="0">
              <a:schemeClr val="lt1">
                <a:hueOff val="0"/>
                <a:satOff val="0"/>
                <a:lumOff val="0"/>
                <a:alphaOff val="0"/>
              </a:schemeClr>
            </a:lnRef>
            <a:fillRef idx="3">
              <a:schemeClr val="accent4">
                <a:alpha val="50000"/>
                <a:hueOff val="-1095324"/>
                <a:satOff val="-50000"/>
                <a:lumOff val="9118"/>
                <a:alphaOff val="0"/>
              </a:schemeClr>
            </a:fillRef>
            <a:effectRef idx="0">
              <a:schemeClr val="accent4">
                <a:alpha val="50000"/>
                <a:hueOff val="-1095324"/>
                <a:satOff val="-50000"/>
                <a:lumOff val="9118"/>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kern="1200" dirty="0" smtClean="0"/>
                <a:t>Theories &amp; Analysis</a:t>
              </a:r>
              <a:endParaRPr lang="en-US" sz="1100" kern="1200" dirty="0"/>
            </a:p>
          </p:txBody>
        </p:sp>
        <p:sp>
          <p:nvSpPr>
            <p:cNvPr id="50" name="Freeform 49"/>
            <p:cNvSpPr/>
            <p:nvPr/>
          </p:nvSpPr>
          <p:spPr>
            <a:xfrm>
              <a:off x="7338454" y="3906830"/>
              <a:ext cx="1436678" cy="1436678"/>
            </a:xfrm>
            <a:custGeom>
              <a:avLst/>
              <a:gdLst>
                <a:gd name="connsiteX0" fmla="*/ 0 w 1436678"/>
                <a:gd name="connsiteY0" fmla="*/ 718339 h 1436678"/>
                <a:gd name="connsiteX1" fmla="*/ 718339 w 1436678"/>
                <a:gd name="connsiteY1" fmla="*/ 0 h 1436678"/>
                <a:gd name="connsiteX2" fmla="*/ 1436678 w 1436678"/>
                <a:gd name="connsiteY2" fmla="*/ 718339 h 1436678"/>
                <a:gd name="connsiteX3" fmla="*/ 718339 w 1436678"/>
                <a:gd name="connsiteY3" fmla="*/ 1436678 h 1436678"/>
                <a:gd name="connsiteX4" fmla="*/ 0 w 1436678"/>
                <a:gd name="connsiteY4" fmla="*/ 718339 h 143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678" h="1436678">
                  <a:moveTo>
                    <a:pt x="0" y="718339"/>
                  </a:moveTo>
                  <a:cubicBezTo>
                    <a:pt x="0" y="321611"/>
                    <a:pt x="321611" y="0"/>
                    <a:pt x="718339" y="0"/>
                  </a:cubicBezTo>
                  <a:cubicBezTo>
                    <a:pt x="1115067" y="0"/>
                    <a:pt x="1436678" y="321611"/>
                    <a:pt x="1436678" y="718339"/>
                  </a:cubicBezTo>
                  <a:cubicBezTo>
                    <a:pt x="1436678" y="1115067"/>
                    <a:pt x="1115067" y="1436678"/>
                    <a:pt x="718339" y="1436678"/>
                  </a:cubicBezTo>
                  <a:cubicBezTo>
                    <a:pt x="321611" y="1436678"/>
                    <a:pt x="0" y="1115067"/>
                    <a:pt x="0" y="718339"/>
                  </a:cubicBezTo>
                  <a:close/>
                </a:path>
              </a:pathLst>
            </a:custGeom>
            <a:solidFill>
              <a:srgbClr val="A4A4A4">
                <a:alpha val="50000"/>
              </a:srgbClr>
            </a:solidFill>
          </p:spPr>
          <p:style>
            <a:lnRef idx="0">
              <a:schemeClr val="lt1">
                <a:hueOff val="0"/>
                <a:satOff val="0"/>
                <a:lumOff val="0"/>
                <a:alphaOff val="0"/>
              </a:schemeClr>
            </a:lnRef>
            <a:fillRef idx="3">
              <a:schemeClr val="accent4">
                <a:alpha val="50000"/>
                <a:hueOff val="-1642986"/>
                <a:satOff val="-75000"/>
                <a:lumOff val="13677"/>
                <a:alphaOff val="0"/>
              </a:schemeClr>
            </a:fillRef>
            <a:effectRef idx="0">
              <a:schemeClr val="accent4">
                <a:alpha val="50000"/>
                <a:hueOff val="-1642986"/>
                <a:satOff val="-75000"/>
                <a:lumOff val="13677"/>
                <a:alphaOff val="0"/>
              </a:schemeClr>
            </a:effectRef>
            <a:fontRef idx="minor">
              <a:schemeClr val="tx1"/>
            </a:fontRef>
          </p:style>
          <p:txBody>
            <a:bodyPr spcFirstLastPara="0" vert="horz" wrap="square" lIns="289462" tIns="224367" rIns="289462" bIns="224367" numCol="1" spcCol="1270" anchor="ctr" anchorCtr="0">
              <a:noAutofit/>
            </a:bodyPr>
            <a:lstStyle/>
            <a:p>
              <a:pPr lvl="0" algn="ctr" defTabSz="488950">
                <a:lnSpc>
                  <a:spcPct val="90000"/>
                </a:lnSpc>
                <a:spcBef>
                  <a:spcPct val="0"/>
                </a:spcBef>
                <a:spcAft>
                  <a:spcPct val="35000"/>
                </a:spcAft>
              </a:pPr>
              <a:r>
                <a:rPr lang="en-US" sz="1100" dirty="0" smtClean="0"/>
                <a:t>Reflections</a:t>
              </a:r>
              <a:r>
                <a:rPr lang="en-US" sz="1100" kern="1200" dirty="0" smtClean="0"/>
                <a:t> &amp; Conclusions</a:t>
              </a:r>
              <a:endParaRPr lang="en-US" sz="1100" kern="1200" dirty="0"/>
            </a:p>
          </p:txBody>
        </p:sp>
      </p:grpSp>
    </p:spTree>
    <p:extLst>
      <p:ext uri="{BB962C8B-B14F-4D97-AF65-F5344CB8AC3E}">
        <p14:creationId xmlns:p14="http://schemas.microsoft.com/office/powerpoint/2010/main" val="32950179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2034</TotalTime>
  <Words>3677</Words>
  <Application>Microsoft Macintosh PowerPoint</Application>
  <PresentationFormat>Custom</PresentationFormat>
  <Paragraphs>466</Paragraphs>
  <Slides>38</Slides>
  <Notes>23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Plaza</vt:lpstr>
      <vt:lpstr>Irrational Exuberance:  </vt:lpstr>
      <vt:lpstr>Agenda</vt:lpstr>
      <vt:lpstr>China stock market bubble 2014 - 2015:   - An Overview</vt:lpstr>
      <vt:lpstr>Shanghai Composite Stock Market Index (2014.11.26 – 2015.9.30)</vt:lpstr>
      <vt:lpstr>Before the bubble:</vt:lpstr>
      <vt:lpstr>Before the bubble:</vt:lpstr>
      <vt:lpstr>PowerPoint Presentation</vt:lpstr>
      <vt:lpstr>PowerPoint Presentation</vt:lpstr>
      <vt:lpstr>T1-T2 “Rational Exuberance”: </vt:lpstr>
      <vt:lpstr>T1-T2 “Rational Exuberance”: Macroeconomics perspective</vt:lpstr>
      <vt:lpstr>T1-T2 “Rational Exuberance”:  Individual decision-making point of view</vt:lpstr>
      <vt:lpstr>T1-T2 “Rational Exuberance”: Financial Economics perspective</vt:lpstr>
      <vt:lpstr>T2-T3: Bubble formation</vt:lpstr>
      <vt:lpstr>T2-T3 Formation of the bubble: Macroeconomics perspective</vt:lpstr>
      <vt:lpstr>T2-T3: Financial Economics perspective  - Gordon Growth Model</vt:lpstr>
      <vt:lpstr>T2-T3: Financial Economics perspective  - Minsky’s financial Instability Hypothesis</vt:lpstr>
      <vt:lpstr>T2-T3: Financial Economics perspective - an overview of China’s financial system – Who is to blame?</vt:lpstr>
      <vt:lpstr>T2-T3: Financial Economics perspective - Securities company vs. P2P institutions</vt:lpstr>
      <vt:lpstr>T2-T3: Financial Economics perspective - China’s financial system in comparison with the U.S.</vt:lpstr>
      <vt:lpstr>T2-T3: Financial Economics perspective - China’s financial system in comparison with the U.S.</vt:lpstr>
      <vt:lpstr>T2-T3: Financial Economics perspective  - Market failure </vt:lpstr>
      <vt:lpstr>T2-T3: Financial Economics perspective  - Market failure </vt:lpstr>
      <vt:lpstr>T2-T3: Behavioral Economics perspective </vt:lpstr>
      <vt:lpstr>T3-T4: Bubble Burst</vt:lpstr>
      <vt:lpstr>PowerPoint Presentation</vt:lpstr>
      <vt:lpstr>PowerPoint Presentation</vt:lpstr>
      <vt:lpstr>PowerPoint Presentation</vt:lpstr>
      <vt:lpstr>PowerPoint Presentation</vt:lpstr>
      <vt:lpstr>T3-T4: Financial Economics perspective  - Gordon Growth Model Revisited</vt:lpstr>
      <vt:lpstr>T3-T4: Financial Economics perspective  - Minsky’s financial Instability Hypothesis cont.</vt:lpstr>
      <vt:lpstr>T3-T4: Detrimental elimination of Leverage</vt:lpstr>
      <vt:lpstr>PowerPoint Presentation</vt:lpstr>
      <vt:lpstr>PowerPoint Presentation</vt:lpstr>
      <vt:lpstr>PowerPoint Presentation</vt:lpstr>
      <vt:lpstr>PowerPoint Presentation</vt:lpstr>
      <vt:lpstr>Reflections</vt:lpstr>
      <vt:lpstr>PowerPoint Presentation</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Isabel</cp:lastModifiedBy>
  <cp:revision>175</cp:revision>
  <dcterms:created xsi:type="dcterms:W3CDTF">2016-02-10T21:30:32Z</dcterms:created>
  <dcterms:modified xsi:type="dcterms:W3CDTF">2016-03-22T21:40:50Z</dcterms:modified>
</cp:coreProperties>
</file>