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Microsoft_Equation1.bin" ContentType="application/vnd.openxmlformats-officedocument.oleObject"/>
  <Override PartName="/ppt/embeddings/Microsoft_Equation2.bin" ContentType="application/vnd.openxmlformats-officedocument.oleObject"/>
  <Override PartName="/ppt/embeddings/Microsoft_Equation3.bin" ContentType="application/vnd.openxmlformats-officedocument.oleObject"/>
  <Override PartName="/ppt/embeddings/Microsoft_Equation4.bin" ContentType="application/vnd.openxmlformats-officedocument.oleObject"/>
  <Override PartName="/ppt/embeddings/Microsoft_Equation5.bin" ContentType="application/vnd.openxmlformats-officedocument.oleObject"/>
  <Override PartName="/ppt/embeddings/Microsoft_Equation6.bin" ContentType="application/vnd.openxmlformats-officedocument.oleObject"/>
  <Override PartName="/ppt/embeddings/Microsoft_Equation7.bin" ContentType="application/vnd.openxmlformats-officedocument.oleObject"/>
  <Override PartName="/ppt/embeddings/Microsoft_Equation8.bin" ContentType="application/vnd.openxmlformats-officedocument.oleObject"/>
  <Override PartName="/ppt/embeddings/Microsoft_Equation9.bin" ContentType="application/vnd.openxmlformats-officedocument.oleObject"/>
  <Override PartName="/ppt/embeddings/Microsoft_Equation10.bin" ContentType="application/vnd.openxmlformats-officedocument.oleObject"/>
  <Override PartName="/ppt/embeddings/Microsoft_Equation11.bin" ContentType="application/vnd.openxmlformats-officedocument.oleObject"/>
  <Override PartName="/ppt/embeddings/Microsoft_Equation12.bin" ContentType="application/vnd.openxmlformats-officedocument.oleObject"/>
  <Override PartName="/ppt/embeddings/Microsoft_Equation13.bin" ContentType="application/vnd.openxmlformats-officedocument.oleObject"/>
  <Override PartName="/ppt/embeddings/Microsoft_Equation14.bin" ContentType="application/vnd.openxmlformats-officedocument.oleObject"/>
  <Override PartName="/ppt/embeddings/Microsoft_Equation1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63"/>
  </p:notesMasterIdLst>
  <p:handoutMasterIdLst>
    <p:handoutMasterId r:id="rId64"/>
  </p:handoutMasterIdLst>
  <p:sldIdLst>
    <p:sldId id="256" r:id="rId2"/>
    <p:sldId id="258" r:id="rId3"/>
    <p:sldId id="259" r:id="rId4"/>
    <p:sldId id="268" r:id="rId5"/>
    <p:sldId id="273" r:id="rId6"/>
    <p:sldId id="274" r:id="rId7"/>
    <p:sldId id="260" r:id="rId8"/>
    <p:sldId id="265" r:id="rId9"/>
    <p:sldId id="266" r:id="rId10"/>
    <p:sldId id="267" r:id="rId11"/>
    <p:sldId id="261" r:id="rId12"/>
    <p:sldId id="269" r:id="rId13"/>
    <p:sldId id="272" r:id="rId14"/>
    <p:sldId id="270" r:id="rId15"/>
    <p:sldId id="271" r:id="rId16"/>
    <p:sldId id="262" r:id="rId17"/>
    <p:sldId id="257" r:id="rId18"/>
    <p:sldId id="276" r:id="rId19"/>
    <p:sldId id="275" r:id="rId20"/>
    <p:sldId id="277" r:id="rId21"/>
    <p:sldId id="278" r:id="rId22"/>
    <p:sldId id="286" r:id="rId23"/>
    <p:sldId id="287" r:id="rId24"/>
    <p:sldId id="288" r:id="rId25"/>
    <p:sldId id="289" r:id="rId26"/>
    <p:sldId id="290" r:id="rId27"/>
    <p:sldId id="279" r:id="rId28"/>
    <p:sldId id="291" r:id="rId29"/>
    <p:sldId id="292" r:id="rId30"/>
    <p:sldId id="293" r:id="rId31"/>
    <p:sldId id="294" r:id="rId32"/>
    <p:sldId id="295" r:id="rId33"/>
    <p:sldId id="296" r:id="rId34"/>
    <p:sldId id="297" r:id="rId35"/>
    <p:sldId id="280" r:id="rId36"/>
    <p:sldId id="298" r:id="rId37"/>
    <p:sldId id="299" r:id="rId38"/>
    <p:sldId id="281" r:id="rId39"/>
    <p:sldId id="300" r:id="rId40"/>
    <p:sldId id="282" r:id="rId41"/>
    <p:sldId id="301" r:id="rId42"/>
    <p:sldId id="302" r:id="rId43"/>
    <p:sldId id="303" r:id="rId44"/>
    <p:sldId id="304" r:id="rId45"/>
    <p:sldId id="305" r:id="rId46"/>
    <p:sldId id="306" r:id="rId47"/>
    <p:sldId id="283" r:id="rId48"/>
    <p:sldId id="307" r:id="rId49"/>
    <p:sldId id="308" r:id="rId50"/>
    <p:sldId id="309" r:id="rId51"/>
    <p:sldId id="310" r:id="rId52"/>
    <p:sldId id="284" r:id="rId53"/>
    <p:sldId id="311" r:id="rId54"/>
    <p:sldId id="312" r:id="rId55"/>
    <p:sldId id="285" r:id="rId56"/>
    <p:sldId id="313" r:id="rId57"/>
    <p:sldId id="314" r:id="rId58"/>
    <p:sldId id="264" r:id="rId59"/>
    <p:sldId id="315" r:id="rId60"/>
    <p:sldId id="316" r:id="rId61"/>
    <p:sldId id="317"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698" autoAdjust="0"/>
  </p:normalViewPr>
  <p:slideViewPr>
    <p:cSldViewPr snapToGrid="0" snapToObjects="1">
      <p:cViewPr>
        <p:scale>
          <a:sx n="100" d="100"/>
          <a:sy n="100" d="100"/>
        </p:scale>
        <p:origin x="-480" y="-3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0" d="100"/>
          <a:sy n="90" d="100"/>
        </p:scale>
        <p:origin x="-186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handoutMaster" Target="handoutMasters/handout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emf"/><Relationship Id="rId3"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8.emf"/><Relationship Id="rId3"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7C4BA3-54BE-9D49-B3C5-FF6348D4847A}" type="datetimeFigureOut">
              <a:rPr lang="en-US" smtClean="0"/>
              <a:t>11/22/15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6172EA-391E-7E4E-87E4-657C40806B2F}" type="slidenum">
              <a:rPr lang="en-US" smtClean="0"/>
              <a:t>‹#›</a:t>
            </a:fld>
            <a:endParaRPr lang="en-US" dirty="0"/>
          </a:p>
        </p:txBody>
      </p:sp>
    </p:spTree>
    <p:extLst>
      <p:ext uri="{BB962C8B-B14F-4D97-AF65-F5344CB8AC3E}">
        <p14:creationId xmlns:p14="http://schemas.microsoft.com/office/powerpoint/2010/main" val="25947560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8214E8-F4FD-F641-8E94-30ADAE425E20}" type="datetimeFigureOut">
              <a:rPr lang="en-US" smtClean="0"/>
              <a:t>11/22/15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E7D5D9-9D4B-694A-A627-A8E9CC4569E1}" type="slidenum">
              <a:rPr lang="en-US" smtClean="0"/>
              <a:t>‹#›</a:t>
            </a:fld>
            <a:endParaRPr lang="en-US" dirty="0"/>
          </a:p>
        </p:txBody>
      </p:sp>
    </p:spTree>
    <p:extLst>
      <p:ext uri="{BB962C8B-B14F-4D97-AF65-F5344CB8AC3E}">
        <p14:creationId xmlns:p14="http://schemas.microsoft.com/office/powerpoint/2010/main" val="25164097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7D5D9-9D4B-694A-A627-A8E9CC4569E1}" type="slidenum">
              <a:rPr lang="en-US" smtClean="0"/>
              <a:t>1</a:t>
            </a:fld>
            <a:endParaRPr lang="en-US" dirty="0"/>
          </a:p>
        </p:txBody>
      </p:sp>
    </p:spTree>
    <p:extLst>
      <p:ext uri="{BB962C8B-B14F-4D97-AF65-F5344CB8AC3E}">
        <p14:creationId xmlns:p14="http://schemas.microsoft.com/office/powerpoint/2010/main" val="2360666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E882BDEC-97A9-3D42-88B1-E0B8C0527651}" type="datetime1">
              <a:rPr lang="en-US" smtClean="0"/>
              <a:t>11/22/15</a:t>
            </a:fld>
            <a:endParaRPr lang="en-US" dirty="0"/>
          </a:p>
        </p:txBody>
      </p:sp>
      <p:sp>
        <p:nvSpPr>
          <p:cNvPr id="5" name="Footer Placeholder 4"/>
          <p:cNvSpPr>
            <a:spLocks noGrp="1"/>
          </p:cNvSpPr>
          <p:nvPr>
            <p:ph type="ftr" sz="quarter" idx="11"/>
          </p:nvPr>
        </p:nvSpPr>
        <p:spPr>
          <a:xfrm>
            <a:off x="5638800" y="6122894"/>
            <a:ext cx="2895600" cy="257810"/>
          </a:xfrm>
        </p:spPr>
        <p:txBody>
          <a:bodyPr/>
          <a:lstStyle/>
          <a:p>
            <a:endParaRPr lang="en-US" dirty="0"/>
          </a:p>
        </p:txBody>
      </p:sp>
      <p:sp>
        <p:nvSpPr>
          <p:cNvPr id="6" name="Slide Number Placeholder 5"/>
          <p:cNvSpPr>
            <a:spLocks noGrp="1"/>
          </p:cNvSpPr>
          <p:nvPr>
            <p:ph type="sldNum" sz="quarter" idx="12"/>
          </p:nvPr>
        </p:nvSpPr>
        <p:spPr>
          <a:xfrm>
            <a:off x="4191000" y="6122894"/>
            <a:ext cx="762000" cy="271463"/>
          </a:xfrm>
        </p:spPr>
        <p:txBody>
          <a:bodyPr/>
          <a:lstStyle/>
          <a:p>
            <a:fld id="{CFE4BAC9-6D41-4691-9299-18EF07EF0177}"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58F11D-DA50-7E47-BC8A-98488831166D}" type="datetime1">
              <a:rPr lang="en-US" smtClean="0"/>
              <a:t>11/22/15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dirty="0"/>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dirty="0" smtClean="0"/>
              <a:t>Drag picture to placeholder or click icon to add</a:t>
            </a:r>
            <a:endParaRPr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1B5D5A35-2603-3040-8B36-D592EDC85C0E}" type="datetime1">
              <a:rPr lang="en-US" smtClean="0"/>
              <a:t>11/22/15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1158F11D-DA50-7E47-BC8A-98488831166D}" type="datetime1">
              <a:rPr lang="en-US" smtClean="0"/>
              <a:t>11/22/15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dirty="0"/>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187B95F-1F02-D946-B4FA-B94153E0E450}" type="datetime1">
              <a:rPr lang="en-US" smtClean="0"/>
              <a:t>11/22/15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6C27A21-C590-684D-A3E2-668229A1FF14}" type="datetime1">
              <a:rPr lang="en-US" smtClean="0"/>
              <a:t>11/22/15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0BCE7B8-2634-B84F-97BE-0D357DCB2511}" type="datetime1">
              <a:rPr lang="en-US" smtClean="0"/>
              <a:t>11/22/15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1158F11D-DA50-7E47-BC8A-98488831166D}" type="datetime1">
              <a:rPr lang="en-US" smtClean="0"/>
              <a:t>11/22/15</a:t>
            </a:fld>
            <a:endParaRPr lang="en-US" dirty="0"/>
          </a:p>
        </p:txBody>
      </p:sp>
      <p:sp>
        <p:nvSpPr>
          <p:cNvPr id="5" name="Footer Placeholder 4"/>
          <p:cNvSpPr>
            <a:spLocks noGrp="1"/>
          </p:cNvSpPr>
          <p:nvPr>
            <p:ph type="ftr" sz="quarter" idx="11"/>
          </p:nvPr>
        </p:nvSpPr>
        <p:spPr>
          <a:xfrm>
            <a:off x="5638800" y="6124401"/>
            <a:ext cx="2895600" cy="257810"/>
          </a:xfrm>
        </p:spPr>
        <p:txBody>
          <a:bodyPr/>
          <a:lstStyle/>
          <a:p>
            <a:endParaRPr lang="en-US" dirty="0"/>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dirty="0" smtClean="0"/>
              <a:t>Drag picture to placeholder or click icon to add</a:t>
            </a:r>
            <a:endParaRPr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2118BC-DC09-A64C-96BA-CD462DAF0794}" type="datetime1">
              <a:rPr lang="en-US" smtClean="0"/>
              <a:t>11/22/15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5934FEC-C02E-EA4B-A8BE-CEC44903C26D}" type="datetime1">
              <a:rPr lang="en-US" smtClean="0"/>
              <a:t>11/22/15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FAFB8688-4869-AD4C-9E76-55944EC08686}" type="datetime1">
              <a:rPr lang="en-US" smtClean="0"/>
              <a:t>11/22/15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E4BAC9-6D41-4691-9299-18EF07EF017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C7F0A95-2F69-474C-8761-A18B5A7B54F2}" type="datetime1">
              <a:rPr lang="en-US" smtClean="0"/>
              <a:t>11/22/15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E4BAC9-6D41-4691-9299-18EF07EF017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68F4F721-177C-0F45-BF48-27905A3700EF}" type="datetime1">
              <a:rPr lang="en-US" smtClean="0"/>
              <a:t>11/22/15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99110817-D537-C243-BF55-29CF695C6D84}" type="datetime1">
              <a:rPr lang="en-US" smtClean="0"/>
              <a:t>11/22/15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1158F11D-DA50-7E47-BC8A-98488831166D}" type="datetime1">
              <a:rPr lang="en-US" smtClean="0"/>
              <a:t>11/22/15</a:t>
            </a:fld>
            <a:endParaRPr lang="en-US" dirty="0"/>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dirty="0"/>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CFE4BAC9-6D41-4691-9299-18EF07EF017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hf hdr="0" ftr="0" dt="0"/>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image" Target="../media/image7.emf"/><Relationship Id="rId5" Type="http://schemas.openxmlformats.org/officeDocument/2006/relationships/oleObject" Target="../embeddings/Microsoft_Equation2.bin"/><Relationship Id="rId6" Type="http://schemas.openxmlformats.org/officeDocument/2006/relationships/image" Target="../media/image8.emf"/><Relationship Id="rId7" Type="http://schemas.openxmlformats.org/officeDocument/2006/relationships/oleObject" Target="../embeddings/Microsoft_Equation3.bin"/><Relationship Id="rId8"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Equation4.bin"/><Relationship Id="rId4" Type="http://schemas.openxmlformats.org/officeDocument/2006/relationships/image" Target="../media/image10.emf"/><Relationship Id="rId5" Type="http://schemas.openxmlformats.org/officeDocument/2006/relationships/oleObject" Target="../embeddings/Microsoft_Equation5.bin"/><Relationship Id="rId6" Type="http://schemas.openxmlformats.org/officeDocument/2006/relationships/image" Target="../media/image8.emf"/><Relationship Id="rId7" Type="http://schemas.openxmlformats.org/officeDocument/2006/relationships/oleObject" Target="../embeddings/Microsoft_Equation6.bin"/><Relationship Id="rId8" Type="http://schemas.openxmlformats.org/officeDocument/2006/relationships/image" Target="../media/image9.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Equation7.bin"/><Relationship Id="rId4" Type="http://schemas.openxmlformats.org/officeDocument/2006/relationships/image" Target="../media/image10.emf"/><Relationship Id="rId5" Type="http://schemas.openxmlformats.org/officeDocument/2006/relationships/oleObject" Target="../embeddings/Microsoft_Equation8.bin"/><Relationship Id="rId6" Type="http://schemas.openxmlformats.org/officeDocument/2006/relationships/image" Target="../media/image8.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Equation9.bin"/><Relationship Id="rId4" Type="http://schemas.openxmlformats.org/officeDocument/2006/relationships/image" Target="../media/image12.emf"/><Relationship Id="rId5" Type="http://schemas.openxmlformats.org/officeDocument/2006/relationships/oleObject" Target="../embeddings/Microsoft_Equation10.bin"/><Relationship Id="rId6" Type="http://schemas.openxmlformats.org/officeDocument/2006/relationships/image" Target="../media/image13.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Equation11.bin"/><Relationship Id="rId4" Type="http://schemas.openxmlformats.org/officeDocument/2006/relationships/image" Target="../media/image14.emf"/><Relationship Id="rId5" Type="http://schemas.openxmlformats.org/officeDocument/2006/relationships/image" Target="../media/image15.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Equation12.bin"/><Relationship Id="rId4" Type="http://schemas.openxmlformats.org/officeDocument/2006/relationships/image" Target="../media/image14.emf"/><Relationship Id="rId5" Type="http://schemas.openxmlformats.org/officeDocument/2006/relationships/image" Target="../media/image16.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Equation13.bin"/><Relationship Id="rId4" Type="http://schemas.openxmlformats.org/officeDocument/2006/relationships/image" Target="../media/image14.emf"/><Relationship Id="rId5" Type="http://schemas.openxmlformats.org/officeDocument/2006/relationships/image" Target="../media/image17.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Equation14.bin"/><Relationship Id="rId4" Type="http://schemas.openxmlformats.org/officeDocument/2006/relationships/image" Target="../media/image14.emf"/><Relationship Id="rId5" Type="http://schemas.openxmlformats.org/officeDocument/2006/relationships/image" Target="../media/image18.pn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Microsoft_Equation15.bin"/><Relationship Id="rId4" Type="http://schemas.openxmlformats.org/officeDocument/2006/relationships/image" Target="../media/image14.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74699"/>
            <a:ext cx="7772400" cy="1947871"/>
          </a:xfrm>
        </p:spPr>
        <p:txBody>
          <a:bodyPr/>
          <a:lstStyle/>
          <a:p>
            <a:r>
              <a:rPr lang="en-US" dirty="0" smtClean="0"/>
              <a:t>The 1997</a:t>
            </a:r>
            <a:br>
              <a:rPr lang="en-US" dirty="0" smtClean="0"/>
            </a:br>
            <a:r>
              <a:rPr lang="en-US" dirty="0" smtClean="0"/>
              <a:t>Asian Financial Crisis</a:t>
            </a:r>
            <a:endParaRPr lang="en-US" dirty="0"/>
          </a:p>
        </p:txBody>
      </p:sp>
      <p:sp>
        <p:nvSpPr>
          <p:cNvPr id="3" name="Subtitle 2"/>
          <p:cNvSpPr>
            <a:spLocks noGrp="1"/>
          </p:cNvSpPr>
          <p:nvPr>
            <p:ph type="subTitle" idx="1"/>
          </p:nvPr>
        </p:nvSpPr>
        <p:spPr>
          <a:xfrm>
            <a:off x="1371600" y="4000500"/>
            <a:ext cx="6400800" cy="1487595"/>
          </a:xfrm>
        </p:spPr>
        <p:txBody>
          <a:bodyPr>
            <a:normAutofit fontScale="92500" lnSpcReduction="20000"/>
          </a:bodyPr>
          <a:lstStyle/>
          <a:p>
            <a:r>
              <a:rPr lang="en-US" dirty="0" smtClean="0"/>
              <a:t>Daniel Lopez</a:t>
            </a:r>
          </a:p>
          <a:p>
            <a:endParaRPr lang="en-US" dirty="0" smtClean="0"/>
          </a:p>
          <a:p>
            <a:r>
              <a:rPr lang="en-US" dirty="0" smtClean="0"/>
              <a:t>Economics 4905</a:t>
            </a:r>
          </a:p>
          <a:p>
            <a:r>
              <a:rPr lang="en-US" dirty="0"/>
              <a:t>Professor Karl Shell</a:t>
            </a:r>
          </a:p>
          <a:p>
            <a:r>
              <a:rPr lang="en-US" dirty="0" smtClean="0"/>
              <a:t>November 23, 2015</a:t>
            </a:r>
            <a:endParaRPr lang="en-US" dirty="0" smtClean="0"/>
          </a:p>
        </p:txBody>
      </p:sp>
      <p:sp>
        <p:nvSpPr>
          <p:cNvPr id="4" name="Slide Number Placeholder 3"/>
          <p:cNvSpPr>
            <a:spLocks noGrp="1"/>
          </p:cNvSpPr>
          <p:nvPr>
            <p:ph type="sldNum" sz="quarter" idx="12"/>
          </p:nvPr>
        </p:nvSpPr>
        <p:spPr/>
        <p:txBody>
          <a:bodyPr/>
          <a:lstStyle/>
          <a:p>
            <a:fld id="{CFE4BAC9-6D41-4691-9299-18EF07EF0177}" type="slidenum">
              <a:rPr lang="en-US" smtClean="0">
                <a:solidFill>
                  <a:schemeClr val="tx1"/>
                </a:solidFill>
              </a:rPr>
              <a:t>1</a:t>
            </a:fld>
            <a:endParaRPr lang="en-US" dirty="0">
              <a:solidFill>
                <a:schemeClr val="tx1"/>
              </a:solidFill>
            </a:endParaRPr>
          </a:p>
        </p:txBody>
      </p:sp>
    </p:spTree>
    <p:extLst>
      <p:ext uri="{BB962C8B-B14F-4D97-AF65-F5344CB8AC3E}">
        <p14:creationId xmlns:p14="http://schemas.microsoft.com/office/powerpoint/2010/main" val="293009022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study the crisis?</a:t>
            </a:r>
            <a:endParaRPr lang="en-US" dirty="0"/>
          </a:p>
        </p:txBody>
      </p:sp>
      <p:sp>
        <p:nvSpPr>
          <p:cNvPr id="5" name="Content Placeholder 4"/>
          <p:cNvSpPr>
            <a:spLocks noGrp="1"/>
          </p:cNvSpPr>
          <p:nvPr>
            <p:ph idx="1"/>
          </p:nvPr>
        </p:nvSpPr>
        <p:spPr>
          <a:xfrm>
            <a:off x="900113" y="1765300"/>
            <a:ext cx="4687888" cy="4591049"/>
          </a:xfrm>
        </p:spPr>
        <p:txBody>
          <a:bodyPr/>
          <a:lstStyle/>
          <a:p>
            <a:r>
              <a:rPr lang="en-US" dirty="0" smtClean="0"/>
              <a:t>Profit ? </a:t>
            </a:r>
          </a:p>
          <a:p>
            <a:pPr lvl="1"/>
            <a:r>
              <a:rPr lang="en-US" dirty="0" smtClean="0"/>
              <a:t>Allegations that speculative currency attacks caused crisis </a:t>
            </a:r>
          </a:p>
          <a:p>
            <a:pPr lvl="1"/>
            <a:r>
              <a:rPr lang="en-US" dirty="0" smtClean="0"/>
              <a:t>George Soros:</a:t>
            </a:r>
          </a:p>
          <a:p>
            <a:pPr lvl="1"/>
            <a:r>
              <a:rPr lang="en-US" dirty="0" smtClean="0"/>
              <a:t>Declared “The man who broke the Bank of England” in 1992</a:t>
            </a:r>
          </a:p>
          <a:p>
            <a:pPr lvl="1"/>
            <a:r>
              <a:rPr lang="en-US" dirty="0" smtClean="0"/>
              <a:t>Similar speculation in this crisis, betting against Thai Baht and Malaysian Ringgit </a:t>
            </a:r>
          </a:p>
          <a:p>
            <a:pPr lvl="1"/>
            <a:r>
              <a:rPr lang="en-US" dirty="0" smtClean="0"/>
              <a:t>Unlikely that he was the cause. But, recognizing signs of a crisis is quite profitable. </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t>10</a:t>
            </a:fld>
            <a:endParaRPr lang="en-US" dirty="0"/>
          </a:p>
        </p:txBody>
      </p:sp>
      <p:sp>
        <p:nvSpPr>
          <p:cNvPr id="10" name="TextBox 9"/>
          <p:cNvSpPr txBox="1"/>
          <p:nvPr/>
        </p:nvSpPr>
        <p:spPr>
          <a:xfrm>
            <a:off x="5588001" y="4597401"/>
            <a:ext cx="2933700" cy="276999"/>
          </a:xfrm>
          <a:prstGeom prst="rect">
            <a:avLst/>
          </a:prstGeom>
          <a:noFill/>
        </p:spPr>
        <p:txBody>
          <a:bodyPr wrap="square" rtlCol="0">
            <a:spAutoFit/>
          </a:bodyPr>
          <a:lstStyle/>
          <a:p>
            <a:r>
              <a:rPr lang="en-US" sz="1200" dirty="0" smtClean="0"/>
              <a:t>Photo: Business Insider</a:t>
            </a:r>
            <a:endParaRPr lang="en-US" sz="1200" dirty="0"/>
          </a:p>
        </p:txBody>
      </p:sp>
      <p:pic>
        <p:nvPicPr>
          <p:cNvPr id="11" name="Picture 10"/>
          <p:cNvPicPr>
            <a:picLocks noChangeAspect="1"/>
          </p:cNvPicPr>
          <p:nvPr/>
        </p:nvPicPr>
        <p:blipFill>
          <a:blip r:embed="rId2"/>
          <a:stretch>
            <a:fillRect/>
          </a:stretch>
        </p:blipFill>
        <p:spPr>
          <a:xfrm>
            <a:off x="5588000" y="2171700"/>
            <a:ext cx="3234267" cy="2425701"/>
          </a:xfrm>
          <a:prstGeom prst="rect">
            <a:avLst/>
          </a:prstGeom>
        </p:spPr>
      </p:pic>
    </p:spTree>
    <p:extLst>
      <p:ext uri="{BB962C8B-B14F-4D97-AF65-F5344CB8AC3E}">
        <p14:creationId xmlns:p14="http://schemas.microsoft.com/office/powerpoint/2010/main" val="9964502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2616200"/>
            <a:ext cx="7345362" cy="1676400"/>
          </a:xfrm>
        </p:spPr>
        <p:txBody>
          <a:bodyPr/>
          <a:lstStyle/>
          <a:p>
            <a:r>
              <a:rPr lang="en-US" dirty="0" smtClean="0"/>
              <a:t>III</a:t>
            </a:r>
            <a:br>
              <a:rPr lang="en-US" dirty="0" smtClean="0"/>
            </a:br>
            <a:r>
              <a:rPr lang="en-US" dirty="0" smtClean="0"/>
              <a:t>Review of Analytical Tools</a:t>
            </a:r>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t>11</a:t>
            </a:fld>
            <a:endParaRPr lang="en-US" dirty="0"/>
          </a:p>
        </p:txBody>
      </p:sp>
    </p:spTree>
    <p:extLst>
      <p:ext uri="{BB962C8B-B14F-4D97-AF65-F5344CB8AC3E}">
        <p14:creationId xmlns:p14="http://schemas.microsoft.com/office/powerpoint/2010/main" val="16160781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Analytical </a:t>
            </a:r>
            <a:r>
              <a:rPr lang="en-US" dirty="0" smtClean="0"/>
              <a:t>Tools</a:t>
            </a:r>
            <a:endParaRPr lang="en-US" dirty="0"/>
          </a:p>
        </p:txBody>
      </p:sp>
      <p:sp>
        <p:nvSpPr>
          <p:cNvPr id="7" name="Content Placeholder 6"/>
          <p:cNvSpPr>
            <a:spLocks noGrp="1"/>
          </p:cNvSpPr>
          <p:nvPr>
            <p:ph idx="1"/>
          </p:nvPr>
        </p:nvSpPr>
        <p:spPr>
          <a:xfrm>
            <a:off x="900112" y="1816101"/>
            <a:ext cx="7345363" cy="3931920"/>
          </a:xfrm>
        </p:spPr>
        <p:txBody>
          <a:bodyPr/>
          <a:lstStyle/>
          <a:p>
            <a:r>
              <a:rPr lang="en-US" dirty="0" smtClean="0"/>
              <a:t>Already studied the important qualitative concepts that will appear, for example: </a:t>
            </a:r>
          </a:p>
          <a:p>
            <a:pPr lvl="2"/>
            <a:r>
              <a:rPr lang="en-US" dirty="0" smtClean="0"/>
              <a:t>To prevent bank runs, desire optimal deposit contract / insurance scheme, subject to incentive compatibility constraint </a:t>
            </a:r>
          </a:p>
          <a:p>
            <a:pPr lvl="2"/>
            <a:r>
              <a:rPr lang="en-US" dirty="0" smtClean="0"/>
              <a:t>Bubbles fueled by cheap, foreign denominated, credit</a:t>
            </a:r>
          </a:p>
          <a:p>
            <a:pPr lvl="2"/>
            <a:r>
              <a:rPr lang="en-US" dirty="0" smtClean="0"/>
              <a:t>Corporate governance issues, crony capitalism loosening underwriting standards</a:t>
            </a:r>
          </a:p>
          <a:p>
            <a:pPr lvl="2"/>
            <a:r>
              <a:rPr lang="en-US" dirty="0" smtClean="0"/>
              <a:t>IMF / government bailouts and moral hazard </a:t>
            </a:r>
          </a:p>
          <a:p>
            <a:r>
              <a:rPr lang="en-US" dirty="0" smtClean="0"/>
              <a:t>This is a brief review of quantitative concepts</a:t>
            </a:r>
          </a:p>
          <a:p>
            <a:pPr lvl="2"/>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t>12</a:t>
            </a:fld>
            <a:endParaRPr lang="en-US" dirty="0"/>
          </a:p>
        </p:txBody>
      </p:sp>
    </p:spTree>
    <p:extLst>
      <p:ext uri="{BB962C8B-B14F-4D97-AF65-F5344CB8AC3E}">
        <p14:creationId xmlns:p14="http://schemas.microsoft.com/office/powerpoint/2010/main" val="98932872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Analytical </a:t>
            </a:r>
            <a:r>
              <a:rPr lang="en-US" dirty="0" smtClean="0"/>
              <a:t>Tools</a:t>
            </a:r>
            <a:endParaRPr lang="en-US" dirty="0"/>
          </a:p>
        </p:txBody>
      </p:sp>
      <p:sp>
        <p:nvSpPr>
          <p:cNvPr id="7" name="Content Placeholder 6"/>
          <p:cNvSpPr>
            <a:spLocks noGrp="1"/>
          </p:cNvSpPr>
          <p:nvPr>
            <p:ph idx="1"/>
          </p:nvPr>
        </p:nvSpPr>
        <p:spPr>
          <a:xfrm>
            <a:off x="900112" y="1828800"/>
            <a:ext cx="7345363" cy="4527549"/>
          </a:xfrm>
        </p:spPr>
        <p:txBody>
          <a:bodyPr/>
          <a:lstStyle/>
          <a:p>
            <a:r>
              <a:rPr lang="en-US" dirty="0" smtClean="0"/>
              <a:t>What determines exchange rates? </a:t>
            </a:r>
          </a:p>
          <a:p>
            <a:pPr lvl="1"/>
            <a:r>
              <a:rPr lang="en-US" dirty="0" smtClean="0"/>
              <a:t>In the context of bimetallism, we discussed:</a:t>
            </a:r>
          </a:p>
          <a:p>
            <a:pPr lvl="1"/>
            <a:endParaRPr lang="en-US" dirty="0" smtClean="0"/>
          </a:p>
          <a:p>
            <a:pPr lvl="1"/>
            <a:endParaRPr lang="en-US" dirty="0"/>
          </a:p>
          <a:p>
            <a:pPr lvl="1"/>
            <a:endParaRPr lang="en-US" dirty="0" smtClean="0"/>
          </a:p>
          <a:p>
            <a:pPr lvl="1"/>
            <a:r>
              <a:rPr lang="en-US" dirty="0" smtClean="0"/>
              <a:t>Recall Uncovered Interest Rate Parity:</a:t>
            </a:r>
          </a:p>
          <a:p>
            <a:pPr lvl="1"/>
            <a:endParaRPr lang="en-US" dirty="0"/>
          </a:p>
          <a:p>
            <a:pPr lvl="1"/>
            <a:endParaRPr lang="en-US" dirty="0" smtClean="0"/>
          </a:p>
          <a:p>
            <a:pPr lvl="1"/>
            <a:endParaRPr lang="en-US" dirty="0" smtClean="0"/>
          </a:p>
          <a:p>
            <a:pPr lvl="1"/>
            <a:r>
              <a:rPr lang="en-US" dirty="0" smtClean="0"/>
              <a:t>In real world, capital controls, uncertainty, panic, short-term trends, etc. trends all impact Supply and Demand </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t>13</a:t>
            </a:fld>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3691223650"/>
              </p:ext>
            </p:extLst>
          </p:nvPr>
        </p:nvGraphicFramePr>
        <p:xfrm>
          <a:off x="3986212" y="2647251"/>
          <a:ext cx="1933575" cy="1212581"/>
        </p:xfrm>
        <a:graphic>
          <a:graphicData uri="http://schemas.openxmlformats.org/presentationml/2006/ole">
            <mc:AlternateContent xmlns:mc="http://schemas.openxmlformats.org/markup-compatibility/2006">
              <mc:Choice xmlns:v="urn:schemas-microsoft-com:vml" Requires="v">
                <p:oleObj spid="_x0000_s4154" name="Equation" r:id="rId3" imgW="749300" imgH="469900" progId="Equation.3">
                  <p:embed/>
                </p:oleObj>
              </mc:Choice>
              <mc:Fallback>
                <p:oleObj name="Equation" r:id="rId3" imgW="749300" imgH="469900" progId="Equation.3">
                  <p:embed/>
                  <p:pic>
                    <p:nvPicPr>
                      <p:cNvPr id="0" name=""/>
                      <p:cNvPicPr/>
                      <p:nvPr/>
                    </p:nvPicPr>
                    <p:blipFill>
                      <a:blip r:embed="rId4"/>
                      <a:stretch>
                        <a:fillRect/>
                      </a:stretch>
                    </p:blipFill>
                    <p:spPr>
                      <a:xfrm>
                        <a:off x="3986212" y="2647251"/>
                        <a:ext cx="1933575" cy="1212581"/>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631258814"/>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4155" name="Equation" r:id="rId5" imgW="114300" imgH="165100" progId="Equation.3">
                  <p:embed/>
                </p:oleObj>
              </mc:Choice>
              <mc:Fallback>
                <p:oleObj name="Equation" r:id="rId5" imgW="114300" imgH="165100" progId="Equation.3">
                  <p:embed/>
                  <p:pic>
                    <p:nvPicPr>
                      <p:cNvPr id="0" name=""/>
                      <p:cNvPicPr/>
                      <p:nvPr/>
                    </p:nvPicPr>
                    <p:blipFill>
                      <a:blip r:embed="rId6"/>
                      <a:stretch>
                        <a:fillRect/>
                      </a:stretch>
                    </p:blipFill>
                    <p:spPr>
                      <a:xfrm>
                        <a:off x="4514850" y="3346450"/>
                        <a:ext cx="114300" cy="1651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332070141"/>
              </p:ext>
            </p:extLst>
          </p:nvPr>
        </p:nvGraphicFramePr>
        <p:xfrm>
          <a:off x="3506134" y="4317566"/>
          <a:ext cx="2893732" cy="1118033"/>
        </p:xfrm>
        <a:graphic>
          <a:graphicData uri="http://schemas.openxmlformats.org/presentationml/2006/ole">
            <mc:AlternateContent xmlns:mc="http://schemas.openxmlformats.org/markup-compatibility/2006">
              <mc:Choice xmlns:v="urn:schemas-microsoft-com:vml" Requires="v">
                <p:oleObj spid="_x0000_s4156" name="Equation" r:id="rId7" imgW="1117600" imgH="431800" progId="Equation.3">
                  <p:embed/>
                </p:oleObj>
              </mc:Choice>
              <mc:Fallback>
                <p:oleObj name="Equation" r:id="rId7" imgW="1117600" imgH="431800" progId="Equation.3">
                  <p:embed/>
                  <p:pic>
                    <p:nvPicPr>
                      <p:cNvPr id="0" name=""/>
                      <p:cNvPicPr/>
                      <p:nvPr/>
                    </p:nvPicPr>
                    <p:blipFill>
                      <a:blip r:embed="rId8"/>
                      <a:stretch>
                        <a:fillRect/>
                      </a:stretch>
                    </p:blipFill>
                    <p:spPr>
                      <a:xfrm>
                        <a:off x="3506134" y="4317566"/>
                        <a:ext cx="2893732" cy="1118033"/>
                      </a:xfrm>
                      <a:prstGeom prst="rect">
                        <a:avLst/>
                      </a:prstGeom>
                    </p:spPr>
                  </p:pic>
                </p:oleObj>
              </mc:Fallback>
            </mc:AlternateContent>
          </a:graphicData>
        </a:graphic>
      </p:graphicFrame>
    </p:spTree>
    <p:extLst>
      <p:ext uri="{BB962C8B-B14F-4D97-AF65-F5344CB8AC3E}">
        <p14:creationId xmlns:p14="http://schemas.microsoft.com/office/powerpoint/2010/main" val="364471266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Analytical </a:t>
            </a:r>
            <a:r>
              <a:rPr lang="en-US" dirty="0" smtClean="0"/>
              <a:t>Tools</a:t>
            </a:r>
            <a:endParaRPr lang="en-US" dirty="0"/>
          </a:p>
        </p:txBody>
      </p:sp>
      <p:sp>
        <p:nvSpPr>
          <p:cNvPr id="7" name="Content Placeholder 6"/>
          <p:cNvSpPr>
            <a:spLocks noGrp="1"/>
          </p:cNvSpPr>
          <p:nvPr>
            <p:ph idx="1"/>
          </p:nvPr>
        </p:nvSpPr>
        <p:spPr>
          <a:xfrm>
            <a:off x="900112" y="1584007"/>
            <a:ext cx="7345363" cy="5043805"/>
          </a:xfrm>
        </p:spPr>
        <p:txBody>
          <a:bodyPr>
            <a:normAutofit/>
          </a:bodyPr>
          <a:lstStyle/>
          <a:p>
            <a:pPr marL="457200"/>
            <a:r>
              <a:rPr lang="en-US" dirty="0" smtClean="0"/>
              <a:t>But exchange rates do not always follow the rules</a:t>
            </a:r>
          </a:p>
          <a:p>
            <a:pPr marL="693738" lvl="1"/>
            <a:r>
              <a:rPr lang="en-US" dirty="0" smtClean="0"/>
              <a:t>Interest Rate Parity says, in expectation, cannot profit by borrowing low interest currency, converting, and earning higher return. </a:t>
            </a:r>
            <a:endParaRPr lang="en-US" dirty="0"/>
          </a:p>
          <a:p>
            <a:pPr marL="457200"/>
            <a:r>
              <a:rPr lang="en-US" dirty="0" smtClean="0"/>
              <a:t>Carry Trade quite popular and profitable, though IRP says it should not be</a:t>
            </a:r>
          </a:p>
          <a:p>
            <a:pPr marL="693738" lvl="1"/>
            <a:r>
              <a:rPr lang="en-US" dirty="0" smtClean="0"/>
              <a:t>In short run, carry trade has counterintuitive effect:</a:t>
            </a:r>
          </a:p>
          <a:p>
            <a:pPr marL="922338" lvl="2"/>
            <a:r>
              <a:rPr lang="en-US" dirty="0" smtClean="0"/>
              <a:t>Borrow low interest currency, buy high interest rate currency. High interest rate currency appreciates!</a:t>
            </a:r>
          </a:p>
          <a:p>
            <a:pPr marL="922338" lvl="2"/>
            <a:endParaRPr lang="en-US" dirty="0" smtClean="0"/>
          </a:p>
          <a:p>
            <a:pPr marL="922338" lvl="2"/>
            <a:endParaRPr lang="en-US" dirty="0"/>
          </a:p>
          <a:p>
            <a:pPr marL="922338" lvl="2"/>
            <a:r>
              <a:rPr lang="en-US" dirty="0" smtClean="0"/>
              <a:t>Important for understanding central bank responses later</a:t>
            </a:r>
          </a:p>
          <a:p>
            <a:pPr lvl="1"/>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t>14</a:t>
            </a:fld>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2881711236"/>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2116" name="Equation" r:id="rId3" imgW="114300" imgH="165100" progId="Equation.3">
                  <p:embed/>
                </p:oleObj>
              </mc:Choice>
              <mc:Fallback>
                <p:oleObj name="Equation" r:id="rId3" imgW="114300" imgH="165100" progId="Equation.3">
                  <p:embed/>
                  <p:pic>
                    <p:nvPicPr>
                      <p:cNvPr id="0" name=""/>
                      <p:cNvPicPr/>
                      <p:nvPr/>
                    </p:nvPicPr>
                    <p:blipFill>
                      <a:blip r:embed="rId4"/>
                      <a:stretch>
                        <a:fillRect/>
                      </a:stretch>
                    </p:blipFill>
                    <p:spPr>
                      <a:xfrm>
                        <a:off x="4514850" y="3346450"/>
                        <a:ext cx="114300" cy="1651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81136975"/>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2117" name="Equation" r:id="rId5" imgW="114300" imgH="165100" progId="Equation.3">
                  <p:embed/>
                </p:oleObj>
              </mc:Choice>
              <mc:Fallback>
                <p:oleObj name="Equation" r:id="rId5" imgW="114300" imgH="165100" progId="Equation.3">
                  <p:embed/>
                  <p:pic>
                    <p:nvPicPr>
                      <p:cNvPr id="0" name=""/>
                      <p:cNvPicPr/>
                      <p:nvPr/>
                    </p:nvPicPr>
                    <p:blipFill>
                      <a:blip r:embed="rId6"/>
                      <a:stretch>
                        <a:fillRect/>
                      </a:stretch>
                    </p:blipFill>
                    <p:spPr>
                      <a:xfrm>
                        <a:off x="4514850" y="3346450"/>
                        <a:ext cx="114300" cy="1651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915235503"/>
              </p:ext>
            </p:extLst>
          </p:nvPr>
        </p:nvGraphicFramePr>
        <p:xfrm>
          <a:off x="3178642" y="5138664"/>
          <a:ext cx="2447458" cy="945609"/>
        </p:xfrm>
        <a:graphic>
          <a:graphicData uri="http://schemas.openxmlformats.org/presentationml/2006/ole">
            <mc:AlternateContent xmlns:mc="http://schemas.openxmlformats.org/markup-compatibility/2006">
              <mc:Choice xmlns:v="urn:schemas-microsoft-com:vml" Requires="v">
                <p:oleObj spid="_x0000_s2118" name="Equation" r:id="rId7" imgW="1117600" imgH="431800" progId="Equation.3">
                  <p:embed/>
                </p:oleObj>
              </mc:Choice>
              <mc:Fallback>
                <p:oleObj name="Equation" r:id="rId7" imgW="1117600" imgH="431800" progId="Equation.3">
                  <p:embed/>
                  <p:pic>
                    <p:nvPicPr>
                      <p:cNvPr id="0" name=""/>
                      <p:cNvPicPr/>
                      <p:nvPr/>
                    </p:nvPicPr>
                    <p:blipFill>
                      <a:blip r:embed="rId8"/>
                      <a:stretch>
                        <a:fillRect/>
                      </a:stretch>
                    </p:blipFill>
                    <p:spPr>
                      <a:xfrm>
                        <a:off x="3178642" y="5138664"/>
                        <a:ext cx="2447458" cy="945609"/>
                      </a:xfrm>
                      <a:prstGeom prst="rect">
                        <a:avLst/>
                      </a:prstGeom>
                    </p:spPr>
                  </p:pic>
                </p:oleObj>
              </mc:Fallback>
            </mc:AlternateContent>
          </a:graphicData>
        </a:graphic>
      </p:graphicFrame>
    </p:spTree>
    <p:extLst>
      <p:ext uri="{BB962C8B-B14F-4D97-AF65-F5344CB8AC3E}">
        <p14:creationId xmlns:p14="http://schemas.microsoft.com/office/powerpoint/2010/main" val="25326345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Analytical </a:t>
            </a:r>
            <a:r>
              <a:rPr lang="en-US" dirty="0" smtClean="0"/>
              <a:t>Tools</a:t>
            </a:r>
            <a:endParaRPr lang="en-US" dirty="0"/>
          </a:p>
        </p:txBody>
      </p:sp>
      <p:sp>
        <p:nvSpPr>
          <p:cNvPr id="7" name="Content Placeholder 6"/>
          <p:cNvSpPr>
            <a:spLocks noGrp="1"/>
          </p:cNvSpPr>
          <p:nvPr>
            <p:ph idx="1"/>
          </p:nvPr>
        </p:nvSpPr>
        <p:spPr>
          <a:xfrm>
            <a:off x="900112" y="1968500"/>
            <a:ext cx="7345363" cy="4254499"/>
          </a:xfrm>
        </p:spPr>
        <p:txBody>
          <a:bodyPr>
            <a:normAutofit fontScale="92500" lnSpcReduction="20000"/>
          </a:bodyPr>
          <a:lstStyle/>
          <a:p>
            <a:pPr marL="457200"/>
            <a:r>
              <a:rPr lang="en-US" dirty="0" smtClean="0"/>
              <a:t>Fixed / pegged exchange regime: </a:t>
            </a:r>
          </a:p>
          <a:p>
            <a:pPr marL="693738" lvl="1"/>
            <a:r>
              <a:rPr lang="en-US" dirty="0" smtClean="0"/>
              <a:t>To facilitate trade and attract foreign capital, a country may reduce currency risk by pegging to a foreign currency (or a weighted basket of multiple currencies)</a:t>
            </a:r>
          </a:p>
          <a:p>
            <a:pPr marL="693738" lvl="1"/>
            <a:r>
              <a:rPr lang="en-US" dirty="0" smtClean="0"/>
              <a:t>Problem: </a:t>
            </a:r>
          </a:p>
          <a:p>
            <a:pPr marL="922338" lvl="2"/>
            <a:r>
              <a:rPr lang="en-US" dirty="0" smtClean="0"/>
              <a:t>Foreign currencies may appreciate/depreciate for unrelated reasons</a:t>
            </a:r>
          </a:p>
          <a:p>
            <a:pPr marL="922338" lvl="2"/>
            <a:r>
              <a:rPr lang="en-US" dirty="0" smtClean="0"/>
              <a:t>Domestic currency forced to appreciate/depreciate for unrelated reasons </a:t>
            </a:r>
          </a:p>
          <a:p>
            <a:pPr marL="922338" lvl="2"/>
            <a:r>
              <a:rPr lang="en-US" dirty="0" smtClean="0"/>
              <a:t>Mismatch between domestic currency’s pegged value and equilibrium value </a:t>
            </a:r>
          </a:p>
          <a:p>
            <a:pPr marL="1150938" lvl="3"/>
            <a:r>
              <a:rPr lang="en-US" dirty="0" smtClean="0"/>
              <a:t>Requires costly central bank intervention to maintain peg </a:t>
            </a:r>
          </a:p>
          <a:p>
            <a:pPr marL="1150938" lvl="3"/>
            <a:r>
              <a:rPr lang="en-US" dirty="0" smtClean="0"/>
              <a:t>Alters competiveness of exports, real value of debt, etc. </a:t>
            </a:r>
          </a:p>
          <a:p>
            <a:pPr marL="922338" lvl="2"/>
            <a:r>
              <a:rPr lang="en-US" dirty="0" smtClean="0"/>
              <a:t>If central bank can no longer afford to maintain peg, there will be a very rapid depreciation.</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t>15</a:t>
            </a:fld>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73784825"/>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3119" name="Equation" r:id="rId3" imgW="114300" imgH="165100" progId="Equation.3">
                  <p:embed/>
                </p:oleObj>
              </mc:Choice>
              <mc:Fallback>
                <p:oleObj name="Equation" r:id="rId3" imgW="114300" imgH="165100" progId="Equation.3">
                  <p:embed/>
                  <p:pic>
                    <p:nvPicPr>
                      <p:cNvPr id="0" name=""/>
                      <p:cNvPicPr/>
                      <p:nvPr/>
                    </p:nvPicPr>
                    <p:blipFill>
                      <a:blip r:embed="rId4"/>
                      <a:stretch>
                        <a:fillRect/>
                      </a:stretch>
                    </p:blipFill>
                    <p:spPr>
                      <a:xfrm>
                        <a:off x="4514850" y="3346450"/>
                        <a:ext cx="114300" cy="1651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661185423"/>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3120" name="Equation" r:id="rId5" imgW="114300" imgH="165100" progId="Equation.3">
                  <p:embed/>
                </p:oleObj>
              </mc:Choice>
              <mc:Fallback>
                <p:oleObj name="Equation" r:id="rId5" imgW="114300" imgH="165100" progId="Equation.3">
                  <p:embed/>
                  <p:pic>
                    <p:nvPicPr>
                      <p:cNvPr id="0" name=""/>
                      <p:cNvPicPr/>
                      <p:nvPr/>
                    </p:nvPicPr>
                    <p:blipFill>
                      <a:blip r:embed="rId6"/>
                      <a:stretch>
                        <a:fillRect/>
                      </a:stretch>
                    </p:blipFill>
                    <p:spPr>
                      <a:xfrm>
                        <a:off x="4514850" y="3346450"/>
                        <a:ext cx="114300" cy="165100"/>
                      </a:xfrm>
                      <a:prstGeom prst="rect">
                        <a:avLst/>
                      </a:prstGeom>
                    </p:spPr>
                  </p:pic>
                </p:oleObj>
              </mc:Fallback>
            </mc:AlternateContent>
          </a:graphicData>
        </a:graphic>
      </p:graphicFrame>
    </p:spTree>
    <p:extLst>
      <p:ext uri="{BB962C8B-B14F-4D97-AF65-F5344CB8AC3E}">
        <p14:creationId xmlns:p14="http://schemas.microsoft.com/office/powerpoint/2010/main" val="40147158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2222500"/>
            <a:ext cx="7345362" cy="1676400"/>
          </a:xfrm>
        </p:spPr>
        <p:txBody>
          <a:bodyPr/>
          <a:lstStyle/>
          <a:p>
            <a:r>
              <a:rPr lang="en-US" dirty="0" smtClean="0"/>
              <a:t>IV</a:t>
            </a:r>
            <a:br>
              <a:rPr lang="en-US" dirty="0" smtClean="0"/>
            </a:br>
            <a:r>
              <a:rPr lang="en-US" dirty="0" smtClean="0"/>
              <a:t>Presentation of Paper</a:t>
            </a:r>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t>16</a:t>
            </a:fld>
            <a:endParaRPr lang="en-US" dirty="0"/>
          </a:p>
        </p:txBody>
      </p:sp>
    </p:spTree>
    <p:extLst>
      <p:ext uri="{BB962C8B-B14F-4D97-AF65-F5344CB8AC3E}">
        <p14:creationId xmlns:p14="http://schemas.microsoft.com/office/powerpoint/2010/main" val="361661256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Presentation of: </a:t>
            </a:r>
            <a:endParaRPr lang="en-US" dirty="0"/>
          </a:p>
        </p:txBody>
      </p:sp>
      <p:sp>
        <p:nvSpPr>
          <p:cNvPr id="3" name="Content Placeholder 2"/>
          <p:cNvSpPr>
            <a:spLocks noGrp="1"/>
          </p:cNvSpPr>
          <p:nvPr>
            <p:ph idx="1"/>
          </p:nvPr>
        </p:nvSpPr>
        <p:spPr>
          <a:xfrm>
            <a:off x="279400" y="1711008"/>
            <a:ext cx="8496300" cy="4746942"/>
          </a:xfrm>
        </p:spPr>
        <p:txBody>
          <a:bodyPr>
            <a:normAutofit lnSpcReduction="10000"/>
          </a:bodyPr>
          <a:lstStyle/>
          <a:p>
            <a:pPr marL="0" indent="0">
              <a:buNone/>
            </a:pPr>
            <a:r>
              <a:rPr lang="en-US" dirty="0" smtClean="0"/>
              <a:t>“</a:t>
            </a:r>
            <a:r>
              <a:rPr lang="en-US" dirty="0" smtClean="0"/>
              <a:t>What Caused the Asian Currency and Financial Crisis”</a:t>
            </a:r>
          </a:p>
          <a:p>
            <a:pPr lvl="1"/>
            <a:r>
              <a:rPr lang="en-US" sz="1900" dirty="0" smtClean="0"/>
              <a:t>Giancarlo </a:t>
            </a:r>
            <a:r>
              <a:rPr lang="en-US" sz="1900" dirty="0" smtClean="0"/>
              <a:t>Corsetti</a:t>
            </a:r>
            <a:r>
              <a:rPr lang="en-US" sz="1900" dirty="0" smtClean="0"/>
              <a:t>, Yale University </a:t>
            </a:r>
          </a:p>
          <a:p>
            <a:pPr lvl="1"/>
            <a:r>
              <a:rPr lang="en-US" sz="1900" dirty="0" smtClean="0"/>
              <a:t>Paolo </a:t>
            </a:r>
            <a:r>
              <a:rPr lang="en-US" sz="1900" dirty="0" smtClean="0"/>
              <a:t>Pesenti</a:t>
            </a:r>
            <a:r>
              <a:rPr lang="en-US" sz="1900" dirty="0" smtClean="0"/>
              <a:t>, Federal Reserve Bank of New York, NBER </a:t>
            </a:r>
          </a:p>
          <a:p>
            <a:pPr lvl="1"/>
            <a:r>
              <a:rPr lang="en-US" sz="1900" dirty="0" smtClean="0"/>
              <a:t>Nouriel</a:t>
            </a:r>
            <a:r>
              <a:rPr lang="en-US" sz="1900" dirty="0" smtClean="0"/>
              <a:t> </a:t>
            </a:r>
            <a:r>
              <a:rPr lang="en-US" sz="1900" dirty="0" smtClean="0"/>
              <a:t>Roubini</a:t>
            </a:r>
            <a:r>
              <a:rPr lang="en-US" sz="1900" dirty="0" smtClean="0"/>
              <a:t>, New York University, </a:t>
            </a:r>
            <a:r>
              <a:rPr lang="en-US" sz="1900" dirty="0" smtClean="0"/>
              <a:t>NBER</a:t>
            </a:r>
          </a:p>
          <a:p>
            <a:pPr lvl="1"/>
            <a:endParaRPr lang="en-US" sz="1000" dirty="0" smtClean="0"/>
          </a:p>
          <a:p>
            <a:pPr lvl="1"/>
            <a:endParaRPr lang="en-US" sz="1000" dirty="0"/>
          </a:p>
          <a:p>
            <a:r>
              <a:rPr lang="en-US" sz="1800" dirty="0" smtClean="0"/>
              <a:t>Appears to be the most authoritative paper on the subject (as measured by frequency of citations). </a:t>
            </a:r>
          </a:p>
          <a:p>
            <a:r>
              <a:rPr lang="en-US" sz="1800" dirty="0" smtClean="0"/>
              <a:t>A lot about this crisis is debated, but these appear to be representative and accepted views among many economists (though not necessarily popular conception). </a:t>
            </a:r>
            <a:endParaRPr lang="en-US" sz="1800" dirty="0"/>
          </a:p>
          <a:p>
            <a:pPr marL="0" indent="0">
              <a:buNone/>
            </a:pPr>
            <a:endParaRPr lang="en-US" sz="1800" dirty="0"/>
          </a:p>
          <a:p>
            <a:pPr marL="0" indent="0">
              <a:buNone/>
            </a:pPr>
            <a:r>
              <a:rPr lang="en-US" sz="1300" dirty="0" smtClean="0"/>
              <a:t>Published </a:t>
            </a:r>
            <a:r>
              <a:rPr lang="en-US" sz="1300" dirty="0"/>
              <a:t>as: "What Caused the Asian Currency and Financial Crisis?” </a:t>
            </a:r>
            <a:r>
              <a:rPr lang="en-US" sz="1300" i="1" dirty="0"/>
              <a:t>Japan and the World Economy</a:t>
            </a:r>
            <a:r>
              <a:rPr lang="en-US" sz="1300" dirty="0"/>
              <a:t>, Vol. 11 (1999): 305-373. Versions also available from National Bureau of Economic Research, among others. </a:t>
            </a:r>
            <a:endParaRPr lang="en-US" sz="1300" dirty="0" smtClean="0"/>
          </a:p>
          <a:p>
            <a:pPr marL="57150" indent="0">
              <a:buNone/>
            </a:pPr>
            <a:endParaRPr lang="en-US" dirty="0" smtClean="0"/>
          </a:p>
        </p:txBody>
      </p:sp>
      <p:sp>
        <p:nvSpPr>
          <p:cNvPr id="4" name="Slide Number Placeholder 3"/>
          <p:cNvSpPr>
            <a:spLocks noGrp="1"/>
          </p:cNvSpPr>
          <p:nvPr>
            <p:ph type="sldNum" sz="quarter" idx="12"/>
          </p:nvPr>
        </p:nvSpPr>
        <p:spPr/>
        <p:txBody>
          <a:bodyPr/>
          <a:lstStyle/>
          <a:p>
            <a:fld id="{CFE4BAC9-6D41-4691-9299-18EF07EF0177}" type="slidenum">
              <a:rPr lang="en-US" smtClean="0"/>
              <a:t>17</a:t>
            </a:fld>
            <a:endParaRPr lang="en-US" dirty="0"/>
          </a:p>
        </p:txBody>
      </p:sp>
    </p:spTree>
    <p:extLst>
      <p:ext uri="{BB962C8B-B14F-4D97-AF65-F5344CB8AC3E}">
        <p14:creationId xmlns:p14="http://schemas.microsoft.com/office/powerpoint/2010/main" val="3243552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244158"/>
            <a:ext cx="8496300" cy="1339850"/>
          </a:xfrm>
        </p:spPr>
        <p:txBody>
          <a:bodyPr>
            <a:normAutofit fontScale="90000"/>
          </a:bodyPr>
          <a:lstStyle/>
          <a:p>
            <a:pPr marL="0" indent="0"/>
            <a:r>
              <a:rPr lang="en-US" dirty="0"/>
              <a:t>“What Caused the Asian Currency and Financial Crisis”</a:t>
            </a:r>
          </a:p>
        </p:txBody>
      </p:sp>
      <p:sp>
        <p:nvSpPr>
          <p:cNvPr id="3" name="Content Placeholder 2"/>
          <p:cNvSpPr>
            <a:spLocks noGrp="1"/>
          </p:cNvSpPr>
          <p:nvPr>
            <p:ph idx="1"/>
          </p:nvPr>
        </p:nvSpPr>
        <p:spPr>
          <a:xfrm>
            <a:off x="279400" y="2094866"/>
            <a:ext cx="8496300" cy="4746942"/>
          </a:xfrm>
        </p:spPr>
        <p:txBody>
          <a:bodyPr>
            <a:normAutofit/>
          </a:bodyPr>
          <a:lstStyle/>
          <a:p>
            <a:pPr marL="563562"/>
            <a:r>
              <a:rPr lang="en-US" dirty="0" smtClean="0"/>
              <a:t>Research Question: What caused the crisis? </a:t>
            </a:r>
            <a:r>
              <a:rPr lang="en-US" sz="1800" i="1" dirty="0" smtClean="0"/>
              <a:t>(Evidently)</a:t>
            </a:r>
          </a:p>
          <a:p>
            <a:pPr marL="857250" lvl="1" indent="-285750"/>
            <a:r>
              <a:rPr lang="en-US" sz="1600" dirty="0" smtClean="0"/>
              <a:t>Do fundamentals indicate this was inevitable? </a:t>
            </a:r>
          </a:p>
          <a:p>
            <a:pPr marL="857250" lvl="1" indent="-285750"/>
            <a:r>
              <a:rPr lang="en-US" sz="1600" dirty="0"/>
              <a:t>If foreign investors, creditors, depositors, </a:t>
            </a:r>
            <a:r>
              <a:rPr lang="en-US" sz="1600" i="1" dirty="0"/>
              <a:t>et al</a:t>
            </a:r>
            <a:r>
              <a:rPr lang="en-US" sz="1600" dirty="0"/>
              <a:t> had behaved themselves, would crisis have been averted?  </a:t>
            </a:r>
            <a:endParaRPr lang="en-US" sz="1600" dirty="0" smtClean="0"/>
          </a:p>
          <a:p>
            <a:pPr marL="857250" lvl="1" indent="-285750"/>
            <a:r>
              <a:rPr lang="en-US" sz="1600" dirty="0" smtClean="0"/>
              <a:t>How could countries with balanced budgets and strong pre- and pos</a:t>
            </a:r>
            <a:r>
              <a:rPr lang="en-US" sz="1600" dirty="0" smtClean="0"/>
              <a:t>t-crisis growth </a:t>
            </a:r>
            <a:r>
              <a:rPr lang="en-US" sz="1600" dirty="0" smtClean="0"/>
              <a:t>suffer such sudden currency depreciation?</a:t>
            </a:r>
          </a:p>
          <a:p>
            <a:pPr marL="857250" lvl="1" indent="-285750"/>
            <a:r>
              <a:rPr lang="en-US" sz="1600" dirty="0" smtClean="0"/>
              <a:t>Did IMF and central bank responses help or hurt? </a:t>
            </a:r>
          </a:p>
          <a:p>
            <a:pPr marL="857250" lvl="1" indent="-285750"/>
            <a:r>
              <a:rPr lang="en-US" sz="1600" dirty="0" smtClean="0"/>
              <a:t>Did speculative attacks create the crisis? </a:t>
            </a:r>
          </a:p>
          <a:p>
            <a:pPr marL="677862"/>
            <a:r>
              <a:rPr lang="en-US" dirty="0" smtClean="0"/>
              <a:t>Overarching Thesis: Even if there was a subsequent panic that exacerbated the situation, the crisis can be explained by core structural and policy distortions. </a:t>
            </a:r>
          </a:p>
          <a:p>
            <a:pPr marL="800100" lvl="1"/>
            <a:endParaRPr lang="en-US" dirty="0" smtClean="0"/>
          </a:p>
          <a:p>
            <a:pPr marL="57150" indent="0">
              <a:buNone/>
            </a:pPr>
            <a:endParaRPr lang="en-US" dirty="0" smtClean="0"/>
          </a:p>
        </p:txBody>
      </p:sp>
      <p:sp>
        <p:nvSpPr>
          <p:cNvPr id="4" name="Slide Number Placeholder 3"/>
          <p:cNvSpPr>
            <a:spLocks noGrp="1"/>
          </p:cNvSpPr>
          <p:nvPr>
            <p:ph type="sldNum" sz="quarter" idx="12"/>
          </p:nvPr>
        </p:nvSpPr>
        <p:spPr/>
        <p:txBody>
          <a:bodyPr/>
          <a:lstStyle/>
          <a:p>
            <a:fld id="{CFE4BAC9-6D41-4691-9299-18EF07EF0177}" type="slidenum">
              <a:rPr lang="en-US" smtClean="0"/>
              <a:t>18</a:t>
            </a:fld>
            <a:endParaRPr lang="en-US" dirty="0"/>
          </a:p>
        </p:txBody>
      </p:sp>
    </p:spTree>
    <p:extLst>
      <p:ext uri="{BB962C8B-B14F-4D97-AF65-F5344CB8AC3E}">
        <p14:creationId xmlns:p14="http://schemas.microsoft.com/office/powerpoint/2010/main" val="424536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244158"/>
            <a:ext cx="8636000" cy="1339850"/>
          </a:xfrm>
        </p:spPr>
        <p:txBody>
          <a:bodyPr>
            <a:normAutofit fontScale="90000"/>
          </a:bodyPr>
          <a:lstStyle/>
          <a:p>
            <a:pPr marL="0" indent="0"/>
            <a:r>
              <a:rPr lang="en-US" dirty="0"/>
              <a:t>“What Caused the Asian Currency and Financial Crisis”</a:t>
            </a:r>
          </a:p>
        </p:txBody>
      </p:sp>
      <p:sp>
        <p:nvSpPr>
          <p:cNvPr id="3" name="Content Placeholder 2"/>
          <p:cNvSpPr>
            <a:spLocks noGrp="1"/>
          </p:cNvSpPr>
          <p:nvPr>
            <p:ph idx="1"/>
          </p:nvPr>
        </p:nvSpPr>
        <p:spPr>
          <a:xfrm>
            <a:off x="254000" y="1701800"/>
            <a:ext cx="8636000" cy="4654549"/>
          </a:xfrm>
        </p:spPr>
        <p:txBody>
          <a:bodyPr>
            <a:normAutofit fontScale="70000" lnSpcReduction="20000"/>
          </a:bodyPr>
          <a:lstStyle/>
          <a:p>
            <a:pPr marL="220662" indent="0" algn="ctr">
              <a:buNone/>
            </a:pPr>
            <a:r>
              <a:rPr lang="en-US" dirty="0" smtClean="0"/>
              <a:t>Paper Outline</a:t>
            </a:r>
          </a:p>
          <a:p>
            <a:pPr marL="735012" indent="-514350">
              <a:buFont typeface="+mj-lt"/>
              <a:buAutoNum type="romanUcPeriod"/>
            </a:pPr>
            <a:r>
              <a:rPr lang="en-US" dirty="0" smtClean="0"/>
              <a:t>Introduction</a:t>
            </a:r>
          </a:p>
          <a:p>
            <a:pPr marL="735012" indent="-514350">
              <a:buFont typeface="+mj-lt"/>
              <a:buAutoNum type="romanUcPeriod"/>
            </a:pPr>
            <a:r>
              <a:rPr lang="en-US" dirty="0" smtClean="0"/>
              <a:t>At the root of the Asian crisis</a:t>
            </a:r>
          </a:p>
          <a:p>
            <a:pPr marL="735012" indent="-514350">
              <a:buFont typeface="+mj-lt"/>
              <a:buAutoNum type="romanUcPeriod"/>
            </a:pPr>
            <a:r>
              <a:rPr lang="en-US" dirty="0" smtClean="0"/>
              <a:t>Current account imbalances, macro fundamentals</a:t>
            </a:r>
          </a:p>
          <a:p>
            <a:pPr marL="735012" indent="-514350">
              <a:buFont typeface="+mj-lt"/>
              <a:buAutoNum type="romanUcPeriod"/>
            </a:pPr>
            <a:r>
              <a:rPr lang="en-US" dirty="0" smtClean="0"/>
              <a:t>Role of financial system </a:t>
            </a:r>
          </a:p>
          <a:p>
            <a:pPr marL="735012" indent="-514350">
              <a:buFont typeface="+mj-lt"/>
              <a:buAutoNum type="romanUcPeriod"/>
            </a:pPr>
            <a:r>
              <a:rPr lang="en-US" dirty="0" smtClean="0"/>
              <a:t>Imbalances in foreign debt accumulation, management </a:t>
            </a:r>
          </a:p>
          <a:p>
            <a:pPr marL="735012" indent="-514350">
              <a:buFont typeface="+mj-lt"/>
              <a:buAutoNum type="romanUcPeriod"/>
            </a:pPr>
            <a:r>
              <a:rPr lang="en-US" dirty="0" smtClean="0"/>
              <a:t>A Reconstruction of the Asian crisis</a:t>
            </a:r>
          </a:p>
          <a:p>
            <a:pPr marL="735012" indent="-514350">
              <a:buFont typeface="+mj-lt"/>
              <a:buAutoNum type="romanUcPeriod"/>
            </a:pPr>
            <a:r>
              <a:rPr lang="en-US" dirty="0" smtClean="0"/>
              <a:t>Strategies to recover from the crisis: overview of debate </a:t>
            </a:r>
          </a:p>
          <a:p>
            <a:pPr marL="735012" indent="-514350">
              <a:buFont typeface="+mj-lt"/>
              <a:buAutoNum type="romanUcPeriod"/>
            </a:pPr>
            <a:r>
              <a:rPr lang="en-US" dirty="0" smtClean="0"/>
              <a:t>Capital Controls</a:t>
            </a:r>
          </a:p>
          <a:p>
            <a:pPr marL="735012" indent="-514350">
              <a:buFont typeface="+mj-lt"/>
              <a:buAutoNum type="romanUcPeriod"/>
            </a:pPr>
            <a:r>
              <a:rPr lang="en-US" dirty="0" smtClean="0"/>
              <a:t>East Asia and the world economy, 1998-1999</a:t>
            </a:r>
          </a:p>
          <a:p>
            <a:pPr marL="735012" indent="-514350">
              <a:buFont typeface="+mj-lt"/>
              <a:buAutoNum type="romanUcPeriod"/>
            </a:pPr>
            <a:endParaRPr lang="en-US" dirty="0" smtClean="0"/>
          </a:p>
          <a:p>
            <a:pPr marL="457200" lvl="1" indent="0">
              <a:buNone/>
            </a:pPr>
            <a:endParaRPr lang="en-US" dirty="0" smtClean="0"/>
          </a:p>
          <a:p>
            <a:pPr marL="457200" lvl="1" indent="0">
              <a:buNone/>
            </a:pPr>
            <a:endParaRPr lang="en-US" dirty="0"/>
          </a:p>
          <a:p>
            <a:pPr marL="457200" lvl="1" indent="0">
              <a:buNone/>
            </a:pPr>
            <a:endParaRPr lang="en-US" dirty="0" smtClean="0"/>
          </a:p>
          <a:p>
            <a:pPr marL="57150" indent="0">
              <a:buNone/>
            </a:pPr>
            <a:endParaRPr lang="en-US" dirty="0" smtClean="0"/>
          </a:p>
        </p:txBody>
      </p:sp>
      <p:sp>
        <p:nvSpPr>
          <p:cNvPr id="4" name="Slide Number Placeholder 3"/>
          <p:cNvSpPr>
            <a:spLocks noGrp="1"/>
          </p:cNvSpPr>
          <p:nvPr>
            <p:ph type="sldNum" sz="quarter" idx="12"/>
          </p:nvPr>
        </p:nvSpPr>
        <p:spPr/>
        <p:txBody>
          <a:bodyPr/>
          <a:lstStyle/>
          <a:p>
            <a:fld id="{CFE4BAC9-6D41-4691-9299-18EF07EF0177}" type="slidenum">
              <a:rPr lang="en-US" smtClean="0"/>
              <a:t>19</a:t>
            </a:fld>
            <a:endParaRPr lang="en-US" dirty="0"/>
          </a:p>
        </p:txBody>
      </p:sp>
    </p:spTree>
    <p:extLst>
      <p:ext uri="{BB962C8B-B14F-4D97-AF65-F5344CB8AC3E}">
        <p14:creationId xmlns:p14="http://schemas.microsoft.com/office/powerpoint/2010/main" val="133007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963737"/>
            <a:ext cx="8229600" cy="4525963"/>
          </a:xfrm>
        </p:spPr>
        <p:txBody>
          <a:bodyPr/>
          <a:lstStyle/>
          <a:p>
            <a:pPr marL="514350" indent="-514350">
              <a:buFont typeface="+mj-lt"/>
              <a:buAutoNum type="romanUcPeriod"/>
            </a:pPr>
            <a:r>
              <a:rPr lang="en-US" dirty="0" smtClean="0"/>
              <a:t>Overview of the Crisis </a:t>
            </a:r>
          </a:p>
          <a:p>
            <a:pPr marL="514350" indent="-514350">
              <a:buFont typeface="+mj-lt"/>
              <a:buAutoNum type="romanUcPeriod"/>
            </a:pPr>
            <a:r>
              <a:rPr lang="en-US" dirty="0" smtClean="0"/>
              <a:t>Motivation </a:t>
            </a:r>
          </a:p>
          <a:p>
            <a:pPr marL="514350" indent="-514350">
              <a:buFont typeface="+mj-lt"/>
              <a:buAutoNum type="romanUcPeriod"/>
            </a:pPr>
            <a:r>
              <a:rPr lang="en-US" dirty="0" smtClean="0"/>
              <a:t>Review of Analytical Tools</a:t>
            </a:r>
          </a:p>
          <a:p>
            <a:pPr marL="514350" indent="-514350">
              <a:buFont typeface="+mj-lt"/>
              <a:buAutoNum type="romanUcPeriod"/>
            </a:pPr>
            <a:r>
              <a:rPr lang="en-US" dirty="0" smtClean="0"/>
              <a:t>Presentation of Paper</a:t>
            </a:r>
          </a:p>
          <a:p>
            <a:pPr marL="914400" lvl="1" indent="-514350">
              <a:buFont typeface="+mj-lt"/>
              <a:buAutoNum type="romanUcPeriod"/>
            </a:pPr>
            <a:r>
              <a:rPr lang="en-US" dirty="0" smtClean="0"/>
              <a:t>“What Caused the Asian Currency and Financial Crisis”</a:t>
            </a:r>
          </a:p>
          <a:p>
            <a:pPr marL="514350" indent="-514350">
              <a:buFont typeface="+mj-lt"/>
              <a:buAutoNum type="romanUcPeriod"/>
            </a:pPr>
            <a:r>
              <a:rPr lang="en-US" dirty="0" smtClean="0"/>
              <a:t>Conclusion</a:t>
            </a:r>
            <a:endParaRPr lang="en-US" dirty="0" smtClean="0"/>
          </a:p>
          <a:p>
            <a:pPr marL="514350" indent="-514350">
              <a:buFont typeface="+mj-lt"/>
              <a:buAutoNum type="romanUcPeriod"/>
            </a:pPr>
            <a:endParaRPr lang="en-US" dirty="0" smtClean="0"/>
          </a:p>
        </p:txBody>
      </p:sp>
      <p:sp>
        <p:nvSpPr>
          <p:cNvPr id="4" name="Slide Number Placeholder 3"/>
          <p:cNvSpPr>
            <a:spLocks noGrp="1"/>
          </p:cNvSpPr>
          <p:nvPr>
            <p:ph type="sldNum" sz="quarter" idx="12"/>
          </p:nvPr>
        </p:nvSpPr>
        <p:spPr/>
        <p:txBody>
          <a:bodyPr/>
          <a:lstStyle/>
          <a:p>
            <a:fld id="{CFE4BAC9-6D41-4691-9299-18EF07EF0177}" type="slidenum">
              <a:rPr lang="en-US" smtClean="0"/>
              <a:t>2</a:t>
            </a:fld>
            <a:endParaRPr lang="en-US" dirty="0"/>
          </a:p>
        </p:txBody>
      </p:sp>
    </p:spTree>
    <p:extLst>
      <p:ext uri="{BB962C8B-B14F-4D97-AF65-F5344CB8AC3E}">
        <p14:creationId xmlns:p14="http://schemas.microsoft.com/office/powerpoint/2010/main" val="33397150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Introduction</a:t>
            </a:r>
            <a:endParaRPr lang="en-US" dirty="0"/>
          </a:p>
        </p:txBody>
      </p:sp>
      <p:sp>
        <p:nvSpPr>
          <p:cNvPr id="3" name="Content Placeholder 2"/>
          <p:cNvSpPr>
            <a:spLocks noGrp="1"/>
          </p:cNvSpPr>
          <p:nvPr>
            <p:ph idx="1"/>
          </p:nvPr>
        </p:nvSpPr>
        <p:spPr/>
        <p:txBody>
          <a:bodyPr/>
          <a:lstStyle/>
          <a:p>
            <a:r>
              <a:rPr lang="en-US" dirty="0" smtClean="0"/>
              <a:t>Aims to counter the explanation that crisis was caused by sudden shifts in market expectations and confidence – a panic by investors, somewhat reinforced by policy responses </a:t>
            </a:r>
          </a:p>
          <a:p>
            <a:r>
              <a:rPr lang="en-US" dirty="0" smtClean="0"/>
              <a:t>Rather, fundamental imbalances triggered the crisis </a:t>
            </a:r>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t>20</a:t>
            </a:fld>
            <a:endParaRPr lang="en-US" dirty="0"/>
          </a:p>
        </p:txBody>
      </p:sp>
    </p:spTree>
    <p:extLst>
      <p:ext uri="{BB962C8B-B14F-4D97-AF65-F5344CB8AC3E}">
        <p14:creationId xmlns:p14="http://schemas.microsoft.com/office/powerpoint/2010/main" val="2695328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44158"/>
            <a:ext cx="8661400" cy="1339850"/>
          </a:xfrm>
        </p:spPr>
        <p:txBody>
          <a:bodyPr>
            <a:normAutofit fontScale="90000"/>
          </a:bodyPr>
          <a:lstStyle/>
          <a:p>
            <a:r>
              <a:rPr lang="en-US" dirty="0" smtClean="0"/>
              <a:t>II. </a:t>
            </a:r>
            <a:r>
              <a:rPr lang="en-US" dirty="0"/>
              <a:t>At the root of the Asian crisis</a:t>
            </a:r>
            <a:br>
              <a:rPr lang="en-US" dirty="0"/>
            </a:br>
            <a:endParaRPr lang="en-US" dirty="0"/>
          </a:p>
        </p:txBody>
      </p:sp>
      <p:sp>
        <p:nvSpPr>
          <p:cNvPr id="3" name="Content Placeholder 2"/>
          <p:cNvSpPr>
            <a:spLocks noGrp="1"/>
          </p:cNvSpPr>
          <p:nvPr>
            <p:ph idx="1"/>
          </p:nvPr>
        </p:nvSpPr>
        <p:spPr/>
        <p:txBody>
          <a:bodyPr/>
          <a:lstStyle/>
          <a:p>
            <a:r>
              <a:rPr lang="en-US" dirty="0" smtClean="0"/>
              <a:t>Incentive structure in region: regulatory inadequacies and close links between public, private institutions </a:t>
            </a:r>
          </a:p>
          <a:p>
            <a:r>
              <a:rPr lang="en-US" dirty="0" smtClean="0"/>
              <a:t>Moral Hazard at corporate, financial, and international levels magnified the financial vulnerabilities exposed by 1995-97 macro and financial shocks</a:t>
            </a:r>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t>21</a:t>
            </a:fld>
            <a:endParaRPr lang="en-US" dirty="0"/>
          </a:p>
        </p:txBody>
      </p:sp>
    </p:spTree>
    <p:extLst>
      <p:ext uri="{BB962C8B-B14F-4D97-AF65-F5344CB8AC3E}">
        <p14:creationId xmlns:p14="http://schemas.microsoft.com/office/powerpoint/2010/main" val="1947364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44158"/>
            <a:ext cx="8661400" cy="1339850"/>
          </a:xfrm>
        </p:spPr>
        <p:txBody>
          <a:bodyPr>
            <a:normAutofit fontScale="90000"/>
          </a:bodyPr>
          <a:lstStyle/>
          <a:p>
            <a:r>
              <a:rPr lang="en-US" dirty="0" smtClean="0"/>
              <a:t>II. </a:t>
            </a:r>
            <a:r>
              <a:rPr lang="en-US" dirty="0"/>
              <a:t>At the root of the Asian crisis</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smtClean="0"/>
              <a:t>Corporate Moral Hazard: </a:t>
            </a:r>
          </a:p>
          <a:p>
            <a:pPr lvl="1"/>
            <a:r>
              <a:rPr lang="en-US" dirty="0" smtClean="0"/>
              <a:t>Political pressure to maintain high growth led to public guarantees of private projects, subsidies, favoritism. Understanding of government intervention to protect returns allowed investors to ignore underlying costs, riskiness. </a:t>
            </a:r>
          </a:p>
          <a:p>
            <a:pPr lvl="1"/>
            <a:r>
              <a:rPr lang="en-US" dirty="0" smtClean="0"/>
              <a:t>Created current account deficit: Good for undercapitalized countries with good returns. Bad for Asian countries with low investment profitability</a:t>
            </a:r>
          </a:p>
          <a:p>
            <a:pPr lvl="2"/>
            <a:r>
              <a:rPr lang="en-US" dirty="0" smtClean="0"/>
              <a:t>Ex. Korea’s 20/30 largest conglomerates had rate of return&lt;cost of capital. 7/30 were effectively bankrupt</a:t>
            </a:r>
          </a:p>
        </p:txBody>
      </p:sp>
      <p:sp>
        <p:nvSpPr>
          <p:cNvPr id="4" name="Slide Number Placeholder 3"/>
          <p:cNvSpPr>
            <a:spLocks noGrp="1"/>
          </p:cNvSpPr>
          <p:nvPr>
            <p:ph type="sldNum" sz="quarter" idx="12"/>
          </p:nvPr>
        </p:nvSpPr>
        <p:spPr/>
        <p:txBody>
          <a:bodyPr/>
          <a:lstStyle/>
          <a:p>
            <a:fld id="{CFE4BAC9-6D41-4691-9299-18EF07EF0177}" type="slidenum">
              <a:rPr lang="en-US" smtClean="0"/>
              <a:t>22</a:t>
            </a:fld>
            <a:endParaRPr lang="en-US" dirty="0"/>
          </a:p>
        </p:txBody>
      </p:sp>
    </p:spTree>
    <p:extLst>
      <p:ext uri="{BB962C8B-B14F-4D97-AF65-F5344CB8AC3E}">
        <p14:creationId xmlns:p14="http://schemas.microsoft.com/office/powerpoint/2010/main" val="933250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44158"/>
            <a:ext cx="8661400" cy="1339850"/>
          </a:xfrm>
        </p:spPr>
        <p:txBody>
          <a:bodyPr>
            <a:normAutofit fontScale="90000"/>
          </a:bodyPr>
          <a:lstStyle/>
          <a:p>
            <a:r>
              <a:rPr lang="en-US" dirty="0" smtClean="0"/>
              <a:t>II. </a:t>
            </a:r>
            <a:r>
              <a:rPr lang="en-US" dirty="0"/>
              <a:t>At the root of the Asian crisis</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Financial Moral Hazard: </a:t>
            </a:r>
          </a:p>
          <a:p>
            <a:pPr lvl="1"/>
            <a:r>
              <a:rPr lang="en-US" dirty="0" smtClean="0"/>
              <a:t>Intermediation played key role directing funds to marginally / un-profitable</a:t>
            </a:r>
          </a:p>
          <a:p>
            <a:pPr lvl="1"/>
            <a:r>
              <a:rPr lang="en-US" dirty="0" smtClean="0"/>
              <a:t>Banks borrowed excessively from abroad, lent excessively at home. </a:t>
            </a:r>
          </a:p>
          <a:p>
            <a:pPr lvl="1"/>
            <a:r>
              <a:rPr lang="en-US" dirty="0" smtClean="0"/>
              <a:t>Many financial sector distortions: weak regulation, low capital ratios, lack of incentive-compatible deposit insurance schemes, non-market criteria for credit allocation (semi-monopolistic relations between banks and firms)</a:t>
            </a:r>
          </a:p>
          <a:p>
            <a:pPr lvl="1"/>
            <a:r>
              <a:rPr lang="en-US" dirty="0" smtClean="0"/>
              <a:t>1990s liberalization policy goal to provide large supply of low-cost funds, coupled with exchange rate stabilization to reduce risk premium</a:t>
            </a:r>
          </a:p>
          <a:p>
            <a:pPr lvl="1"/>
            <a:endParaRPr lang="en-US" dirty="0" smtClean="0"/>
          </a:p>
        </p:txBody>
      </p:sp>
      <p:sp>
        <p:nvSpPr>
          <p:cNvPr id="4" name="Slide Number Placeholder 3"/>
          <p:cNvSpPr>
            <a:spLocks noGrp="1"/>
          </p:cNvSpPr>
          <p:nvPr>
            <p:ph type="sldNum" sz="quarter" idx="12"/>
          </p:nvPr>
        </p:nvSpPr>
        <p:spPr/>
        <p:txBody>
          <a:bodyPr/>
          <a:lstStyle/>
          <a:p>
            <a:fld id="{CFE4BAC9-6D41-4691-9299-18EF07EF0177}" type="slidenum">
              <a:rPr lang="en-US" smtClean="0"/>
              <a:t>23</a:t>
            </a:fld>
            <a:endParaRPr lang="en-US" dirty="0"/>
          </a:p>
        </p:txBody>
      </p:sp>
    </p:spTree>
    <p:extLst>
      <p:ext uri="{BB962C8B-B14F-4D97-AF65-F5344CB8AC3E}">
        <p14:creationId xmlns:p14="http://schemas.microsoft.com/office/powerpoint/2010/main" val="73872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44158"/>
            <a:ext cx="8661400" cy="1339850"/>
          </a:xfrm>
        </p:spPr>
        <p:txBody>
          <a:bodyPr>
            <a:normAutofit fontScale="90000"/>
          </a:bodyPr>
          <a:lstStyle/>
          <a:p>
            <a:r>
              <a:rPr lang="en-US" dirty="0" smtClean="0"/>
              <a:t>II. </a:t>
            </a:r>
            <a:r>
              <a:rPr lang="en-US" dirty="0"/>
              <a:t>At the root of the Asian crisis</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International Moral Hazard:</a:t>
            </a:r>
          </a:p>
          <a:p>
            <a:pPr lvl="1"/>
            <a:r>
              <a:rPr lang="en-US" dirty="0" smtClean="0"/>
              <a:t>Over-lending by foreign banks to domestic intermediaries, without sound risk assessment </a:t>
            </a:r>
          </a:p>
          <a:p>
            <a:pPr lvl="1"/>
            <a:r>
              <a:rPr lang="en-US" dirty="0" smtClean="0"/>
              <a:t>Presumption that short-term interbank cross-border liabilities guaranteed by government or IMF bailout </a:t>
            </a:r>
          </a:p>
          <a:p>
            <a:pPr lvl="1"/>
            <a:r>
              <a:rPr lang="en-US" dirty="0" smtClean="0"/>
              <a:t>By 1996, short term liabilities typically 50% of total liabilities in region  </a:t>
            </a:r>
          </a:p>
          <a:p>
            <a:pPr lvl="1"/>
            <a:r>
              <a:rPr lang="en-US" dirty="0" smtClean="0"/>
              <a:t>Short-term external liabilities : foreign reserves ratio above 100% in Korea, Indonesia, Thailand. </a:t>
            </a:r>
            <a:endParaRPr lang="en-US" dirty="0"/>
          </a:p>
          <a:p>
            <a:pPr lvl="2"/>
            <a:r>
              <a:rPr lang="en-US" dirty="0" smtClean="0"/>
              <a:t>Common indicator of financial fragility </a:t>
            </a:r>
          </a:p>
        </p:txBody>
      </p:sp>
      <p:sp>
        <p:nvSpPr>
          <p:cNvPr id="4" name="Slide Number Placeholder 3"/>
          <p:cNvSpPr>
            <a:spLocks noGrp="1"/>
          </p:cNvSpPr>
          <p:nvPr>
            <p:ph type="sldNum" sz="quarter" idx="12"/>
          </p:nvPr>
        </p:nvSpPr>
        <p:spPr/>
        <p:txBody>
          <a:bodyPr/>
          <a:lstStyle/>
          <a:p>
            <a:fld id="{CFE4BAC9-6D41-4691-9299-18EF07EF0177}" type="slidenum">
              <a:rPr lang="en-US" smtClean="0"/>
              <a:t>24</a:t>
            </a:fld>
            <a:endParaRPr lang="en-US" dirty="0"/>
          </a:p>
        </p:txBody>
      </p:sp>
    </p:spTree>
    <p:extLst>
      <p:ext uri="{BB962C8B-B14F-4D97-AF65-F5344CB8AC3E}">
        <p14:creationId xmlns:p14="http://schemas.microsoft.com/office/powerpoint/2010/main" val="2419162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44158"/>
            <a:ext cx="8661400" cy="1339850"/>
          </a:xfrm>
        </p:spPr>
        <p:txBody>
          <a:bodyPr>
            <a:normAutofit fontScale="90000"/>
          </a:bodyPr>
          <a:lstStyle/>
          <a:p>
            <a:r>
              <a:rPr lang="en-US" dirty="0" smtClean="0"/>
              <a:t>II. </a:t>
            </a:r>
            <a:r>
              <a:rPr lang="en-US" dirty="0"/>
              <a:t>At the root of the Asian crisis</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Moral Hazard meant adverse shocks to profitability induced intermediaries to lend </a:t>
            </a:r>
            <a:r>
              <a:rPr lang="en-US" i="1" dirty="0" smtClean="0"/>
              <a:t>more</a:t>
            </a:r>
            <a:r>
              <a:rPr lang="en-US" dirty="0" smtClean="0"/>
              <a:t> aggressively</a:t>
            </a:r>
          </a:p>
          <a:p>
            <a:r>
              <a:rPr lang="en-US" dirty="0" smtClean="0"/>
              <a:t>Prolonged Japanese stagnation (major trading partner, Japan not considered part of the crisis) reduced exports from these countries </a:t>
            </a:r>
          </a:p>
          <a:p>
            <a:r>
              <a:rPr lang="en-US" dirty="0" smtClean="0"/>
              <a:t>US Dollar appreciated relative to Yen. Asian currencies with dollar-over-weighted peg experienced real appreciation</a:t>
            </a:r>
          </a:p>
        </p:txBody>
      </p:sp>
      <p:sp>
        <p:nvSpPr>
          <p:cNvPr id="4" name="Slide Number Placeholder 3"/>
          <p:cNvSpPr>
            <a:spLocks noGrp="1"/>
          </p:cNvSpPr>
          <p:nvPr>
            <p:ph type="sldNum" sz="quarter" idx="12"/>
          </p:nvPr>
        </p:nvSpPr>
        <p:spPr/>
        <p:txBody>
          <a:bodyPr/>
          <a:lstStyle/>
          <a:p>
            <a:fld id="{CFE4BAC9-6D41-4691-9299-18EF07EF0177}" type="slidenum">
              <a:rPr lang="en-US" smtClean="0"/>
              <a:t>25</a:t>
            </a:fld>
            <a:endParaRPr lang="en-US" dirty="0"/>
          </a:p>
        </p:txBody>
      </p:sp>
    </p:spTree>
    <p:extLst>
      <p:ext uri="{BB962C8B-B14F-4D97-AF65-F5344CB8AC3E}">
        <p14:creationId xmlns:p14="http://schemas.microsoft.com/office/powerpoint/2010/main" val="3405894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44158"/>
            <a:ext cx="8661400" cy="1339850"/>
          </a:xfrm>
        </p:spPr>
        <p:txBody>
          <a:bodyPr>
            <a:normAutofit fontScale="90000"/>
          </a:bodyPr>
          <a:lstStyle/>
          <a:p>
            <a:r>
              <a:rPr lang="en-US" dirty="0" smtClean="0"/>
              <a:t>II. </a:t>
            </a:r>
            <a:r>
              <a:rPr lang="en-US" dirty="0"/>
              <a:t>At the root of the Asian crisis</a:t>
            </a:r>
            <a:br>
              <a:rPr lang="en-US" dirty="0"/>
            </a:br>
            <a:endParaRPr lang="en-US" dirty="0"/>
          </a:p>
        </p:txBody>
      </p:sp>
      <p:sp>
        <p:nvSpPr>
          <p:cNvPr id="3" name="Content Placeholder 2"/>
          <p:cNvSpPr>
            <a:spLocks noGrp="1"/>
          </p:cNvSpPr>
          <p:nvPr>
            <p:ph idx="1"/>
          </p:nvPr>
        </p:nvSpPr>
        <p:spPr/>
        <p:txBody>
          <a:bodyPr>
            <a:normAutofit fontScale="92500"/>
          </a:bodyPr>
          <a:lstStyle/>
          <a:p>
            <a:r>
              <a:rPr lang="en-US" dirty="0" smtClean="0"/>
              <a:t>Combo of these financial, real imbalances created vulnerability to crises</a:t>
            </a:r>
          </a:p>
          <a:p>
            <a:r>
              <a:rPr lang="en-US" dirty="0" smtClean="0"/>
              <a:t>1997 drop of real estate, stock markets (had been sustained by foreign capital) led to widespread losses and defaults in corporate and financial sectors</a:t>
            </a:r>
          </a:p>
          <a:p>
            <a:r>
              <a:rPr lang="en-US" dirty="0" smtClean="0"/>
              <a:t>Lack of commitment to structural reforms created policy uncertainties </a:t>
            </a:r>
          </a:p>
          <a:p>
            <a:r>
              <a:rPr lang="en-US" dirty="0" smtClean="0"/>
              <a:t>Starting in summer 1997, rapid reversal of capital inflows led to currency collapse amidst investor panic </a:t>
            </a:r>
          </a:p>
        </p:txBody>
      </p:sp>
      <p:sp>
        <p:nvSpPr>
          <p:cNvPr id="4" name="Slide Number Placeholder 3"/>
          <p:cNvSpPr>
            <a:spLocks noGrp="1"/>
          </p:cNvSpPr>
          <p:nvPr>
            <p:ph type="sldNum" sz="quarter" idx="12"/>
          </p:nvPr>
        </p:nvSpPr>
        <p:spPr/>
        <p:txBody>
          <a:bodyPr/>
          <a:lstStyle/>
          <a:p>
            <a:fld id="{CFE4BAC9-6D41-4691-9299-18EF07EF0177}" type="slidenum">
              <a:rPr lang="en-US" smtClean="0"/>
              <a:t>26</a:t>
            </a:fld>
            <a:endParaRPr lang="en-US" dirty="0"/>
          </a:p>
        </p:txBody>
      </p:sp>
    </p:spTree>
    <p:extLst>
      <p:ext uri="{BB962C8B-B14F-4D97-AF65-F5344CB8AC3E}">
        <p14:creationId xmlns:p14="http://schemas.microsoft.com/office/powerpoint/2010/main" val="2885809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44158"/>
            <a:ext cx="8661400" cy="1339850"/>
          </a:xfrm>
        </p:spPr>
        <p:txBody>
          <a:bodyPr>
            <a:normAutofit fontScale="90000"/>
          </a:bodyPr>
          <a:lstStyle/>
          <a:p>
            <a:r>
              <a:rPr lang="en-US" dirty="0" smtClean="0"/>
              <a:t>III. </a:t>
            </a:r>
            <a:r>
              <a:rPr lang="en-US" dirty="0"/>
              <a:t>Current account imbalances, macro </a:t>
            </a:r>
            <a:r>
              <a:rPr lang="en-US" dirty="0" smtClean="0"/>
              <a:t>fundamentals</a:t>
            </a:r>
            <a:endParaRPr lang="en-US" dirty="0"/>
          </a:p>
        </p:txBody>
      </p:sp>
      <p:sp>
        <p:nvSpPr>
          <p:cNvPr id="3" name="Content Placeholder 2"/>
          <p:cNvSpPr>
            <a:spLocks noGrp="1"/>
          </p:cNvSpPr>
          <p:nvPr>
            <p:ph idx="1"/>
          </p:nvPr>
        </p:nvSpPr>
        <p:spPr/>
        <p:txBody>
          <a:bodyPr>
            <a:normAutofit/>
          </a:bodyPr>
          <a:lstStyle/>
          <a:p>
            <a:r>
              <a:rPr lang="en-US" sz="1800" dirty="0" smtClean="0"/>
              <a:t>Danger of current account deficits: “close attention should be paid to any current account deficit in excess of 5% of GDP, particularly if it is financed in a way that could lead to rapid reversals.” – Lawrence Summers (US Treasury, National Economic Council)</a:t>
            </a:r>
          </a:p>
          <a:p>
            <a:endParaRPr lang="en-US" sz="1800" dirty="0" smtClean="0"/>
          </a:p>
          <a:p>
            <a:endParaRPr lang="en-US" sz="1800" dirty="0"/>
          </a:p>
          <a:p>
            <a:endParaRPr lang="en-US" sz="1800" dirty="0" smtClean="0"/>
          </a:p>
          <a:p>
            <a:endParaRPr lang="en-US" sz="1800" dirty="0"/>
          </a:p>
        </p:txBody>
      </p:sp>
      <p:sp>
        <p:nvSpPr>
          <p:cNvPr id="4" name="Slide Number Placeholder 3"/>
          <p:cNvSpPr>
            <a:spLocks noGrp="1"/>
          </p:cNvSpPr>
          <p:nvPr>
            <p:ph type="sldNum" sz="quarter" idx="12"/>
          </p:nvPr>
        </p:nvSpPr>
        <p:spPr/>
        <p:txBody>
          <a:bodyPr/>
          <a:lstStyle/>
          <a:p>
            <a:fld id="{CFE4BAC9-6D41-4691-9299-18EF07EF0177}" type="slidenum">
              <a:rPr lang="en-US" smtClean="0"/>
              <a:t>27</a:t>
            </a:fld>
            <a:endParaRPr lang="en-US" dirty="0"/>
          </a:p>
        </p:txBody>
      </p:sp>
      <p:pic>
        <p:nvPicPr>
          <p:cNvPr id="6" name="Picture 5"/>
          <p:cNvPicPr>
            <a:picLocks noChangeAspect="1"/>
          </p:cNvPicPr>
          <p:nvPr/>
        </p:nvPicPr>
        <p:blipFill>
          <a:blip r:embed="rId2"/>
          <a:stretch>
            <a:fillRect/>
          </a:stretch>
        </p:blipFill>
        <p:spPr>
          <a:xfrm>
            <a:off x="1331911" y="3543300"/>
            <a:ext cx="6482239" cy="2216150"/>
          </a:xfrm>
          <a:prstGeom prst="rect">
            <a:avLst/>
          </a:prstGeom>
        </p:spPr>
      </p:pic>
    </p:spTree>
    <p:extLst>
      <p:ext uri="{BB962C8B-B14F-4D97-AF65-F5344CB8AC3E}">
        <p14:creationId xmlns:p14="http://schemas.microsoft.com/office/powerpoint/2010/main" val="3773971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44158"/>
            <a:ext cx="8661400" cy="1339850"/>
          </a:xfrm>
        </p:spPr>
        <p:txBody>
          <a:bodyPr>
            <a:normAutofit fontScale="90000"/>
          </a:bodyPr>
          <a:lstStyle/>
          <a:p>
            <a:r>
              <a:rPr lang="en-US" dirty="0" smtClean="0"/>
              <a:t>III. </a:t>
            </a:r>
            <a:r>
              <a:rPr lang="en-US" dirty="0"/>
              <a:t>Current account imbalances, macro </a:t>
            </a:r>
            <a:r>
              <a:rPr lang="en-US" dirty="0" smtClean="0"/>
              <a:t>fundamentals</a:t>
            </a:r>
            <a:endParaRPr lang="en-US" dirty="0"/>
          </a:p>
        </p:txBody>
      </p:sp>
      <p:sp>
        <p:nvSpPr>
          <p:cNvPr id="3" name="Content Placeholder 2"/>
          <p:cNvSpPr>
            <a:spLocks noGrp="1"/>
          </p:cNvSpPr>
          <p:nvPr>
            <p:ph idx="1"/>
          </p:nvPr>
        </p:nvSpPr>
        <p:spPr>
          <a:xfrm>
            <a:off x="900112" y="3930649"/>
            <a:ext cx="7345363" cy="2134871"/>
          </a:xfrm>
        </p:spPr>
        <p:txBody>
          <a:bodyPr>
            <a:normAutofit/>
          </a:bodyPr>
          <a:lstStyle/>
          <a:p>
            <a:r>
              <a:rPr lang="en-US" sz="1800" dirty="0" smtClean="0"/>
              <a:t>Countries with large current account deficits came under attack in 1997</a:t>
            </a:r>
          </a:p>
          <a:p>
            <a:pPr lvl="1"/>
            <a:r>
              <a:rPr lang="en-US" sz="1600" dirty="0" smtClean="0"/>
              <a:t>USD appreciation relatives to Thailand, Malaysia, Philippines, Korea, Indonesia reached 78%, 52%, 52%, 107%, 151% respectively</a:t>
            </a:r>
          </a:p>
          <a:p>
            <a:r>
              <a:rPr lang="en-US" sz="1800" dirty="0" smtClean="0"/>
              <a:t>Smaller deficit and surplus countries experienced stability or minor, more orderly depreciations </a:t>
            </a:r>
            <a:endParaRPr lang="en-US" sz="1800" dirty="0"/>
          </a:p>
          <a:p>
            <a:endParaRPr lang="en-US" sz="1800" dirty="0" smtClean="0"/>
          </a:p>
          <a:p>
            <a:endParaRPr lang="en-US" sz="1800" dirty="0"/>
          </a:p>
        </p:txBody>
      </p:sp>
      <p:sp>
        <p:nvSpPr>
          <p:cNvPr id="4" name="Slide Number Placeholder 3"/>
          <p:cNvSpPr>
            <a:spLocks noGrp="1"/>
          </p:cNvSpPr>
          <p:nvPr>
            <p:ph type="sldNum" sz="quarter" idx="12"/>
          </p:nvPr>
        </p:nvSpPr>
        <p:spPr/>
        <p:txBody>
          <a:bodyPr/>
          <a:lstStyle/>
          <a:p>
            <a:fld id="{CFE4BAC9-6D41-4691-9299-18EF07EF0177}" type="slidenum">
              <a:rPr lang="en-US" smtClean="0"/>
              <a:t>28</a:t>
            </a:fld>
            <a:endParaRPr lang="en-US" dirty="0"/>
          </a:p>
        </p:txBody>
      </p:sp>
      <p:pic>
        <p:nvPicPr>
          <p:cNvPr id="6" name="Picture 5"/>
          <p:cNvPicPr>
            <a:picLocks noChangeAspect="1"/>
          </p:cNvPicPr>
          <p:nvPr/>
        </p:nvPicPr>
        <p:blipFill>
          <a:blip r:embed="rId2"/>
          <a:stretch>
            <a:fillRect/>
          </a:stretch>
        </p:blipFill>
        <p:spPr>
          <a:xfrm>
            <a:off x="1128711" y="1714500"/>
            <a:ext cx="6482239" cy="2216150"/>
          </a:xfrm>
          <a:prstGeom prst="rect">
            <a:avLst/>
          </a:prstGeom>
        </p:spPr>
      </p:pic>
    </p:spTree>
    <p:extLst>
      <p:ext uri="{BB962C8B-B14F-4D97-AF65-F5344CB8AC3E}">
        <p14:creationId xmlns:p14="http://schemas.microsoft.com/office/powerpoint/2010/main" val="4268434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44158"/>
            <a:ext cx="8661400" cy="1339850"/>
          </a:xfrm>
        </p:spPr>
        <p:txBody>
          <a:bodyPr>
            <a:normAutofit fontScale="90000"/>
          </a:bodyPr>
          <a:lstStyle/>
          <a:p>
            <a:r>
              <a:rPr lang="en-US" dirty="0" smtClean="0"/>
              <a:t>III. </a:t>
            </a:r>
            <a:r>
              <a:rPr lang="en-US" dirty="0"/>
              <a:t>Current account imbalances, macro </a:t>
            </a:r>
            <a:r>
              <a:rPr lang="en-US" dirty="0" smtClean="0"/>
              <a:t>fundamentals</a:t>
            </a:r>
            <a:endParaRPr lang="en-US" dirty="0"/>
          </a:p>
        </p:txBody>
      </p:sp>
      <p:sp>
        <p:nvSpPr>
          <p:cNvPr id="3" name="Content Placeholder 2"/>
          <p:cNvSpPr>
            <a:spLocks noGrp="1"/>
          </p:cNvSpPr>
          <p:nvPr>
            <p:ph idx="1"/>
          </p:nvPr>
        </p:nvSpPr>
        <p:spPr>
          <a:xfrm>
            <a:off x="900112" y="1790701"/>
            <a:ext cx="7345363" cy="4274820"/>
          </a:xfrm>
        </p:spPr>
        <p:txBody>
          <a:bodyPr>
            <a:normAutofit/>
          </a:bodyPr>
          <a:lstStyle/>
          <a:p>
            <a:r>
              <a:rPr lang="en-US" sz="1800" dirty="0" smtClean="0"/>
              <a:t>Traditional view says current account imbalances are sustainable when growth is high, as was generally the case in the region.  </a:t>
            </a:r>
          </a:p>
          <a:p>
            <a:r>
              <a:rPr lang="en-US" sz="1800" dirty="0" smtClean="0"/>
              <a:t>But, paradoxically, high growth can increase vulnerability by creating overly optimistic expectations of continued success that fails to materialize</a:t>
            </a:r>
          </a:p>
          <a:p>
            <a:r>
              <a:rPr lang="en-US" sz="1800" dirty="0" smtClean="0"/>
              <a:t>Sustainability of growth: Productivity vs. Demographic Dividend</a:t>
            </a:r>
          </a:p>
          <a:p>
            <a:endParaRPr lang="en-US" sz="1800" dirty="0"/>
          </a:p>
          <a:p>
            <a:endParaRPr lang="en-US" sz="1800" dirty="0" smtClean="0"/>
          </a:p>
          <a:p>
            <a:endParaRPr lang="en-US" sz="1800" dirty="0"/>
          </a:p>
        </p:txBody>
      </p:sp>
      <p:sp>
        <p:nvSpPr>
          <p:cNvPr id="4" name="Slide Number Placeholder 3"/>
          <p:cNvSpPr>
            <a:spLocks noGrp="1"/>
          </p:cNvSpPr>
          <p:nvPr>
            <p:ph type="sldNum" sz="quarter" idx="12"/>
          </p:nvPr>
        </p:nvSpPr>
        <p:spPr/>
        <p:txBody>
          <a:bodyPr/>
          <a:lstStyle/>
          <a:p>
            <a:fld id="{CFE4BAC9-6D41-4691-9299-18EF07EF0177}" type="slidenum">
              <a:rPr lang="en-US" smtClean="0"/>
              <a:t>29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72274448"/>
              </p:ext>
            </p:extLst>
          </p:nvPr>
        </p:nvGraphicFramePr>
        <p:xfrm>
          <a:off x="4216400" y="3333750"/>
          <a:ext cx="711200" cy="190500"/>
        </p:xfrm>
        <a:graphic>
          <a:graphicData uri="http://schemas.openxmlformats.org/presentationml/2006/ole">
            <mc:AlternateContent xmlns:mc="http://schemas.openxmlformats.org/markup-compatibility/2006">
              <mc:Choice xmlns:v="urn:schemas-microsoft-com:vml" Requires="v">
                <p:oleObj spid="_x0000_s5145" name="Equation" r:id="rId3" imgW="711200" imgH="190500" progId="Equation.3">
                  <p:embed/>
                </p:oleObj>
              </mc:Choice>
              <mc:Fallback>
                <p:oleObj name="Equation" r:id="rId3" imgW="711200" imgH="190500" progId="Equation.3">
                  <p:embed/>
                  <p:pic>
                    <p:nvPicPr>
                      <p:cNvPr id="0" name=""/>
                      <p:cNvPicPr/>
                      <p:nvPr/>
                    </p:nvPicPr>
                    <p:blipFill>
                      <a:blip r:embed="rId4"/>
                      <a:stretch>
                        <a:fillRect/>
                      </a:stretch>
                    </p:blipFill>
                    <p:spPr>
                      <a:xfrm>
                        <a:off x="4216400" y="3333750"/>
                        <a:ext cx="711200" cy="1905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19270106"/>
              </p:ext>
            </p:extLst>
          </p:nvPr>
        </p:nvGraphicFramePr>
        <p:xfrm>
          <a:off x="3272790" y="3924300"/>
          <a:ext cx="1836420" cy="645286"/>
        </p:xfrm>
        <a:graphic>
          <a:graphicData uri="http://schemas.openxmlformats.org/presentationml/2006/ole">
            <mc:AlternateContent xmlns:mc="http://schemas.openxmlformats.org/markup-compatibility/2006">
              <mc:Choice xmlns:v="urn:schemas-microsoft-com:vml" Requires="v">
                <p:oleObj spid="_x0000_s5146" name="Equation" r:id="rId5" imgW="711200" imgH="190500" progId="Equation.3">
                  <p:embed/>
                </p:oleObj>
              </mc:Choice>
              <mc:Fallback>
                <p:oleObj name="Equation" r:id="rId5" imgW="711200" imgH="190500" progId="Equation.3">
                  <p:embed/>
                  <p:pic>
                    <p:nvPicPr>
                      <p:cNvPr id="0" name=""/>
                      <p:cNvPicPr/>
                      <p:nvPr/>
                    </p:nvPicPr>
                    <p:blipFill>
                      <a:blip r:embed="rId6"/>
                      <a:stretch>
                        <a:fillRect/>
                      </a:stretch>
                    </p:blipFill>
                    <p:spPr>
                      <a:xfrm>
                        <a:off x="3272790" y="3924300"/>
                        <a:ext cx="1836420" cy="645286"/>
                      </a:xfrm>
                      <a:prstGeom prst="rect">
                        <a:avLst/>
                      </a:prstGeom>
                    </p:spPr>
                  </p:pic>
                </p:oleObj>
              </mc:Fallback>
            </mc:AlternateContent>
          </a:graphicData>
        </a:graphic>
      </p:graphicFrame>
    </p:spTree>
    <p:extLst>
      <p:ext uri="{BB962C8B-B14F-4D97-AF65-F5344CB8AC3E}">
        <p14:creationId xmlns:p14="http://schemas.microsoft.com/office/powerpoint/2010/main" val="4177773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2209800"/>
            <a:ext cx="7345362" cy="1676400"/>
          </a:xfrm>
        </p:spPr>
        <p:txBody>
          <a:bodyPr/>
          <a:lstStyle/>
          <a:p>
            <a:r>
              <a:rPr lang="en-US" dirty="0" smtClean="0"/>
              <a:t>I</a:t>
            </a:r>
            <a:br>
              <a:rPr lang="en-US" dirty="0" smtClean="0"/>
            </a:br>
            <a:r>
              <a:rPr lang="en-US" dirty="0" smtClean="0"/>
              <a:t>Overview of the Crisis</a:t>
            </a:r>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t>3</a:t>
            </a:fld>
            <a:endParaRPr lang="en-US" dirty="0"/>
          </a:p>
        </p:txBody>
      </p:sp>
    </p:spTree>
    <p:extLst>
      <p:ext uri="{BB962C8B-B14F-4D97-AF65-F5344CB8AC3E}">
        <p14:creationId xmlns:p14="http://schemas.microsoft.com/office/powerpoint/2010/main" val="68825716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44158"/>
            <a:ext cx="8661400" cy="1339850"/>
          </a:xfrm>
        </p:spPr>
        <p:txBody>
          <a:bodyPr>
            <a:normAutofit fontScale="90000"/>
          </a:bodyPr>
          <a:lstStyle/>
          <a:p>
            <a:r>
              <a:rPr lang="en-US" dirty="0" smtClean="0"/>
              <a:t>III. </a:t>
            </a:r>
            <a:r>
              <a:rPr lang="en-US" dirty="0"/>
              <a:t>Current account imbalances, macro </a:t>
            </a:r>
            <a:r>
              <a:rPr lang="en-US" dirty="0" smtClean="0"/>
              <a:t>fundamentals</a:t>
            </a:r>
            <a:endParaRPr lang="en-US" dirty="0"/>
          </a:p>
        </p:txBody>
      </p:sp>
      <p:sp>
        <p:nvSpPr>
          <p:cNvPr id="3" name="Content Placeholder 2"/>
          <p:cNvSpPr>
            <a:spLocks noGrp="1"/>
          </p:cNvSpPr>
          <p:nvPr>
            <p:ph idx="1"/>
          </p:nvPr>
        </p:nvSpPr>
        <p:spPr>
          <a:xfrm>
            <a:off x="6184900" y="2419351"/>
            <a:ext cx="2717801" cy="3639820"/>
          </a:xfrm>
        </p:spPr>
        <p:txBody>
          <a:bodyPr>
            <a:normAutofit/>
          </a:bodyPr>
          <a:lstStyle/>
          <a:p>
            <a:pPr marL="0" indent="0">
              <a:buNone/>
            </a:pPr>
            <a:r>
              <a:rPr lang="en-US" sz="1800" dirty="0" smtClean="0"/>
              <a:t>* ICOR = ratio of investment rate : output growth rate. </a:t>
            </a:r>
          </a:p>
          <a:p>
            <a:pPr marL="0" indent="0">
              <a:buNone/>
            </a:pPr>
            <a:endParaRPr lang="en-US" sz="1800" dirty="0"/>
          </a:p>
          <a:p>
            <a:pPr marL="0" indent="0">
              <a:buNone/>
            </a:pPr>
            <a:endParaRPr lang="en-US" sz="1800" dirty="0" smtClean="0"/>
          </a:p>
          <a:p>
            <a:pPr marL="0" indent="0">
              <a:buNone/>
            </a:pPr>
            <a:r>
              <a:rPr lang="en-US" sz="1800" dirty="0" smtClean="0"/>
              <a:t>* Rising ICOR (everywhere except Indonesia, Philippines) indicates falling efficiency of investments </a:t>
            </a:r>
            <a:endParaRPr lang="en-US" sz="1800" dirty="0"/>
          </a:p>
        </p:txBody>
      </p:sp>
      <p:sp>
        <p:nvSpPr>
          <p:cNvPr id="4" name="Slide Number Placeholder 3"/>
          <p:cNvSpPr>
            <a:spLocks noGrp="1"/>
          </p:cNvSpPr>
          <p:nvPr>
            <p:ph type="sldNum" sz="quarter" idx="12"/>
          </p:nvPr>
        </p:nvSpPr>
        <p:spPr/>
        <p:txBody>
          <a:bodyPr/>
          <a:lstStyle/>
          <a:p>
            <a:fld id="{CFE4BAC9-6D41-4691-9299-18EF07EF0177}" type="slidenum">
              <a:rPr lang="en-US" smtClean="0"/>
              <a:t>30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374942145"/>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6156" name="Equation" r:id="rId3" imgW="114300" imgH="165100" progId="Equation.3">
                  <p:embed/>
                </p:oleObj>
              </mc:Choice>
              <mc:Fallback>
                <p:oleObj name="Equation" r:id="rId3" imgW="114300" imgH="165100" progId="Equation.3">
                  <p:embed/>
                  <p:pic>
                    <p:nvPicPr>
                      <p:cNvPr id="0" name=""/>
                      <p:cNvPicPr/>
                      <p:nvPr/>
                    </p:nvPicPr>
                    <p:blipFill>
                      <a:blip r:embed="rId4"/>
                      <a:stretch>
                        <a:fillRect/>
                      </a:stretch>
                    </p:blipFill>
                    <p:spPr>
                      <a:xfrm>
                        <a:off x="4514850" y="3346450"/>
                        <a:ext cx="114300" cy="165100"/>
                      </a:xfrm>
                      <a:prstGeom prst="rect">
                        <a:avLst/>
                      </a:prstGeom>
                    </p:spPr>
                  </p:pic>
                </p:oleObj>
              </mc:Fallback>
            </mc:AlternateContent>
          </a:graphicData>
        </a:graphic>
      </p:graphicFrame>
      <p:pic>
        <p:nvPicPr>
          <p:cNvPr id="6" name="Picture 5"/>
          <p:cNvPicPr>
            <a:picLocks noChangeAspect="1"/>
          </p:cNvPicPr>
          <p:nvPr/>
        </p:nvPicPr>
        <p:blipFill>
          <a:blip r:embed="rId5"/>
          <a:stretch>
            <a:fillRect/>
          </a:stretch>
        </p:blipFill>
        <p:spPr>
          <a:xfrm>
            <a:off x="241300" y="1733550"/>
            <a:ext cx="5943600" cy="3556000"/>
          </a:xfrm>
          <a:prstGeom prst="rect">
            <a:avLst/>
          </a:prstGeom>
        </p:spPr>
      </p:pic>
    </p:spTree>
    <p:extLst>
      <p:ext uri="{BB962C8B-B14F-4D97-AF65-F5344CB8AC3E}">
        <p14:creationId xmlns:p14="http://schemas.microsoft.com/office/powerpoint/2010/main" val="2123160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44158"/>
            <a:ext cx="8661400" cy="1339850"/>
          </a:xfrm>
        </p:spPr>
        <p:txBody>
          <a:bodyPr>
            <a:normAutofit fontScale="90000"/>
          </a:bodyPr>
          <a:lstStyle/>
          <a:p>
            <a:r>
              <a:rPr lang="en-US" dirty="0" smtClean="0"/>
              <a:t>III. </a:t>
            </a:r>
            <a:r>
              <a:rPr lang="en-US" dirty="0"/>
              <a:t>Current account imbalances, macro </a:t>
            </a:r>
            <a:r>
              <a:rPr lang="en-US" dirty="0" smtClean="0"/>
              <a:t>fundamentals</a:t>
            </a:r>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t>31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31346256"/>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7181" name="Equation" r:id="rId3" imgW="114300" imgH="165100" progId="Equation.3">
                  <p:embed/>
                </p:oleObj>
              </mc:Choice>
              <mc:Fallback>
                <p:oleObj name="Equation" r:id="rId3" imgW="114300" imgH="165100" progId="Equation.3">
                  <p:embed/>
                  <p:pic>
                    <p:nvPicPr>
                      <p:cNvPr id="0" name=""/>
                      <p:cNvPicPr/>
                      <p:nvPr/>
                    </p:nvPicPr>
                    <p:blipFill>
                      <a:blip r:embed="rId4"/>
                      <a:stretch>
                        <a:fillRect/>
                      </a:stretch>
                    </p:blipFill>
                    <p:spPr>
                      <a:xfrm>
                        <a:off x="4514850" y="3346450"/>
                        <a:ext cx="114300" cy="165100"/>
                      </a:xfrm>
                      <a:prstGeom prst="rect">
                        <a:avLst/>
                      </a:prstGeom>
                    </p:spPr>
                  </p:pic>
                </p:oleObj>
              </mc:Fallback>
            </mc:AlternateContent>
          </a:graphicData>
        </a:graphic>
      </p:graphicFrame>
      <p:pic>
        <p:nvPicPr>
          <p:cNvPr id="8" name="Content Placeholder 7"/>
          <p:cNvPicPr>
            <a:picLocks noGrp="1" noChangeAspect="1"/>
          </p:cNvPicPr>
          <p:nvPr>
            <p:ph idx="1"/>
          </p:nvPr>
        </p:nvPicPr>
        <p:blipFill rotWithShape="1">
          <a:blip r:embed="rId5"/>
          <a:srcRect l="-962" r="496"/>
          <a:stretch/>
        </p:blipFill>
        <p:spPr>
          <a:xfrm>
            <a:off x="254000" y="1790700"/>
            <a:ext cx="4483101" cy="3932238"/>
          </a:xfrm>
        </p:spPr>
      </p:pic>
      <p:sp>
        <p:nvSpPr>
          <p:cNvPr id="9" name="TextBox 8"/>
          <p:cNvSpPr txBox="1"/>
          <p:nvPr/>
        </p:nvSpPr>
        <p:spPr>
          <a:xfrm>
            <a:off x="4953000" y="2164834"/>
            <a:ext cx="3797300" cy="923330"/>
          </a:xfrm>
          <a:prstGeom prst="rect">
            <a:avLst/>
          </a:prstGeom>
          <a:noFill/>
        </p:spPr>
        <p:txBody>
          <a:bodyPr wrap="square" rtlCol="0">
            <a:spAutoFit/>
          </a:bodyPr>
          <a:lstStyle/>
          <a:p>
            <a:r>
              <a:rPr lang="en-US" dirty="0" smtClean="0"/>
              <a:t>For Korea’s largest conglomerates, low profitability, high debt/equity. (100% is comparable US ratio)</a:t>
            </a:r>
            <a:endParaRPr lang="en-US" dirty="0"/>
          </a:p>
        </p:txBody>
      </p:sp>
    </p:spTree>
    <p:extLst>
      <p:ext uri="{BB962C8B-B14F-4D97-AF65-F5344CB8AC3E}">
        <p14:creationId xmlns:p14="http://schemas.microsoft.com/office/powerpoint/2010/main" val="3414237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44158"/>
            <a:ext cx="8661400" cy="1339850"/>
          </a:xfrm>
        </p:spPr>
        <p:txBody>
          <a:bodyPr>
            <a:normAutofit fontScale="90000"/>
          </a:bodyPr>
          <a:lstStyle/>
          <a:p>
            <a:r>
              <a:rPr lang="en-US" dirty="0" smtClean="0"/>
              <a:t>III. </a:t>
            </a:r>
            <a:r>
              <a:rPr lang="en-US" dirty="0"/>
              <a:t>Current account imbalances, macro </a:t>
            </a:r>
            <a:r>
              <a:rPr lang="en-US" dirty="0" smtClean="0"/>
              <a:t>fundamentals</a:t>
            </a:r>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t>32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632691564"/>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8206" name="Equation" r:id="rId3" imgW="114300" imgH="165100" progId="Equation.3">
                  <p:embed/>
                </p:oleObj>
              </mc:Choice>
              <mc:Fallback>
                <p:oleObj name="Equation" r:id="rId3" imgW="114300" imgH="165100" progId="Equation.3">
                  <p:embed/>
                  <p:pic>
                    <p:nvPicPr>
                      <p:cNvPr id="0" name=""/>
                      <p:cNvPicPr/>
                      <p:nvPr/>
                    </p:nvPicPr>
                    <p:blipFill>
                      <a:blip r:embed="rId4"/>
                      <a:stretch>
                        <a:fillRect/>
                      </a:stretch>
                    </p:blipFill>
                    <p:spPr>
                      <a:xfrm>
                        <a:off x="4514850" y="3346450"/>
                        <a:ext cx="114300" cy="165100"/>
                      </a:xfrm>
                      <a:prstGeom prst="rect">
                        <a:avLst/>
                      </a:prstGeom>
                    </p:spPr>
                  </p:pic>
                </p:oleObj>
              </mc:Fallback>
            </mc:AlternateContent>
          </a:graphicData>
        </a:graphic>
      </p:graphicFrame>
      <p:pic>
        <p:nvPicPr>
          <p:cNvPr id="7" name="Content Placeholder 6"/>
          <p:cNvPicPr>
            <a:picLocks noGrp="1" noChangeAspect="1"/>
          </p:cNvPicPr>
          <p:nvPr>
            <p:ph idx="1"/>
          </p:nvPr>
        </p:nvPicPr>
        <p:blipFill rotWithShape="1">
          <a:blip r:embed="rId5"/>
          <a:srcRect t="658" b="-676"/>
          <a:stretch/>
        </p:blipFill>
        <p:spPr>
          <a:xfrm>
            <a:off x="842168" y="1768158"/>
            <a:ext cx="7345363" cy="2286001"/>
          </a:xfrm>
        </p:spPr>
      </p:pic>
      <p:sp>
        <p:nvSpPr>
          <p:cNvPr id="10" name="TextBox 9"/>
          <p:cNvSpPr txBox="1"/>
          <p:nvPr/>
        </p:nvSpPr>
        <p:spPr>
          <a:xfrm>
            <a:off x="842167" y="4508500"/>
            <a:ext cx="7345363" cy="1754327"/>
          </a:xfrm>
          <a:prstGeom prst="rect">
            <a:avLst/>
          </a:prstGeom>
          <a:noFill/>
        </p:spPr>
        <p:txBody>
          <a:bodyPr wrap="square" rtlCol="0">
            <a:spAutoFit/>
          </a:bodyPr>
          <a:lstStyle/>
          <a:p>
            <a:pPr marL="285750" indent="-285750">
              <a:buFont typeface="Arial"/>
              <a:buChar char="•"/>
            </a:pPr>
            <a:r>
              <a:rPr lang="en-US" dirty="0"/>
              <a:t>F</a:t>
            </a:r>
            <a:r>
              <a:rPr lang="en-US" dirty="0" smtClean="0"/>
              <a:t>iscal policies were balanced pre-crisis. However, expansion of credit, growing share of non-performing loans,</a:t>
            </a:r>
            <a:r>
              <a:rPr lang="en-US" dirty="0"/>
              <a:t> </a:t>
            </a:r>
            <a:r>
              <a:rPr lang="en-US" dirty="0" smtClean="0"/>
              <a:t>and collapse of financial institutions generate financial sector cleanup costs ~15% GDP</a:t>
            </a:r>
          </a:p>
          <a:p>
            <a:pPr marL="285750" indent="-285750">
              <a:buFont typeface="Arial"/>
              <a:buChar char="•"/>
            </a:pPr>
            <a:r>
              <a:rPr lang="en-US" dirty="0" smtClean="0"/>
              <a:t>This implicit fiscal liability effected the sustainability of current account deficits by fueling expectations of drastic policy change or currency devaluations</a:t>
            </a:r>
            <a:endParaRPr lang="en-US" dirty="0"/>
          </a:p>
        </p:txBody>
      </p:sp>
    </p:spTree>
    <p:extLst>
      <p:ext uri="{BB962C8B-B14F-4D97-AF65-F5344CB8AC3E}">
        <p14:creationId xmlns:p14="http://schemas.microsoft.com/office/powerpoint/2010/main" val="1750559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44158"/>
            <a:ext cx="8661400" cy="1339850"/>
          </a:xfrm>
        </p:spPr>
        <p:txBody>
          <a:bodyPr>
            <a:normAutofit fontScale="90000"/>
          </a:bodyPr>
          <a:lstStyle/>
          <a:p>
            <a:r>
              <a:rPr lang="en-US" dirty="0" smtClean="0"/>
              <a:t>III. </a:t>
            </a:r>
            <a:r>
              <a:rPr lang="en-US" dirty="0"/>
              <a:t>Current account imbalances, macro </a:t>
            </a:r>
            <a:r>
              <a:rPr lang="en-US" dirty="0" smtClean="0"/>
              <a:t>fundamentals</a:t>
            </a:r>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t>33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611813706"/>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9229" name="Equation" r:id="rId3" imgW="114300" imgH="165100" progId="Equation.3">
                  <p:embed/>
                </p:oleObj>
              </mc:Choice>
              <mc:Fallback>
                <p:oleObj name="Equation" r:id="rId3" imgW="114300" imgH="165100" progId="Equation.3">
                  <p:embed/>
                  <p:pic>
                    <p:nvPicPr>
                      <p:cNvPr id="0" name=""/>
                      <p:cNvPicPr/>
                      <p:nvPr/>
                    </p:nvPicPr>
                    <p:blipFill>
                      <a:blip r:embed="rId4"/>
                      <a:stretch>
                        <a:fillRect/>
                      </a:stretch>
                    </p:blipFill>
                    <p:spPr>
                      <a:xfrm>
                        <a:off x="4514850" y="3346450"/>
                        <a:ext cx="114300" cy="165100"/>
                      </a:xfrm>
                      <a:prstGeom prst="rect">
                        <a:avLst/>
                      </a:prstGeom>
                    </p:spPr>
                  </p:pic>
                </p:oleObj>
              </mc:Fallback>
            </mc:AlternateContent>
          </a:graphicData>
        </a:graphic>
      </p:graphicFrame>
      <p:pic>
        <p:nvPicPr>
          <p:cNvPr id="6" name="Content Placeholder 5"/>
          <p:cNvPicPr>
            <a:picLocks noGrp="1" noChangeAspect="1"/>
          </p:cNvPicPr>
          <p:nvPr>
            <p:ph idx="1"/>
          </p:nvPr>
        </p:nvPicPr>
        <p:blipFill rotWithShape="1">
          <a:blip r:embed="rId5"/>
          <a:srcRect t="70" b="355"/>
          <a:stretch/>
        </p:blipFill>
        <p:spPr>
          <a:xfrm>
            <a:off x="842168" y="1841499"/>
            <a:ext cx="7345363" cy="2679701"/>
          </a:xfrm>
        </p:spPr>
      </p:pic>
      <p:sp>
        <p:nvSpPr>
          <p:cNvPr id="8" name="TextBox 7"/>
          <p:cNvSpPr txBox="1"/>
          <p:nvPr/>
        </p:nvSpPr>
        <p:spPr>
          <a:xfrm>
            <a:off x="1124710" y="4888468"/>
            <a:ext cx="6780279" cy="1477328"/>
          </a:xfrm>
          <a:prstGeom prst="rect">
            <a:avLst/>
          </a:prstGeom>
          <a:noFill/>
        </p:spPr>
        <p:txBody>
          <a:bodyPr wrap="square" rtlCol="0">
            <a:spAutoFit/>
          </a:bodyPr>
          <a:lstStyle/>
          <a:p>
            <a:r>
              <a:rPr lang="en-US" dirty="0" smtClean="0"/>
              <a:t>All currencies that crashed in 1997, except Korea, experienced a real appreciation leading up to 1997 (Values above 100)</a:t>
            </a:r>
          </a:p>
          <a:p>
            <a:endParaRPr lang="en-US" dirty="0"/>
          </a:p>
          <a:p>
            <a:r>
              <a:rPr lang="en-US" dirty="0" smtClean="0"/>
              <a:t>Real appreciate correlates with peg to US dollar, hurting competiveness</a:t>
            </a:r>
            <a:endParaRPr lang="en-US" dirty="0"/>
          </a:p>
        </p:txBody>
      </p:sp>
    </p:spTree>
    <p:extLst>
      <p:ext uri="{BB962C8B-B14F-4D97-AF65-F5344CB8AC3E}">
        <p14:creationId xmlns:p14="http://schemas.microsoft.com/office/powerpoint/2010/main" val="2039719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44158"/>
            <a:ext cx="8661400" cy="1339850"/>
          </a:xfrm>
        </p:spPr>
        <p:txBody>
          <a:bodyPr>
            <a:normAutofit fontScale="90000"/>
          </a:bodyPr>
          <a:lstStyle/>
          <a:p>
            <a:r>
              <a:rPr lang="en-US" dirty="0" smtClean="0"/>
              <a:t>III. </a:t>
            </a:r>
            <a:r>
              <a:rPr lang="en-US" dirty="0"/>
              <a:t>Current account imbalances, macro </a:t>
            </a:r>
            <a:r>
              <a:rPr lang="en-US" dirty="0" smtClean="0"/>
              <a:t>fundamentals</a:t>
            </a:r>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t>34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67467004"/>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10252" name="Equation" r:id="rId3" imgW="114300" imgH="165100" progId="Equation.3">
                  <p:embed/>
                </p:oleObj>
              </mc:Choice>
              <mc:Fallback>
                <p:oleObj name="Equation" r:id="rId3" imgW="114300" imgH="165100" progId="Equation.3">
                  <p:embed/>
                  <p:pic>
                    <p:nvPicPr>
                      <p:cNvPr id="0" name=""/>
                      <p:cNvPicPr/>
                      <p:nvPr/>
                    </p:nvPicPr>
                    <p:blipFill>
                      <a:blip r:embed="rId4"/>
                      <a:stretch>
                        <a:fillRect/>
                      </a:stretch>
                    </p:blipFill>
                    <p:spPr>
                      <a:xfrm>
                        <a:off x="4514850" y="3346450"/>
                        <a:ext cx="114300" cy="165100"/>
                      </a:xfrm>
                      <a:prstGeom prst="rect">
                        <a:avLst/>
                      </a:prstGeom>
                    </p:spPr>
                  </p:pic>
                </p:oleObj>
              </mc:Fallback>
            </mc:AlternateContent>
          </a:graphicData>
        </a:graphic>
      </p:graphicFrame>
      <p:sp>
        <p:nvSpPr>
          <p:cNvPr id="3" name="Content Placeholder 2"/>
          <p:cNvSpPr>
            <a:spLocks noGrp="1"/>
          </p:cNvSpPr>
          <p:nvPr>
            <p:ph idx="1"/>
          </p:nvPr>
        </p:nvSpPr>
        <p:spPr/>
        <p:txBody>
          <a:bodyPr>
            <a:normAutofit lnSpcReduction="10000"/>
          </a:bodyPr>
          <a:lstStyle/>
          <a:p>
            <a:r>
              <a:rPr lang="en-US" dirty="0" smtClean="0"/>
              <a:t>Political instability as a source of uncertainty</a:t>
            </a:r>
          </a:p>
          <a:p>
            <a:pPr lvl="1"/>
            <a:r>
              <a:rPr lang="en-US" dirty="0" smtClean="0"/>
              <a:t>Collapse of Thai cabinet and eventually government </a:t>
            </a:r>
          </a:p>
          <a:p>
            <a:pPr lvl="1"/>
            <a:r>
              <a:rPr lang="en-US" dirty="0" smtClean="0"/>
              <a:t>Malaysian PM ranting against “rogue speculators” and international “morons” (Recall Soros – PM apparently linked him with a Jewish conspiracy)</a:t>
            </a:r>
          </a:p>
          <a:p>
            <a:pPr lvl="1"/>
            <a:r>
              <a:rPr lang="en-US" dirty="0" smtClean="0"/>
              <a:t>Elections and tension in Indonesia</a:t>
            </a:r>
          </a:p>
          <a:p>
            <a:pPr lvl="1"/>
            <a:r>
              <a:rPr lang="en-US" dirty="0" smtClean="0"/>
              <a:t>Contradictory signals in Korea </a:t>
            </a:r>
          </a:p>
          <a:p>
            <a:pPr lvl="1"/>
            <a:r>
              <a:rPr lang="en-US" dirty="0" smtClean="0"/>
              <a:t>Labor unrest in region</a:t>
            </a:r>
          </a:p>
          <a:p>
            <a:r>
              <a:rPr lang="en-US" dirty="0" smtClean="0"/>
              <a:t>Governments essentially ignored the first round of IMF-led reforms to which they agreed</a:t>
            </a:r>
            <a:endParaRPr lang="en-US" dirty="0"/>
          </a:p>
        </p:txBody>
      </p:sp>
    </p:spTree>
    <p:extLst>
      <p:ext uri="{BB962C8B-B14F-4D97-AF65-F5344CB8AC3E}">
        <p14:creationId xmlns:p14="http://schemas.microsoft.com/office/powerpoint/2010/main" val="242129809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44158"/>
            <a:ext cx="8661400" cy="1339850"/>
          </a:xfrm>
        </p:spPr>
        <p:txBody>
          <a:bodyPr>
            <a:normAutofit/>
          </a:bodyPr>
          <a:lstStyle/>
          <a:p>
            <a:r>
              <a:rPr lang="en-US" dirty="0" smtClean="0"/>
              <a:t>IV. </a:t>
            </a:r>
            <a:r>
              <a:rPr lang="en-US" dirty="0"/>
              <a:t>Role of financial system </a:t>
            </a:r>
          </a:p>
        </p:txBody>
      </p:sp>
      <p:sp>
        <p:nvSpPr>
          <p:cNvPr id="3" name="Content Placeholder 2"/>
          <p:cNvSpPr>
            <a:spLocks noGrp="1"/>
          </p:cNvSpPr>
          <p:nvPr>
            <p:ph idx="1"/>
          </p:nvPr>
        </p:nvSpPr>
        <p:spPr>
          <a:xfrm>
            <a:off x="900112" y="1739901"/>
            <a:ext cx="7345363" cy="3931920"/>
          </a:xfrm>
        </p:spPr>
        <p:txBody>
          <a:bodyPr>
            <a:normAutofit/>
          </a:bodyPr>
          <a:lstStyle/>
          <a:p>
            <a:r>
              <a:rPr lang="en-US" sz="1600" dirty="0" smtClean="0"/>
              <a:t>“The trouble is that the newly liberalized banks and near-banks often operate under highly distorted incentives. Under-capitalized banks have incentives to borrow abroad and invest domestically with reckless abandon. If the lending works out, the bankers make money. If the lending fails, the depositors and creditors stand to lose money, but the bank’s owners bear little risk themselves because they have little capital tied up in the bank. Even the depositors and the foreign creditors may be secure from risk, if the government bails them out in the case of bank failure.” – Jeffrey Sachs </a:t>
            </a:r>
          </a:p>
          <a:p>
            <a:endParaRPr lang="en-US" sz="1600" dirty="0"/>
          </a:p>
          <a:p>
            <a:r>
              <a:rPr lang="en-US" sz="1600" dirty="0" smtClean="0"/>
              <a:t>Precisely what we have grappled with all year. </a:t>
            </a:r>
            <a:endParaRPr lang="en-US" sz="1600" dirty="0"/>
          </a:p>
        </p:txBody>
      </p:sp>
      <p:sp>
        <p:nvSpPr>
          <p:cNvPr id="4" name="Slide Number Placeholder 3"/>
          <p:cNvSpPr>
            <a:spLocks noGrp="1"/>
          </p:cNvSpPr>
          <p:nvPr>
            <p:ph type="sldNum" sz="quarter" idx="12"/>
          </p:nvPr>
        </p:nvSpPr>
        <p:spPr/>
        <p:txBody>
          <a:bodyPr/>
          <a:lstStyle/>
          <a:p>
            <a:fld id="{CFE4BAC9-6D41-4691-9299-18EF07EF0177}" type="slidenum">
              <a:rPr lang="en-US" smtClean="0"/>
              <a:t>35</a:t>
            </a:fld>
            <a:endParaRPr lang="en-US" dirty="0"/>
          </a:p>
        </p:txBody>
      </p:sp>
    </p:spTree>
    <p:extLst>
      <p:ext uri="{BB962C8B-B14F-4D97-AF65-F5344CB8AC3E}">
        <p14:creationId xmlns:p14="http://schemas.microsoft.com/office/powerpoint/2010/main" val="323114861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44158"/>
            <a:ext cx="8661400" cy="1339850"/>
          </a:xfrm>
        </p:spPr>
        <p:txBody>
          <a:bodyPr>
            <a:normAutofit/>
          </a:bodyPr>
          <a:lstStyle/>
          <a:p>
            <a:r>
              <a:rPr lang="en-US" dirty="0" smtClean="0"/>
              <a:t>IV. </a:t>
            </a:r>
            <a:r>
              <a:rPr lang="en-US" dirty="0"/>
              <a:t>Role of financial system </a:t>
            </a:r>
          </a:p>
        </p:txBody>
      </p:sp>
      <p:pic>
        <p:nvPicPr>
          <p:cNvPr id="5" name="Content Placeholder 4"/>
          <p:cNvPicPr>
            <a:picLocks noGrp="1" noChangeAspect="1"/>
          </p:cNvPicPr>
          <p:nvPr>
            <p:ph idx="1"/>
          </p:nvPr>
        </p:nvPicPr>
        <p:blipFill rotWithShape="1">
          <a:blip r:embed="rId2"/>
          <a:srcRect t="-968" b="866"/>
          <a:stretch/>
        </p:blipFill>
        <p:spPr>
          <a:xfrm>
            <a:off x="1393452" y="2070100"/>
            <a:ext cx="6788895" cy="2324100"/>
          </a:xfrm>
        </p:spPr>
      </p:pic>
      <p:sp>
        <p:nvSpPr>
          <p:cNvPr id="4" name="Slide Number Placeholder 3"/>
          <p:cNvSpPr>
            <a:spLocks noGrp="1"/>
          </p:cNvSpPr>
          <p:nvPr>
            <p:ph type="sldNum" sz="quarter" idx="12"/>
          </p:nvPr>
        </p:nvSpPr>
        <p:spPr/>
        <p:txBody>
          <a:bodyPr/>
          <a:lstStyle/>
          <a:p>
            <a:fld id="{CFE4BAC9-6D41-4691-9299-18EF07EF0177}" type="slidenum">
              <a:rPr lang="en-US" smtClean="0"/>
              <a:t>36</a:t>
            </a:fld>
            <a:endParaRPr lang="en-US" dirty="0"/>
          </a:p>
        </p:txBody>
      </p:sp>
      <p:sp>
        <p:nvSpPr>
          <p:cNvPr id="6" name="TextBox 5"/>
          <p:cNvSpPr txBox="1"/>
          <p:nvPr/>
        </p:nvSpPr>
        <p:spPr>
          <a:xfrm>
            <a:off x="2133600" y="5328166"/>
            <a:ext cx="5314275" cy="369332"/>
          </a:xfrm>
          <a:prstGeom prst="rect">
            <a:avLst/>
          </a:prstGeom>
          <a:noFill/>
        </p:spPr>
        <p:txBody>
          <a:bodyPr wrap="none" rtlCol="0">
            <a:spAutoFit/>
          </a:bodyPr>
          <a:lstStyle/>
          <a:p>
            <a:r>
              <a:rPr lang="en-US" dirty="0" smtClean="0"/>
              <a:t>Growing trend: financial over-lending, quantitatively </a:t>
            </a:r>
            <a:endParaRPr lang="en-US" dirty="0"/>
          </a:p>
        </p:txBody>
      </p:sp>
    </p:spTree>
    <p:extLst>
      <p:ext uri="{BB962C8B-B14F-4D97-AF65-F5344CB8AC3E}">
        <p14:creationId xmlns:p14="http://schemas.microsoft.com/office/powerpoint/2010/main" val="219433495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44158"/>
            <a:ext cx="8661400" cy="1339850"/>
          </a:xfrm>
        </p:spPr>
        <p:txBody>
          <a:bodyPr>
            <a:normAutofit/>
          </a:bodyPr>
          <a:lstStyle/>
          <a:p>
            <a:r>
              <a:rPr lang="en-US" dirty="0" smtClean="0"/>
              <a:t>IV. </a:t>
            </a:r>
            <a:r>
              <a:rPr lang="en-US" dirty="0"/>
              <a:t>Role of financial system </a:t>
            </a:r>
          </a:p>
        </p:txBody>
      </p:sp>
      <p:sp>
        <p:nvSpPr>
          <p:cNvPr id="4" name="Slide Number Placeholder 3"/>
          <p:cNvSpPr>
            <a:spLocks noGrp="1"/>
          </p:cNvSpPr>
          <p:nvPr>
            <p:ph type="sldNum" sz="quarter" idx="12"/>
          </p:nvPr>
        </p:nvSpPr>
        <p:spPr/>
        <p:txBody>
          <a:bodyPr/>
          <a:lstStyle/>
          <a:p>
            <a:fld id="{CFE4BAC9-6D41-4691-9299-18EF07EF0177}" type="slidenum">
              <a:rPr lang="en-US" smtClean="0"/>
              <a:t>37</a:t>
            </a:fld>
            <a:endParaRPr lang="en-US" dirty="0"/>
          </a:p>
        </p:txBody>
      </p:sp>
      <p:pic>
        <p:nvPicPr>
          <p:cNvPr id="7" name="Picture 6"/>
          <p:cNvPicPr>
            <a:picLocks noChangeAspect="1"/>
          </p:cNvPicPr>
          <p:nvPr/>
        </p:nvPicPr>
        <p:blipFill>
          <a:blip r:embed="rId2"/>
          <a:stretch>
            <a:fillRect/>
          </a:stretch>
        </p:blipFill>
        <p:spPr>
          <a:xfrm>
            <a:off x="279400" y="2199145"/>
            <a:ext cx="4762500" cy="3213100"/>
          </a:xfrm>
          <a:prstGeom prst="rect">
            <a:avLst/>
          </a:prstGeom>
        </p:spPr>
      </p:pic>
      <p:sp>
        <p:nvSpPr>
          <p:cNvPr id="8" name="TextBox 7"/>
          <p:cNvSpPr txBox="1"/>
          <p:nvPr/>
        </p:nvSpPr>
        <p:spPr>
          <a:xfrm>
            <a:off x="4953000" y="2084130"/>
            <a:ext cx="4013200" cy="4801315"/>
          </a:xfrm>
          <a:prstGeom prst="rect">
            <a:avLst/>
          </a:prstGeom>
          <a:noFill/>
        </p:spPr>
        <p:txBody>
          <a:bodyPr wrap="square" rtlCol="0">
            <a:spAutoFit/>
          </a:bodyPr>
          <a:lstStyle/>
          <a:p>
            <a:r>
              <a:rPr lang="en-US" dirty="0" smtClean="0"/>
              <a:t>Over-lending, qualitatively:</a:t>
            </a:r>
          </a:p>
          <a:p>
            <a:endParaRPr lang="en-US" dirty="0"/>
          </a:p>
          <a:p>
            <a:r>
              <a:rPr lang="en-US" dirty="0" smtClean="0"/>
              <a:t>- Correlation between bad loans, extent of currency crises</a:t>
            </a:r>
          </a:p>
          <a:p>
            <a:endParaRPr lang="en-US" dirty="0"/>
          </a:p>
          <a:p>
            <a:r>
              <a:rPr lang="en-US" dirty="0" smtClean="0"/>
              <a:t>- Note high property exposure (a speculative bubble), high collateral valuation, high % non-performing loans</a:t>
            </a:r>
          </a:p>
          <a:p>
            <a:r>
              <a:rPr lang="en-US" dirty="0" smtClean="0"/>
              <a:t>- Asset deflation and sharp drop in value of collateral  (especially real estate) triggered irreversible surge of non-performing loans </a:t>
            </a:r>
          </a:p>
          <a:p>
            <a:endParaRPr lang="en-US" dirty="0" smtClean="0"/>
          </a:p>
          <a:p>
            <a:endParaRPr lang="en-US" dirty="0"/>
          </a:p>
          <a:p>
            <a:endParaRPr lang="en-US" dirty="0" smtClean="0"/>
          </a:p>
          <a:p>
            <a:r>
              <a:rPr lang="en-US" dirty="0" smtClean="0"/>
              <a:t> </a:t>
            </a:r>
            <a:endParaRPr lang="en-US" dirty="0"/>
          </a:p>
        </p:txBody>
      </p:sp>
    </p:spTree>
    <p:extLst>
      <p:ext uri="{BB962C8B-B14F-4D97-AF65-F5344CB8AC3E}">
        <p14:creationId xmlns:p14="http://schemas.microsoft.com/office/powerpoint/2010/main" val="406395891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44158"/>
            <a:ext cx="8661400" cy="1339850"/>
          </a:xfrm>
        </p:spPr>
        <p:txBody>
          <a:bodyPr>
            <a:normAutofit fontScale="90000"/>
          </a:bodyPr>
          <a:lstStyle/>
          <a:p>
            <a:r>
              <a:rPr lang="en-US" dirty="0" smtClean="0"/>
              <a:t>V. </a:t>
            </a:r>
            <a:r>
              <a:rPr lang="en-US" dirty="0"/>
              <a:t>Imbalances in foreign debt accumulation, management </a:t>
            </a:r>
          </a:p>
        </p:txBody>
      </p:sp>
      <p:sp>
        <p:nvSpPr>
          <p:cNvPr id="3" name="Content Placeholder 2"/>
          <p:cNvSpPr>
            <a:spLocks noGrp="1"/>
          </p:cNvSpPr>
          <p:nvPr>
            <p:ph idx="1"/>
          </p:nvPr>
        </p:nvSpPr>
        <p:spPr/>
        <p:txBody>
          <a:bodyPr>
            <a:normAutofit/>
          </a:bodyPr>
          <a:lstStyle/>
          <a:p>
            <a:r>
              <a:rPr lang="en-US" sz="1800" dirty="0" smtClean="0"/>
              <a:t>Otherwise solvent countries may suffer short-run liquidity problems when foreign reserves are low relative to overall burden of external debt service (interest + renewal of maturity loans)  </a:t>
            </a:r>
          </a:p>
          <a:p>
            <a:r>
              <a:rPr lang="en-US" sz="1800" dirty="0" smtClean="0"/>
              <a:t>If large fraction of external liabilities are short-term, could have crisis from a pure liquidity shortfall (inability to rollover short-term liabilities)</a:t>
            </a:r>
            <a:endParaRPr lang="en-US" sz="1800" dirty="0"/>
          </a:p>
        </p:txBody>
      </p:sp>
      <p:sp>
        <p:nvSpPr>
          <p:cNvPr id="4" name="Slide Number Placeholder 3"/>
          <p:cNvSpPr>
            <a:spLocks noGrp="1"/>
          </p:cNvSpPr>
          <p:nvPr>
            <p:ph type="sldNum" sz="quarter" idx="12"/>
          </p:nvPr>
        </p:nvSpPr>
        <p:spPr/>
        <p:txBody>
          <a:bodyPr/>
          <a:lstStyle/>
          <a:p>
            <a:fld id="{CFE4BAC9-6D41-4691-9299-18EF07EF0177}" type="slidenum">
              <a:rPr lang="en-US" smtClean="0"/>
              <a:t>38</a:t>
            </a:fld>
            <a:endParaRPr lang="en-US" dirty="0"/>
          </a:p>
        </p:txBody>
      </p:sp>
      <p:pic>
        <p:nvPicPr>
          <p:cNvPr id="5" name="Picture 4"/>
          <p:cNvPicPr>
            <a:picLocks noChangeAspect="1"/>
          </p:cNvPicPr>
          <p:nvPr/>
        </p:nvPicPr>
        <p:blipFill>
          <a:blip r:embed="rId2"/>
          <a:stretch>
            <a:fillRect/>
          </a:stretch>
        </p:blipFill>
        <p:spPr>
          <a:xfrm>
            <a:off x="1595517" y="4381500"/>
            <a:ext cx="5952965" cy="1974850"/>
          </a:xfrm>
          <a:prstGeom prst="rect">
            <a:avLst/>
          </a:prstGeom>
        </p:spPr>
      </p:pic>
    </p:spTree>
    <p:extLst>
      <p:ext uri="{BB962C8B-B14F-4D97-AF65-F5344CB8AC3E}">
        <p14:creationId xmlns:p14="http://schemas.microsoft.com/office/powerpoint/2010/main" val="320302903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44158"/>
            <a:ext cx="8661400" cy="1339850"/>
          </a:xfrm>
        </p:spPr>
        <p:txBody>
          <a:bodyPr>
            <a:normAutofit fontScale="90000"/>
          </a:bodyPr>
          <a:lstStyle/>
          <a:p>
            <a:r>
              <a:rPr lang="en-US" dirty="0" smtClean="0"/>
              <a:t>V. </a:t>
            </a:r>
            <a:r>
              <a:rPr lang="en-US" dirty="0"/>
              <a:t>Imbalances in foreign debt accumulation, management </a:t>
            </a:r>
          </a:p>
        </p:txBody>
      </p:sp>
      <p:sp>
        <p:nvSpPr>
          <p:cNvPr id="3" name="Content Placeholder 2"/>
          <p:cNvSpPr>
            <a:spLocks noGrp="1"/>
          </p:cNvSpPr>
          <p:nvPr>
            <p:ph idx="1"/>
          </p:nvPr>
        </p:nvSpPr>
        <p:spPr/>
        <p:txBody>
          <a:bodyPr>
            <a:normAutofit/>
          </a:bodyPr>
          <a:lstStyle/>
          <a:p>
            <a:r>
              <a:rPr lang="en-US" sz="2000" dirty="0" smtClean="0"/>
              <a:t>Suggests a serious mismatch between foreign liabilities and foreign assets of Asian banks. Domestic banks borrowed heavily from foreign banks but lent mostly to domestic investors</a:t>
            </a:r>
          </a:p>
          <a:p>
            <a:r>
              <a:rPr lang="en-US" sz="2000" dirty="0" smtClean="0"/>
              <a:t>Perhaps not a problem in normal times</a:t>
            </a:r>
          </a:p>
          <a:p>
            <a:r>
              <a:rPr lang="en-US" sz="2000" dirty="0" smtClean="0"/>
              <a:t>But during rapid currency depreciation, lenders may suddenly refuse to roll over short-term credit lines, precipitating a credit crisis. This is what happened in 1997 </a:t>
            </a:r>
            <a:endParaRPr lang="en-US" sz="2000" dirty="0"/>
          </a:p>
        </p:txBody>
      </p:sp>
      <p:sp>
        <p:nvSpPr>
          <p:cNvPr id="4" name="Slide Number Placeholder 3"/>
          <p:cNvSpPr>
            <a:spLocks noGrp="1"/>
          </p:cNvSpPr>
          <p:nvPr>
            <p:ph type="sldNum" sz="quarter" idx="12"/>
          </p:nvPr>
        </p:nvSpPr>
        <p:spPr/>
        <p:txBody>
          <a:bodyPr/>
          <a:lstStyle/>
          <a:p>
            <a:fld id="{CFE4BAC9-6D41-4691-9299-18EF07EF0177}" type="slidenum">
              <a:rPr lang="en-US" smtClean="0"/>
              <a:t>39</a:t>
            </a:fld>
            <a:endParaRPr lang="en-US" dirty="0"/>
          </a:p>
        </p:txBody>
      </p:sp>
    </p:spTree>
    <p:extLst>
      <p:ext uri="{BB962C8B-B14F-4D97-AF65-F5344CB8AC3E}">
        <p14:creationId xmlns:p14="http://schemas.microsoft.com/office/powerpoint/2010/main" val="10099989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6" name="Content Placeholder 5"/>
          <p:cNvSpPr>
            <a:spLocks noGrp="1"/>
          </p:cNvSpPr>
          <p:nvPr>
            <p:ph idx="1"/>
          </p:nvPr>
        </p:nvSpPr>
        <p:spPr>
          <a:xfrm>
            <a:off x="266700" y="1584008"/>
            <a:ext cx="4889500" cy="4772342"/>
          </a:xfrm>
        </p:spPr>
        <p:txBody>
          <a:bodyPr>
            <a:normAutofit/>
          </a:bodyPr>
          <a:lstStyle/>
          <a:p>
            <a:r>
              <a:rPr lang="en-US" dirty="0" smtClean="0"/>
              <a:t>Crisis began in Thailand in July 1997, when Baht floated and depreciated</a:t>
            </a:r>
          </a:p>
          <a:p>
            <a:r>
              <a:rPr lang="en-US" dirty="0" smtClean="0"/>
              <a:t>Rapidly spread to other East-Asian countries, resulting in collapsing currencies, asset prices, and businesses </a:t>
            </a:r>
          </a:p>
          <a:p>
            <a:r>
              <a:rPr lang="en-US" dirty="0" smtClean="0"/>
              <a:t>Cycle of depreciations, credit crunches, defaults, and bankruptcies worsened the crisis </a:t>
            </a:r>
          </a:p>
          <a:p>
            <a:endParaRPr lang="en-US" dirty="0"/>
          </a:p>
        </p:txBody>
      </p:sp>
      <p:sp>
        <p:nvSpPr>
          <p:cNvPr id="3" name="Slide Number Placeholder 2"/>
          <p:cNvSpPr>
            <a:spLocks noGrp="1"/>
          </p:cNvSpPr>
          <p:nvPr>
            <p:ph type="sldNum" sz="quarter" idx="12"/>
          </p:nvPr>
        </p:nvSpPr>
        <p:spPr/>
        <p:txBody>
          <a:bodyPr/>
          <a:lstStyle/>
          <a:p>
            <a:fld id="{CFE4BAC9-6D41-4691-9299-18EF07EF0177}" type="slidenum">
              <a:rPr lang="en-US" smtClean="0"/>
              <a:t>4</a:t>
            </a:fld>
            <a:endParaRPr lang="en-US" dirty="0"/>
          </a:p>
        </p:txBody>
      </p:sp>
      <p:pic>
        <p:nvPicPr>
          <p:cNvPr id="5" name="Picture 4"/>
          <p:cNvPicPr>
            <a:picLocks noChangeAspect="1"/>
          </p:cNvPicPr>
          <p:nvPr/>
        </p:nvPicPr>
        <p:blipFill>
          <a:blip r:embed="rId2"/>
          <a:stretch>
            <a:fillRect/>
          </a:stretch>
        </p:blipFill>
        <p:spPr>
          <a:xfrm>
            <a:off x="5156200" y="2133601"/>
            <a:ext cx="3682999" cy="3872410"/>
          </a:xfrm>
          <a:prstGeom prst="rect">
            <a:avLst/>
          </a:prstGeom>
        </p:spPr>
      </p:pic>
      <p:sp>
        <p:nvSpPr>
          <p:cNvPr id="7" name="TextBox 6"/>
          <p:cNvSpPr txBox="1"/>
          <p:nvPr/>
        </p:nvSpPr>
        <p:spPr>
          <a:xfrm>
            <a:off x="5172075" y="6079351"/>
            <a:ext cx="3073400" cy="276999"/>
          </a:xfrm>
          <a:prstGeom prst="rect">
            <a:avLst/>
          </a:prstGeom>
          <a:noFill/>
        </p:spPr>
        <p:txBody>
          <a:bodyPr wrap="square" rtlCol="0">
            <a:spAutoFit/>
          </a:bodyPr>
          <a:lstStyle/>
          <a:p>
            <a:r>
              <a:rPr lang="en-US" sz="1200" dirty="0" smtClean="0"/>
              <a:t>Image: Wikipedia</a:t>
            </a:r>
            <a:endParaRPr lang="en-US" sz="1200" dirty="0"/>
          </a:p>
        </p:txBody>
      </p:sp>
    </p:spTree>
    <p:extLst>
      <p:ext uri="{BB962C8B-B14F-4D97-AF65-F5344CB8AC3E}">
        <p14:creationId xmlns:p14="http://schemas.microsoft.com/office/powerpoint/2010/main" val="111014669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44158"/>
            <a:ext cx="8661400" cy="1339850"/>
          </a:xfrm>
        </p:spPr>
        <p:txBody>
          <a:bodyPr>
            <a:normAutofit fontScale="90000"/>
          </a:bodyPr>
          <a:lstStyle/>
          <a:p>
            <a:pPr marL="735012" indent="-514350"/>
            <a:r>
              <a:rPr lang="en-US" dirty="0" smtClean="0"/>
              <a:t>VI. A </a:t>
            </a:r>
            <a:r>
              <a:rPr lang="en-US" dirty="0"/>
              <a:t>Reconstruction of the Asian crisis</a:t>
            </a:r>
          </a:p>
        </p:txBody>
      </p:sp>
      <p:sp>
        <p:nvSpPr>
          <p:cNvPr id="3" name="Content Placeholder 2"/>
          <p:cNvSpPr>
            <a:spLocks noGrp="1"/>
          </p:cNvSpPr>
          <p:nvPr>
            <p:ph idx="1"/>
          </p:nvPr>
        </p:nvSpPr>
        <p:spPr/>
        <p:txBody>
          <a:bodyPr/>
          <a:lstStyle/>
          <a:p>
            <a:r>
              <a:rPr lang="en-US" dirty="0" smtClean="0"/>
              <a:t>Explaining the time-line of events, in light of the aforementioned distortions. </a:t>
            </a:r>
          </a:p>
          <a:p>
            <a:r>
              <a:rPr lang="en-US" dirty="0" smtClean="0"/>
              <a:t>Pre-crisis, 1995-1996: A country-by-country overview</a:t>
            </a:r>
          </a:p>
          <a:p>
            <a:pPr lvl="1"/>
            <a:r>
              <a:rPr lang="en-US" dirty="0" smtClean="0"/>
              <a:t>Thailand: Current account deficit increased in ‘95, even more in ‘96 when GDP growth fell. Macro conditions very shaky: large external short-term debt, fragile corporate and financial firms had heavily borrowed to speculate in real estate equities. Baht already under attack by end of ‘96</a:t>
            </a:r>
          </a:p>
          <a:p>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t>40</a:t>
            </a:fld>
            <a:endParaRPr lang="en-US" dirty="0"/>
          </a:p>
        </p:txBody>
      </p:sp>
    </p:spTree>
    <p:extLst>
      <p:ext uri="{BB962C8B-B14F-4D97-AF65-F5344CB8AC3E}">
        <p14:creationId xmlns:p14="http://schemas.microsoft.com/office/powerpoint/2010/main" val="204784936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44158"/>
            <a:ext cx="8661400" cy="1339850"/>
          </a:xfrm>
        </p:spPr>
        <p:txBody>
          <a:bodyPr>
            <a:normAutofit fontScale="90000"/>
          </a:bodyPr>
          <a:lstStyle/>
          <a:p>
            <a:pPr marL="735012" indent="-514350"/>
            <a:r>
              <a:rPr lang="en-US" dirty="0" smtClean="0"/>
              <a:t>VI. A </a:t>
            </a:r>
            <a:r>
              <a:rPr lang="en-US" dirty="0"/>
              <a:t>Reconstruction of the Asian crisis</a:t>
            </a:r>
          </a:p>
        </p:txBody>
      </p:sp>
      <p:sp>
        <p:nvSpPr>
          <p:cNvPr id="3" name="Content Placeholder 2"/>
          <p:cNvSpPr>
            <a:spLocks noGrp="1"/>
          </p:cNvSpPr>
          <p:nvPr>
            <p:ph idx="1"/>
          </p:nvPr>
        </p:nvSpPr>
        <p:spPr/>
        <p:txBody>
          <a:bodyPr/>
          <a:lstStyle/>
          <a:p>
            <a:r>
              <a:rPr lang="en-US" dirty="0" smtClean="0"/>
              <a:t>Pre-crisis, 1995-1996: A country-by-country overview</a:t>
            </a:r>
          </a:p>
          <a:p>
            <a:pPr lvl="1"/>
            <a:r>
              <a:rPr lang="en-US" dirty="0" smtClean="0"/>
              <a:t>Indonesia: High growth brought signs of overheating. Central bank needed to raise rates without attracting additional capital inflows – it failed, Rupiah appreciated. High corruption made its policy promises worthless. </a:t>
            </a:r>
          </a:p>
          <a:p>
            <a:pPr lvl="1"/>
            <a:r>
              <a:rPr lang="en-US" dirty="0" smtClean="0"/>
              <a:t>Malaysia: Due to overheating, central bank tightened lending regulations. But by ‘96 higher rates attracted capital inflow, inflating asset prices  </a:t>
            </a:r>
          </a:p>
          <a:p>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t>41</a:t>
            </a:fld>
            <a:endParaRPr lang="en-US" dirty="0"/>
          </a:p>
        </p:txBody>
      </p:sp>
    </p:spTree>
    <p:extLst>
      <p:ext uri="{BB962C8B-B14F-4D97-AF65-F5344CB8AC3E}">
        <p14:creationId xmlns:p14="http://schemas.microsoft.com/office/powerpoint/2010/main" val="42138064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44158"/>
            <a:ext cx="8661400" cy="1339850"/>
          </a:xfrm>
        </p:spPr>
        <p:txBody>
          <a:bodyPr>
            <a:normAutofit fontScale="90000"/>
          </a:bodyPr>
          <a:lstStyle/>
          <a:p>
            <a:pPr marL="735012" indent="-514350"/>
            <a:r>
              <a:rPr lang="en-US" dirty="0" smtClean="0"/>
              <a:t>VI. A </a:t>
            </a:r>
            <a:r>
              <a:rPr lang="en-US" dirty="0"/>
              <a:t>Reconstruction of the Asian crisis</a:t>
            </a:r>
          </a:p>
        </p:txBody>
      </p:sp>
      <p:sp>
        <p:nvSpPr>
          <p:cNvPr id="3" name="Content Placeholder 2"/>
          <p:cNvSpPr>
            <a:spLocks noGrp="1"/>
          </p:cNvSpPr>
          <p:nvPr>
            <p:ph idx="1"/>
          </p:nvPr>
        </p:nvSpPr>
        <p:spPr/>
        <p:txBody>
          <a:bodyPr>
            <a:normAutofit lnSpcReduction="10000"/>
          </a:bodyPr>
          <a:lstStyle/>
          <a:p>
            <a:r>
              <a:rPr lang="en-US" dirty="0" smtClean="0"/>
              <a:t>Pre-crisis, 1995-1996: A country-by-country overview</a:t>
            </a:r>
          </a:p>
          <a:p>
            <a:pPr lvl="1"/>
            <a:r>
              <a:rPr lang="en-US" dirty="0" smtClean="0"/>
              <a:t>Korea: Serious macro fundamentals deterioration. Accumulated unprecedented debt. Export growth dropped. Conglomerates very shaky, threat of widespread bankruptcy. Stock market fell, Won weakened.</a:t>
            </a:r>
          </a:p>
          <a:p>
            <a:pPr lvl="1"/>
            <a:r>
              <a:rPr lang="en-US" dirty="0" smtClean="0"/>
              <a:t>Philippines: Most stable, thanks to IMF led reforms. But,</a:t>
            </a:r>
            <a:r>
              <a:rPr lang="en-US" dirty="0"/>
              <a:t> </a:t>
            </a:r>
            <a:r>
              <a:rPr lang="en-US" dirty="0" smtClean="0"/>
              <a:t>large current account deficit and real currency appreciation. Rapid lending boom fueled risky investment and property boom</a:t>
            </a:r>
          </a:p>
        </p:txBody>
      </p:sp>
      <p:sp>
        <p:nvSpPr>
          <p:cNvPr id="4" name="Slide Number Placeholder 3"/>
          <p:cNvSpPr>
            <a:spLocks noGrp="1"/>
          </p:cNvSpPr>
          <p:nvPr>
            <p:ph type="sldNum" sz="quarter" idx="12"/>
          </p:nvPr>
        </p:nvSpPr>
        <p:spPr/>
        <p:txBody>
          <a:bodyPr/>
          <a:lstStyle/>
          <a:p>
            <a:fld id="{CFE4BAC9-6D41-4691-9299-18EF07EF0177}" type="slidenum">
              <a:rPr lang="en-US" smtClean="0"/>
              <a:t>42</a:t>
            </a:fld>
            <a:endParaRPr lang="en-US" dirty="0"/>
          </a:p>
        </p:txBody>
      </p:sp>
    </p:spTree>
    <p:extLst>
      <p:ext uri="{BB962C8B-B14F-4D97-AF65-F5344CB8AC3E}">
        <p14:creationId xmlns:p14="http://schemas.microsoft.com/office/powerpoint/2010/main" val="35375664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44158"/>
            <a:ext cx="8661400" cy="1339850"/>
          </a:xfrm>
        </p:spPr>
        <p:txBody>
          <a:bodyPr>
            <a:normAutofit fontScale="90000"/>
          </a:bodyPr>
          <a:lstStyle/>
          <a:p>
            <a:pPr marL="735012" indent="-514350"/>
            <a:r>
              <a:rPr lang="en-US" dirty="0" smtClean="0"/>
              <a:t>VI. A </a:t>
            </a:r>
            <a:r>
              <a:rPr lang="en-US" dirty="0"/>
              <a:t>Reconstruction of the Asian crisis</a:t>
            </a:r>
          </a:p>
        </p:txBody>
      </p:sp>
      <p:sp>
        <p:nvSpPr>
          <p:cNvPr id="3" name="Content Placeholder 2"/>
          <p:cNvSpPr>
            <a:spLocks noGrp="1"/>
          </p:cNvSpPr>
          <p:nvPr>
            <p:ph idx="1"/>
          </p:nvPr>
        </p:nvSpPr>
        <p:spPr/>
        <p:txBody>
          <a:bodyPr>
            <a:normAutofit fontScale="92500" lnSpcReduction="10000"/>
          </a:bodyPr>
          <a:lstStyle/>
          <a:p>
            <a:r>
              <a:rPr lang="en-US" dirty="0" smtClean="0"/>
              <a:t>In sum, by early 1997, macro conditions had seriously deteriorated in most of the region. </a:t>
            </a:r>
          </a:p>
          <a:p>
            <a:r>
              <a:rPr lang="en-US" dirty="0" smtClean="0"/>
              <a:t>Early 1997 events:</a:t>
            </a:r>
          </a:p>
          <a:p>
            <a:pPr lvl="1"/>
            <a:r>
              <a:rPr lang="en-US" dirty="0" smtClean="0"/>
              <a:t>Thailand: Collapse of real estate bankrupt many banks, </a:t>
            </a:r>
            <a:r>
              <a:rPr lang="en-US" i="1" dirty="0" smtClean="0"/>
              <a:t>before</a:t>
            </a:r>
            <a:r>
              <a:rPr lang="en-US" dirty="0" smtClean="0"/>
              <a:t> currency crisis</a:t>
            </a:r>
          </a:p>
          <a:p>
            <a:pPr lvl="1"/>
            <a:r>
              <a:rPr lang="en-US" dirty="0" smtClean="0"/>
              <a:t>Korea: Likewise, string of conglomerate bankruptcies before speculative attack on Won</a:t>
            </a:r>
          </a:p>
          <a:p>
            <a:pPr lvl="1"/>
            <a:r>
              <a:rPr lang="en-US" dirty="0" smtClean="0"/>
              <a:t>Malaysia: Central bank eventually tried to cap real estate loans. Property-heavy stock market plummeted</a:t>
            </a:r>
          </a:p>
          <a:p>
            <a:pPr lvl="1"/>
            <a:r>
              <a:rPr lang="en-US" dirty="0" smtClean="0"/>
              <a:t>Indonesia: New report indicated total debt almost double the official figure. Markets react negatively. </a:t>
            </a:r>
          </a:p>
        </p:txBody>
      </p:sp>
      <p:sp>
        <p:nvSpPr>
          <p:cNvPr id="4" name="Slide Number Placeholder 3"/>
          <p:cNvSpPr>
            <a:spLocks noGrp="1"/>
          </p:cNvSpPr>
          <p:nvPr>
            <p:ph type="sldNum" sz="quarter" idx="12"/>
          </p:nvPr>
        </p:nvSpPr>
        <p:spPr/>
        <p:txBody>
          <a:bodyPr/>
          <a:lstStyle/>
          <a:p>
            <a:fld id="{CFE4BAC9-6D41-4691-9299-18EF07EF0177}" type="slidenum">
              <a:rPr lang="en-US" smtClean="0"/>
              <a:t>43</a:t>
            </a:fld>
            <a:endParaRPr lang="en-US" dirty="0"/>
          </a:p>
        </p:txBody>
      </p:sp>
    </p:spTree>
    <p:extLst>
      <p:ext uri="{BB962C8B-B14F-4D97-AF65-F5344CB8AC3E}">
        <p14:creationId xmlns:p14="http://schemas.microsoft.com/office/powerpoint/2010/main" val="6051044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44158"/>
            <a:ext cx="8661400" cy="1339850"/>
          </a:xfrm>
        </p:spPr>
        <p:txBody>
          <a:bodyPr>
            <a:normAutofit fontScale="90000"/>
          </a:bodyPr>
          <a:lstStyle/>
          <a:p>
            <a:pPr marL="735012" indent="-514350"/>
            <a:r>
              <a:rPr lang="en-US" dirty="0" smtClean="0"/>
              <a:t>VI. A </a:t>
            </a:r>
            <a:r>
              <a:rPr lang="en-US" dirty="0"/>
              <a:t>Reconstruction of the Asian crisis</a:t>
            </a:r>
          </a:p>
        </p:txBody>
      </p:sp>
      <p:sp>
        <p:nvSpPr>
          <p:cNvPr id="3" name="Content Placeholder 2"/>
          <p:cNvSpPr>
            <a:spLocks noGrp="1"/>
          </p:cNvSpPr>
          <p:nvPr>
            <p:ph idx="1"/>
          </p:nvPr>
        </p:nvSpPr>
        <p:spPr/>
        <p:txBody>
          <a:bodyPr>
            <a:normAutofit fontScale="92500"/>
          </a:bodyPr>
          <a:lstStyle/>
          <a:p>
            <a:r>
              <a:rPr lang="en-US" dirty="0" smtClean="0"/>
              <a:t>Policy response to 1997 currency crises </a:t>
            </a:r>
          </a:p>
          <a:p>
            <a:pPr lvl="1"/>
            <a:r>
              <a:rPr lang="en-US" dirty="0" smtClean="0"/>
              <a:t>Thai Baht attacked first in spring 1997. Currency of country with shakiest fundamentals. Started to depreciate July 1997</a:t>
            </a:r>
          </a:p>
          <a:p>
            <a:pPr lvl="1"/>
            <a:r>
              <a:rPr lang="en-US" dirty="0" smtClean="0"/>
              <a:t>Then, currencies of countries with fundamentals and export structures similar to Thailand came under speculative pressure: Malaysia, Indonesia, Philippines</a:t>
            </a:r>
          </a:p>
          <a:p>
            <a:pPr lvl="1"/>
            <a:r>
              <a:rPr lang="en-US" dirty="0" smtClean="0"/>
              <a:t>Contagious devaluations: fall of one currency induced further plunge of others</a:t>
            </a:r>
          </a:p>
          <a:p>
            <a:r>
              <a:rPr lang="en-US" dirty="0" smtClean="0"/>
              <a:t>First response of central banks was to avoid monetary contraction and avoid raising interest rates</a:t>
            </a:r>
          </a:p>
        </p:txBody>
      </p:sp>
      <p:sp>
        <p:nvSpPr>
          <p:cNvPr id="4" name="Slide Number Placeholder 3"/>
          <p:cNvSpPr>
            <a:spLocks noGrp="1"/>
          </p:cNvSpPr>
          <p:nvPr>
            <p:ph type="sldNum" sz="quarter" idx="12"/>
          </p:nvPr>
        </p:nvSpPr>
        <p:spPr/>
        <p:txBody>
          <a:bodyPr/>
          <a:lstStyle/>
          <a:p>
            <a:fld id="{CFE4BAC9-6D41-4691-9299-18EF07EF0177}" type="slidenum">
              <a:rPr lang="en-US" smtClean="0"/>
              <a:t>44</a:t>
            </a:fld>
            <a:endParaRPr lang="en-US" dirty="0"/>
          </a:p>
        </p:txBody>
      </p:sp>
    </p:spTree>
    <p:extLst>
      <p:ext uri="{BB962C8B-B14F-4D97-AF65-F5344CB8AC3E}">
        <p14:creationId xmlns:p14="http://schemas.microsoft.com/office/powerpoint/2010/main" val="35090189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44158"/>
            <a:ext cx="8661400" cy="1339850"/>
          </a:xfrm>
        </p:spPr>
        <p:txBody>
          <a:bodyPr>
            <a:normAutofit fontScale="90000"/>
          </a:bodyPr>
          <a:lstStyle/>
          <a:p>
            <a:pPr marL="735012" indent="-514350"/>
            <a:r>
              <a:rPr lang="en-US" dirty="0" smtClean="0"/>
              <a:t>VI. A </a:t>
            </a:r>
            <a:r>
              <a:rPr lang="en-US" dirty="0"/>
              <a:t>Reconstruction of the Asian crisis</a:t>
            </a:r>
          </a:p>
        </p:txBody>
      </p:sp>
      <p:sp>
        <p:nvSpPr>
          <p:cNvPr id="3" name="Content Placeholder 2"/>
          <p:cNvSpPr>
            <a:spLocks noGrp="1"/>
          </p:cNvSpPr>
          <p:nvPr>
            <p:ph idx="1"/>
          </p:nvPr>
        </p:nvSpPr>
        <p:spPr/>
        <p:txBody>
          <a:bodyPr>
            <a:normAutofit/>
          </a:bodyPr>
          <a:lstStyle/>
          <a:p>
            <a:r>
              <a:rPr lang="en-US" dirty="0"/>
              <a:t>Policy of low rates in presence of speculative attacks can only be understood in light of fragile financial conditions discussed previously </a:t>
            </a:r>
            <a:endParaRPr lang="en-US" dirty="0" smtClean="0"/>
          </a:p>
          <a:p>
            <a:r>
              <a:rPr lang="en-US" dirty="0" smtClean="0"/>
              <a:t>Problem: The resulting depreciation jeopardized the very financial viability of firms that a loose monetary policy was meant to preserve, while increasing the cost of bail-out well beyond the fiscal means of these countries </a:t>
            </a:r>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t>45</a:t>
            </a:fld>
            <a:endParaRPr lang="en-US" dirty="0"/>
          </a:p>
        </p:txBody>
      </p:sp>
    </p:spTree>
    <p:extLst>
      <p:ext uri="{BB962C8B-B14F-4D97-AF65-F5344CB8AC3E}">
        <p14:creationId xmlns:p14="http://schemas.microsoft.com/office/powerpoint/2010/main" val="965861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44158"/>
            <a:ext cx="8661400" cy="1339850"/>
          </a:xfrm>
        </p:spPr>
        <p:txBody>
          <a:bodyPr>
            <a:normAutofit fontScale="90000"/>
          </a:bodyPr>
          <a:lstStyle/>
          <a:p>
            <a:pPr marL="735012" indent="-514350"/>
            <a:r>
              <a:rPr lang="en-US" dirty="0" smtClean="0"/>
              <a:t>VI. A </a:t>
            </a:r>
            <a:r>
              <a:rPr lang="en-US" dirty="0"/>
              <a:t>Reconstruction of the Asian crisis</a:t>
            </a:r>
          </a:p>
        </p:txBody>
      </p:sp>
      <p:sp>
        <p:nvSpPr>
          <p:cNvPr id="3" name="Content Placeholder 2"/>
          <p:cNvSpPr>
            <a:spLocks noGrp="1"/>
          </p:cNvSpPr>
          <p:nvPr>
            <p:ph idx="1"/>
          </p:nvPr>
        </p:nvSpPr>
        <p:spPr/>
        <p:txBody>
          <a:bodyPr>
            <a:normAutofit/>
          </a:bodyPr>
          <a:lstStyle/>
          <a:p>
            <a:r>
              <a:rPr lang="en-US" dirty="0" smtClean="0"/>
              <a:t>Policy spillovers, contagion effects</a:t>
            </a:r>
          </a:p>
          <a:p>
            <a:pPr lvl="1"/>
            <a:r>
              <a:rPr lang="en-US" dirty="0" smtClean="0"/>
              <a:t>Devaluations in Thailand, Indonesia, Philippines, and Malaysia had strong negative effects on other regional currencies. </a:t>
            </a:r>
          </a:p>
          <a:p>
            <a:pPr lvl="1"/>
            <a:r>
              <a:rPr lang="en-US" dirty="0" smtClean="0"/>
              <a:t>The currencies of Singapore, Taiwan, and Hong Kong fell on speculative pressure. </a:t>
            </a:r>
          </a:p>
          <a:p>
            <a:pPr lvl="1"/>
            <a:r>
              <a:rPr lang="en-US" dirty="0" smtClean="0"/>
              <a:t>Initially isolated, strong currencies, they sequentially experienced decreased competiveness. </a:t>
            </a:r>
          </a:p>
          <a:p>
            <a:pPr lvl="1"/>
            <a:r>
              <a:rPr lang="en-US" dirty="0" smtClean="0"/>
              <a:t>For example, Taiwan had sufficient reserves to defend its peg, but saw little utility in doing so </a:t>
            </a:r>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t>46</a:t>
            </a:fld>
            <a:endParaRPr lang="en-US" dirty="0"/>
          </a:p>
        </p:txBody>
      </p:sp>
    </p:spTree>
    <p:extLst>
      <p:ext uri="{BB962C8B-B14F-4D97-AF65-F5344CB8AC3E}">
        <p14:creationId xmlns:p14="http://schemas.microsoft.com/office/powerpoint/2010/main" val="14620625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44158"/>
            <a:ext cx="8661400" cy="1339850"/>
          </a:xfrm>
        </p:spPr>
        <p:txBody>
          <a:bodyPr>
            <a:normAutofit fontScale="90000"/>
          </a:bodyPr>
          <a:lstStyle/>
          <a:p>
            <a:pPr marL="735012" indent="-514350"/>
            <a:r>
              <a:rPr lang="en-US" dirty="0" smtClean="0"/>
              <a:t>VII. </a:t>
            </a:r>
            <a:r>
              <a:rPr lang="en-US" dirty="0"/>
              <a:t>Strategies to recover from the crisis: overview of debate </a:t>
            </a:r>
          </a:p>
        </p:txBody>
      </p:sp>
      <p:sp>
        <p:nvSpPr>
          <p:cNvPr id="3" name="Content Placeholder 2"/>
          <p:cNvSpPr>
            <a:spLocks noGrp="1"/>
          </p:cNvSpPr>
          <p:nvPr>
            <p:ph idx="1"/>
          </p:nvPr>
        </p:nvSpPr>
        <p:spPr/>
        <p:txBody>
          <a:bodyPr>
            <a:normAutofit fontScale="92500" lnSpcReduction="20000"/>
          </a:bodyPr>
          <a:lstStyle/>
          <a:p>
            <a:r>
              <a:rPr lang="en-US" dirty="0" smtClean="0"/>
              <a:t>Role of IMF in addressing the crisis caused controversy</a:t>
            </a:r>
          </a:p>
          <a:p>
            <a:r>
              <a:rPr lang="en-US" dirty="0" smtClean="0"/>
              <a:t>Why do people seem to dislike the IMF?</a:t>
            </a:r>
          </a:p>
          <a:p>
            <a:pPr lvl="1"/>
            <a:r>
              <a:rPr lang="en-US" dirty="0" smtClean="0"/>
              <a:t>Reforms as a condition of aid</a:t>
            </a:r>
          </a:p>
          <a:p>
            <a:pPr lvl="1"/>
            <a:r>
              <a:rPr lang="en-US" dirty="0" smtClean="0"/>
              <a:t>Non-Keynesian policy prescriptions </a:t>
            </a:r>
          </a:p>
          <a:p>
            <a:pPr lvl="1"/>
            <a:r>
              <a:rPr lang="en-US" dirty="0" smtClean="0"/>
              <a:t>Overreaching into internal affairs, “cultural imperialism,” uninviting Christine </a:t>
            </a:r>
            <a:r>
              <a:rPr lang="en-US" dirty="0" err="1" smtClean="0"/>
              <a:t>Lagarde</a:t>
            </a:r>
            <a:r>
              <a:rPr lang="en-US" dirty="0" smtClean="0"/>
              <a:t> from graduation speech</a:t>
            </a:r>
          </a:p>
          <a:p>
            <a:r>
              <a:rPr lang="en-US" dirty="0" smtClean="0"/>
              <a:t>IMF’s 2 key goals</a:t>
            </a:r>
          </a:p>
          <a:p>
            <a:pPr lvl="1"/>
            <a:r>
              <a:rPr lang="en-US" dirty="0" smtClean="0"/>
              <a:t>Need to reform the economies, with particular emphasis on fiscal discipline and banking sector restructuring </a:t>
            </a:r>
          </a:p>
          <a:p>
            <a:pPr lvl="1"/>
            <a:r>
              <a:rPr lang="en-US" dirty="0" smtClean="0"/>
              <a:t>Requirement to maintain high interest rates to avoid capital outflows and currency attacks</a:t>
            </a:r>
            <a:endParaRPr lang="en-US" dirty="0"/>
          </a:p>
          <a:p>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t>47</a:t>
            </a:fld>
            <a:endParaRPr lang="en-US" dirty="0"/>
          </a:p>
        </p:txBody>
      </p:sp>
    </p:spTree>
    <p:extLst>
      <p:ext uri="{BB962C8B-B14F-4D97-AF65-F5344CB8AC3E}">
        <p14:creationId xmlns:p14="http://schemas.microsoft.com/office/powerpoint/2010/main" val="11729635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44158"/>
            <a:ext cx="8661400" cy="1339850"/>
          </a:xfrm>
        </p:spPr>
        <p:txBody>
          <a:bodyPr>
            <a:normAutofit fontScale="90000"/>
          </a:bodyPr>
          <a:lstStyle/>
          <a:p>
            <a:pPr marL="735012" indent="-514350"/>
            <a:r>
              <a:rPr lang="en-US" dirty="0" smtClean="0"/>
              <a:t>VII. </a:t>
            </a:r>
            <a:r>
              <a:rPr lang="en-US" dirty="0"/>
              <a:t>Strategies to recover from the crisis: overview of debate </a:t>
            </a:r>
          </a:p>
        </p:txBody>
      </p:sp>
      <p:sp>
        <p:nvSpPr>
          <p:cNvPr id="3" name="Content Placeholder 2"/>
          <p:cNvSpPr>
            <a:spLocks noGrp="1"/>
          </p:cNvSpPr>
          <p:nvPr>
            <p:ph idx="1"/>
          </p:nvPr>
        </p:nvSpPr>
        <p:spPr/>
        <p:txBody>
          <a:bodyPr>
            <a:normAutofit lnSpcReduction="10000"/>
          </a:bodyPr>
          <a:lstStyle/>
          <a:p>
            <a:r>
              <a:rPr lang="en-US" dirty="0" smtClean="0"/>
              <a:t>Did tight monetary policies and high interest rates worsen the crisis?</a:t>
            </a:r>
          </a:p>
          <a:p>
            <a:pPr lvl="1"/>
            <a:r>
              <a:rPr lang="en-US" dirty="0" smtClean="0"/>
              <a:t>Critics say rate hikes not effective in slowing depreciation, worsened crisis by creating widespread financial and corporate bankruptcies – vicious cycle of credit crunch imparting losses on solvent companies, leading to more non-performing loans, and in turn, further credit contraction</a:t>
            </a:r>
          </a:p>
          <a:p>
            <a:pPr lvl="1"/>
            <a:r>
              <a:rPr lang="en-US" dirty="0" smtClean="0"/>
              <a:t>Problem with critical view: in early stages of crisis, loose monetary policy would exacerbate depreciation, producing further financial distress in presence of large foreign-currency liabilities  </a:t>
            </a:r>
          </a:p>
          <a:p>
            <a:pPr marL="350838" lvl="1" indent="0">
              <a:buNone/>
            </a:pPr>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t>48</a:t>
            </a:fld>
            <a:endParaRPr lang="en-US" dirty="0"/>
          </a:p>
        </p:txBody>
      </p:sp>
    </p:spTree>
    <p:extLst>
      <p:ext uri="{BB962C8B-B14F-4D97-AF65-F5344CB8AC3E}">
        <p14:creationId xmlns:p14="http://schemas.microsoft.com/office/powerpoint/2010/main" val="6257190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44158"/>
            <a:ext cx="8661400" cy="1339850"/>
          </a:xfrm>
        </p:spPr>
        <p:txBody>
          <a:bodyPr>
            <a:normAutofit fontScale="90000"/>
          </a:bodyPr>
          <a:lstStyle/>
          <a:p>
            <a:pPr marL="735012" indent="-514350"/>
            <a:r>
              <a:rPr lang="en-US" dirty="0" smtClean="0"/>
              <a:t>VII. </a:t>
            </a:r>
            <a:r>
              <a:rPr lang="en-US" dirty="0"/>
              <a:t>Strategies to recover from the crisis: overview of debate </a:t>
            </a:r>
          </a:p>
        </p:txBody>
      </p:sp>
      <p:sp>
        <p:nvSpPr>
          <p:cNvPr id="3" name="Content Placeholder 2"/>
          <p:cNvSpPr>
            <a:spLocks noGrp="1"/>
          </p:cNvSpPr>
          <p:nvPr>
            <p:ph idx="1"/>
          </p:nvPr>
        </p:nvSpPr>
        <p:spPr/>
        <p:txBody>
          <a:bodyPr>
            <a:normAutofit/>
          </a:bodyPr>
          <a:lstStyle/>
          <a:p>
            <a:r>
              <a:rPr lang="en-US" dirty="0" smtClean="0"/>
              <a:t>Did IMF require unnecessary fiscal adjustments?</a:t>
            </a:r>
          </a:p>
          <a:p>
            <a:pPr lvl="1"/>
            <a:r>
              <a:rPr lang="en-US" dirty="0" smtClean="0"/>
              <a:t>Critics say IMF was harmfully strict on countries that had balanced budgets</a:t>
            </a:r>
          </a:p>
          <a:p>
            <a:pPr lvl="1"/>
            <a:r>
              <a:rPr lang="en-US" dirty="0" smtClean="0"/>
              <a:t>Problem with critical view: Projected cost of bailouts up to 20-30% GDP in several countries. Fiscal adjustments needed to restore sustainable balance of payments going forward</a:t>
            </a:r>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t>49</a:t>
            </a:fld>
            <a:endParaRPr lang="en-US" dirty="0"/>
          </a:p>
        </p:txBody>
      </p:sp>
    </p:spTree>
    <p:extLst>
      <p:ext uri="{BB962C8B-B14F-4D97-AF65-F5344CB8AC3E}">
        <p14:creationId xmlns:p14="http://schemas.microsoft.com/office/powerpoint/2010/main" val="3624342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6" name="Content Placeholder 5"/>
          <p:cNvSpPr>
            <a:spLocks noGrp="1"/>
          </p:cNvSpPr>
          <p:nvPr>
            <p:ph idx="1"/>
          </p:nvPr>
        </p:nvSpPr>
        <p:spPr>
          <a:xfrm>
            <a:off x="266700" y="1584008"/>
            <a:ext cx="4889500" cy="4772342"/>
          </a:xfrm>
        </p:spPr>
        <p:txBody>
          <a:bodyPr>
            <a:normAutofit/>
          </a:bodyPr>
          <a:lstStyle/>
          <a:p>
            <a:r>
              <a:rPr lang="en-US" dirty="0" smtClean="0"/>
              <a:t>Central bank policy and IMF intervention was troublesome:</a:t>
            </a:r>
          </a:p>
          <a:p>
            <a:pPr lvl="1"/>
            <a:r>
              <a:rPr lang="en-US" dirty="0" smtClean="0"/>
              <a:t>Had to stop capital outflows through higher interest rates</a:t>
            </a:r>
          </a:p>
          <a:p>
            <a:pPr lvl="1"/>
            <a:r>
              <a:rPr lang="en-US" dirty="0" smtClean="0"/>
              <a:t>But high interest rates can be harmful in a recession</a:t>
            </a:r>
          </a:p>
          <a:p>
            <a:r>
              <a:rPr lang="en-US" dirty="0" smtClean="0"/>
              <a:t>Recovery underway by 1999 </a:t>
            </a:r>
          </a:p>
          <a:p>
            <a:r>
              <a:rPr lang="en-US" dirty="0" smtClean="0"/>
              <a:t>Crisis exposed weakness in the Asian economic miracle, despite traditionally strong indicators like balanced fiscal policy</a:t>
            </a:r>
          </a:p>
          <a:p>
            <a:endParaRPr lang="en-US" dirty="0" smtClean="0"/>
          </a:p>
          <a:p>
            <a:endParaRPr lang="en-US" dirty="0"/>
          </a:p>
        </p:txBody>
      </p:sp>
      <p:sp>
        <p:nvSpPr>
          <p:cNvPr id="3" name="Slide Number Placeholder 2"/>
          <p:cNvSpPr>
            <a:spLocks noGrp="1"/>
          </p:cNvSpPr>
          <p:nvPr>
            <p:ph type="sldNum" sz="quarter" idx="12"/>
          </p:nvPr>
        </p:nvSpPr>
        <p:spPr/>
        <p:txBody>
          <a:bodyPr/>
          <a:lstStyle/>
          <a:p>
            <a:fld id="{CFE4BAC9-6D41-4691-9299-18EF07EF0177}" type="slidenum">
              <a:rPr lang="en-US" smtClean="0"/>
              <a:t>5</a:t>
            </a:fld>
            <a:endParaRPr lang="en-US" dirty="0"/>
          </a:p>
        </p:txBody>
      </p:sp>
      <p:pic>
        <p:nvPicPr>
          <p:cNvPr id="5" name="Picture 4"/>
          <p:cNvPicPr>
            <a:picLocks noChangeAspect="1"/>
          </p:cNvPicPr>
          <p:nvPr/>
        </p:nvPicPr>
        <p:blipFill>
          <a:blip r:embed="rId2"/>
          <a:stretch>
            <a:fillRect/>
          </a:stretch>
        </p:blipFill>
        <p:spPr>
          <a:xfrm>
            <a:off x="5156200" y="2133601"/>
            <a:ext cx="3682999" cy="3872410"/>
          </a:xfrm>
          <a:prstGeom prst="rect">
            <a:avLst/>
          </a:prstGeom>
        </p:spPr>
      </p:pic>
      <p:sp>
        <p:nvSpPr>
          <p:cNvPr id="7" name="TextBox 6"/>
          <p:cNvSpPr txBox="1"/>
          <p:nvPr/>
        </p:nvSpPr>
        <p:spPr>
          <a:xfrm>
            <a:off x="5172075" y="6079351"/>
            <a:ext cx="3073400" cy="276999"/>
          </a:xfrm>
          <a:prstGeom prst="rect">
            <a:avLst/>
          </a:prstGeom>
          <a:noFill/>
        </p:spPr>
        <p:txBody>
          <a:bodyPr wrap="square" rtlCol="0">
            <a:spAutoFit/>
          </a:bodyPr>
          <a:lstStyle/>
          <a:p>
            <a:r>
              <a:rPr lang="en-US" sz="1200" dirty="0" smtClean="0"/>
              <a:t>Image: Wikipedia</a:t>
            </a:r>
            <a:endParaRPr lang="en-US" sz="1200" dirty="0"/>
          </a:p>
        </p:txBody>
      </p:sp>
    </p:spTree>
    <p:extLst>
      <p:ext uri="{BB962C8B-B14F-4D97-AF65-F5344CB8AC3E}">
        <p14:creationId xmlns:p14="http://schemas.microsoft.com/office/powerpoint/2010/main" val="372799745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44158"/>
            <a:ext cx="8661400" cy="1339850"/>
          </a:xfrm>
        </p:spPr>
        <p:txBody>
          <a:bodyPr>
            <a:normAutofit fontScale="90000"/>
          </a:bodyPr>
          <a:lstStyle/>
          <a:p>
            <a:pPr marL="735012" indent="-514350"/>
            <a:r>
              <a:rPr lang="en-US" dirty="0" smtClean="0"/>
              <a:t>VII. </a:t>
            </a:r>
            <a:r>
              <a:rPr lang="en-US" dirty="0"/>
              <a:t>Strategies to recover from the crisis: overview of debate </a:t>
            </a:r>
          </a:p>
        </p:txBody>
      </p:sp>
      <p:sp>
        <p:nvSpPr>
          <p:cNvPr id="3" name="Content Placeholder 2"/>
          <p:cNvSpPr>
            <a:spLocks noGrp="1"/>
          </p:cNvSpPr>
          <p:nvPr>
            <p:ph idx="1"/>
          </p:nvPr>
        </p:nvSpPr>
        <p:spPr/>
        <p:txBody>
          <a:bodyPr>
            <a:normAutofit lnSpcReduction="10000"/>
          </a:bodyPr>
          <a:lstStyle/>
          <a:p>
            <a:r>
              <a:rPr lang="en-US" dirty="0" smtClean="0"/>
              <a:t>Did IMF’s closing insolvent banks lead to runs on solvent banks?</a:t>
            </a:r>
          </a:p>
          <a:p>
            <a:pPr lvl="1"/>
            <a:r>
              <a:rPr lang="en-US" dirty="0" smtClean="0"/>
              <a:t>Critics say abrupt closing of banks sent market signal to withdraw money or lose it </a:t>
            </a:r>
          </a:p>
          <a:p>
            <a:pPr lvl="1"/>
            <a:r>
              <a:rPr lang="en-US" dirty="0" smtClean="0"/>
              <a:t>Problems with critical view: IMF polices in Thailand and Korea did not cause runs. Runs only occurred in Indonesia due to:</a:t>
            </a:r>
          </a:p>
          <a:p>
            <a:pPr lvl="2"/>
            <a:r>
              <a:rPr lang="en-US" dirty="0" smtClean="0"/>
              <a:t>Pre-existing lack of ICC deposit schemes </a:t>
            </a:r>
          </a:p>
          <a:p>
            <a:pPr lvl="2"/>
            <a:r>
              <a:rPr lang="en-US" dirty="0" smtClean="0"/>
              <a:t>Government’s failure to enact promised reforms. For example, reduced public confidence when closed bank owned by President’s son reopened. </a:t>
            </a:r>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t>50</a:t>
            </a:fld>
            <a:endParaRPr lang="en-US" dirty="0"/>
          </a:p>
        </p:txBody>
      </p:sp>
    </p:spTree>
    <p:extLst>
      <p:ext uri="{BB962C8B-B14F-4D97-AF65-F5344CB8AC3E}">
        <p14:creationId xmlns:p14="http://schemas.microsoft.com/office/powerpoint/2010/main" val="38861622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44158"/>
            <a:ext cx="8661400" cy="1339850"/>
          </a:xfrm>
        </p:spPr>
        <p:txBody>
          <a:bodyPr>
            <a:normAutofit fontScale="90000"/>
          </a:bodyPr>
          <a:lstStyle/>
          <a:p>
            <a:pPr marL="735012" indent="-514350"/>
            <a:r>
              <a:rPr lang="en-US" dirty="0" smtClean="0"/>
              <a:t>VII. </a:t>
            </a:r>
            <a:r>
              <a:rPr lang="en-US" dirty="0"/>
              <a:t>Strategies to recover from the crisis: overview of debate </a:t>
            </a:r>
          </a:p>
        </p:txBody>
      </p:sp>
      <p:sp>
        <p:nvSpPr>
          <p:cNvPr id="3" name="Content Placeholder 2"/>
          <p:cNvSpPr>
            <a:spLocks noGrp="1"/>
          </p:cNvSpPr>
          <p:nvPr>
            <p:ph idx="1"/>
          </p:nvPr>
        </p:nvSpPr>
        <p:spPr/>
        <p:txBody>
          <a:bodyPr>
            <a:normAutofit/>
          </a:bodyPr>
          <a:lstStyle/>
          <a:p>
            <a:r>
              <a:rPr lang="en-US" dirty="0" smtClean="0"/>
              <a:t>Did IMF intervention enhance future Moral Hazard?</a:t>
            </a:r>
          </a:p>
          <a:p>
            <a:pPr lvl="1"/>
            <a:r>
              <a:rPr lang="en-US" dirty="0" smtClean="0"/>
              <a:t>To some extend, yes</a:t>
            </a:r>
          </a:p>
          <a:p>
            <a:pPr lvl="1"/>
            <a:r>
              <a:rPr lang="en-US" dirty="0" smtClean="0"/>
              <a:t>But, private creditors still took significant losses </a:t>
            </a:r>
          </a:p>
          <a:p>
            <a:pPr lvl="1"/>
            <a:r>
              <a:rPr lang="en-US" dirty="0" smtClean="0"/>
              <a:t>Governments incentivized to avoid going to the IMF, since such regimes usually do not survive politically </a:t>
            </a:r>
          </a:p>
          <a:p>
            <a:pPr lvl="1"/>
            <a:r>
              <a:rPr lang="en-US" dirty="0" smtClean="0"/>
              <a:t> Moral hazard may be the lesser evil, compared to risk of prolonged negotiations causing further bankruptcies and global contagion </a:t>
            </a:r>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t>51</a:t>
            </a:fld>
            <a:endParaRPr lang="en-US" dirty="0"/>
          </a:p>
        </p:txBody>
      </p:sp>
    </p:spTree>
    <p:extLst>
      <p:ext uri="{BB962C8B-B14F-4D97-AF65-F5344CB8AC3E}">
        <p14:creationId xmlns:p14="http://schemas.microsoft.com/office/powerpoint/2010/main" val="19053359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44158"/>
            <a:ext cx="8661400" cy="1339850"/>
          </a:xfrm>
        </p:spPr>
        <p:txBody>
          <a:bodyPr>
            <a:normAutofit/>
          </a:bodyPr>
          <a:lstStyle/>
          <a:p>
            <a:pPr marL="735012" indent="-514350"/>
            <a:r>
              <a:rPr lang="en-US" dirty="0" smtClean="0"/>
              <a:t>VIII. </a:t>
            </a:r>
            <a:r>
              <a:rPr lang="en-US" dirty="0"/>
              <a:t>Capital </a:t>
            </a:r>
            <a:r>
              <a:rPr lang="en-US" dirty="0" smtClean="0"/>
              <a:t>Controls</a:t>
            </a:r>
            <a:endParaRPr lang="en-US" dirty="0"/>
          </a:p>
        </p:txBody>
      </p:sp>
      <p:sp>
        <p:nvSpPr>
          <p:cNvPr id="3" name="Content Placeholder 2"/>
          <p:cNvSpPr>
            <a:spLocks noGrp="1"/>
          </p:cNvSpPr>
          <p:nvPr>
            <p:ph idx="1"/>
          </p:nvPr>
        </p:nvSpPr>
        <p:spPr/>
        <p:txBody>
          <a:bodyPr/>
          <a:lstStyle/>
          <a:p>
            <a:r>
              <a:rPr lang="en-US" dirty="0" smtClean="0"/>
              <a:t>Asian crisis raises question whether exchange controls and limited capital mobility should become elements of overall strategy of crisis management</a:t>
            </a:r>
          </a:p>
          <a:p>
            <a:r>
              <a:rPr lang="en-US" dirty="0" smtClean="0"/>
              <a:t>3 related issues:</a:t>
            </a:r>
          </a:p>
          <a:p>
            <a:pPr lvl="1"/>
            <a:r>
              <a:rPr lang="en-US" dirty="0" smtClean="0"/>
              <a:t>Controls on short-term capital inflows</a:t>
            </a:r>
          </a:p>
          <a:p>
            <a:pPr lvl="1"/>
            <a:r>
              <a:rPr lang="en-US" dirty="0" smtClean="0"/>
              <a:t>Controls on capital outflow in event of crisis</a:t>
            </a:r>
          </a:p>
          <a:p>
            <a:pPr lvl="1"/>
            <a:r>
              <a:rPr lang="en-US" dirty="0" smtClean="0"/>
              <a:t>Optimal speed and sequencing of capital account liberalization </a:t>
            </a:r>
          </a:p>
          <a:p>
            <a:pPr lvl="1"/>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t>52</a:t>
            </a:fld>
            <a:endParaRPr lang="en-US" dirty="0"/>
          </a:p>
        </p:txBody>
      </p:sp>
    </p:spTree>
    <p:extLst>
      <p:ext uri="{BB962C8B-B14F-4D97-AF65-F5344CB8AC3E}">
        <p14:creationId xmlns:p14="http://schemas.microsoft.com/office/powerpoint/2010/main" val="27007299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44158"/>
            <a:ext cx="8661400" cy="1339850"/>
          </a:xfrm>
        </p:spPr>
        <p:txBody>
          <a:bodyPr>
            <a:normAutofit/>
          </a:bodyPr>
          <a:lstStyle/>
          <a:p>
            <a:pPr marL="735012" indent="-514350"/>
            <a:r>
              <a:rPr lang="en-US" dirty="0" smtClean="0"/>
              <a:t>VIII. </a:t>
            </a:r>
            <a:r>
              <a:rPr lang="en-US" dirty="0"/>
              <a:t>Capital </a:t>
            </a:r>
            <a:r>
              <a:rPr lang="en-US" dirty="0" smtClean="0"/>
              <a:t>Controls</a:t>
            </a:r>
            <a:endParaRPr lang="en-US" dirty="0"/>
          </a:p>
        </p:txBody>
      </p:sp>
      <p:sp>
        <p:nvSpPr>
          <p:cNvPr id="3" name="Content Placeholder 2"/>
          <p:cNvSpPr>
            <a:spLocks noGrp="1"/>
          </p:cNvSpPr>
          <p:nvPr>
            <p:ph idx="1"/>
          </p:nvPr>
        </p:nvSpPr>
        <p:spPr/>
        <p:txBody>
          <a:bodyPr>
            <a:normAutofit lnSpcReduction="10000"/>
          </a:bodyPr>
          <a:lstStyle/>
          <a:p>
            <a:r>
              <a:rPr lang="en-US" dirty="0" smtClean="0"/>
              <a:t>Controls on short-term capital inflows discourage volatile short-term investment, insulating country from sudden reversals of market sentiment</a:t>
            </a:r>
          </a:p>
          <a:p>
            <a:pPr lvl="1"/>
            <a:r>
              <a:rPr lang="en-US" dirty="0" smtClean="0"/>
              <a:t>Restricting cross-border </a:t>
            </a:r>
            <a:r>
              <a:rPr lang="en-US" i="1" dirty="0" smtClean="0"/>
              <a:t>interbank</a:t>
            </a:r>
            <a:r>
              <a:rPr lang="en-US" dirty="0" smtClean="0"/>
              <a:t> flows is less controversial, viewed as prudent banking standards.</a:t>
            </a:r>
          </a:p>
          <a:p>
            <a:pPr lvl="2"/>
            <a:r>
              <a:rPr lang="en-US" dirty="0" smtClean="0"/>
              <a:t>Could reduce disruptive like when creditor banks suddenly refused to renew loans to banks in Korea, Thailand, Indonesia	</a:t>
            </a:r>
          </a:p>
          <a:p>
            <a:pPr lvl="1"/>
            <a:r>
              <a:rPr lang="en-US" dirty="0" smtClean="0"/>
              <a:t>Restricting </a:t>
            </a:r>
            <a:r>
              <a:rPr lang="en-US" i="1" dirty="0" smtClean="0"/>
              <a:t>all</a:t>
            </a:r>
            <a:r>
              <a:rPr lang="en-US" dirty="0" smtClean="0"/>
              <a:t> cross-border inflows, on theory that hot-money would enter outside banking sector. Poor empirical evidence, subject to evasion. </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t>53</a:t>
            </a:fld>
            <a:endParaRPr lang="en-US" dirty="0"/>
          </a:p>
        </p:txBody>
      </p:sp>
    </p:spTree>
    <p:extLst>
      <p:ext uri="{BB962C8B-B14F-4D97-AF65-F5344CB8AC3E}">
        <p14:creationId xmlns:p14="http://schemas.microsoft.com/office/powerpoint/2010/main" val="15353267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44158"/>
            <a:ext cx="8661400" cy="1339850"/>
          </a:xfrm>
        </p:spPr>
        <p:txBody>
          <a:bodyPr>
            <a:normAutofit/>
          </a:bodyPr>
          <a:lstStyle/>
          <a:p>
            <a:pPr marL="735012" indent="-514350"/>
            <a:r>
              <a:rPr lang="en-US" dirty="0" smtClean="0"/>
              <a:t>VIII. </a:t>
            </a:r>
            <a:r>
              <a:rPr lang="en-US" dirty="0"/>
              <a:t>Capital </a:t>
            </a:r>
            <a:r>
              <a:rPr lang="en-US" dirty="0" smtClean="0"/>
              <a:t>Controls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Controls on capital outflows after a currency crisis</a:t>
            </a:r>
          </a:p>
          <a:p>
            <a:pPr lvl="1"/>
            <a:r>
              <a:rPr lang="en-US" dirty="0" smtClean="0"/>
              <a:t>Recovery in Asian hampered by high interest rates, but under perfect capital mobility, reducing rates would further depreciate exchange rate. Controls allow policy makers to break link between interest, exchange rates</a:t>
            </a:r>
          </a:p>
          <a:p>
            <a:r>
              <a:rPr lang="en-US" sz="2100" dirty="0" smtClean="0"/>
              <a:t>“Think about China right now: a country whose crony capitalism makes Thailand look like Switzerland, and whose bankers make Suharto’s son look like J.P. Morgan. Why hasn’t China been nearly as badly hit as its neighbors? Because it has been able to cut, not raise, interest rates in this crisis, despite maintaining a fixed exchange rate; and the reason it is able to do that is that it has an inconvertible currency , a.k.a. exchange controls. Those controls are often evaded, and they are the sources of lots of corruption, but they still give China a degree of policy leeway that the rest of Asian desperately wishes it had.” – Paul </a:t>
            </a:r>
            <a:r>
              <a:rPr lang="en-US" sz="2100" dirty="0" err="1" smtClean="0"/>
              <a:t>Krugman</a:t>
            </a:r>
            <a:r>
              <a:rPr lang="en-US" sz="2100" dirty="0" smtClean="0"/>
              <a:t> </a:t>
            </a:r>
            <a:r>
              <a:rPr lang="en-US" dirty="0" smtClean="0"/>
              <a:t> </a:t>
            </a:r>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t>54</a:t>
            </a:fld>
            <a:endParaRPr lang="en-US" dirty="0"/>
          </a:p>
        </p:txBody>
      </p:sp>
    </p:spTree>
    <p:extLst>
      <p:ext uri="{BB962C8B-B14F-4D97-AF65-F5344CB8AC3E}">
        <p14:creationId xmlns:p14="http://schemas.microsoft.com/office/powerpoint/2010/main" val="17070460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44158"/>
            <a:ext cx="8661400" cy="1339850"/>
          </a:xfrm>
        </p:spPr>
        <p:txBody>
          <a:bodyPr>
            <a:normAutofit fontScale="90000"/>
          </a:bodyPr>
          <a:lstStyle/>
          <a:p>
            <a:pPr marL="735012" indent="-514350"/>
            <a:r>
              <a:rPr lang="en-US" dirty="0" smtClean="0"/>
              <a:t>IX. East Asia </a:t>
            </a:r>
            <a:r>
              <a:rPr lang="en-US" dirty="0"/>
              <a:t>and the world economy, 1998-1999</a:t>
            </a:r>
          </a:p>
        </p:txBody>
      </p:sp>
      <p:sp>
        <p:nvSpPr>
          <p:cNvPr id="3" name="Content Placeholder 2"/>
          <p:cNvSpPr>
            <a:spLocks noGrp="1"/>
          </p:cNvSpPr>
          <p:nvPr>
            <p:ph idx="1"/>
          </p:nvPr>
        </p:nvSpPr>
        <p:spPr/>
        <p:txBody>
          <a:bodyPr/>
          <a:lstStyle/>
          <a:p>
            <a:r>
              <a:rPr lang="en-US" dirty="0" smtClean="0"/>
              <a:t>From regional to global turmoil, summer 1998 </a:t>
            </a:r>
          </a:p>
          <a:p>
            <a:pPr lvl="1"/>
            <a:r>
              <a:rPr lang="en-US" dirty="0" smtClean="0"/>
              <a:t>Saw how recession spread from initial crisis countries (Korea, Indonesia, Thailand, Malaysia) to Hong Kong, Singapore, Philippines, Taiwan</a:t>
            </a:r>
          </a:p>
          <a:p>
            <a:pPr lvl="1"/>
            <a:r>
              <a:rPr lang="en-US" dirty="0" smtClean="0"/>
              <a:t>Japan’s ongoing stagnation and Yen depreciation threatened addition depreciation throughout region</a:t>
            </a:r>
          </a:p>
          <a:p>
            <a:pPr lvl="1"/>
            <a:r>
              <a:rPr lang="en-US" dirty="0" smtClean="0"/>
              <a:t>Worldwide growth slowdown by fall 1998</a:t>
            </a:r>
          </a:p>
          <a:p>
            <a:pPr lvl="1"/>
            <a:r>
              <a:rPr lang="en-US" dirty="0" smtClean="0"/>
              <a:t>Severe crisis in Russia led to rapid contagion</a:t>
            </a:r>
          </a:p>
          <a:p>
            <a:pPr lvl="1"/>
            <a:r>
              <a:rPr lang="en-US" dirty="0" smtClean="0"/>
              <a:t>Fear that devaluation in Brazil could prompt devaluations in Latin America</a:t>
            </a:r>
          </a:p>
          <a:p>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t>55</a:t>
            </a:fld>
            <a:endParaRPr lang="en-US" dirty="0"/>
          </a:p>
        </p:txBody>
      </p:sp>
    </p:spTree>
    <p:extLst>
      <p:ext uri="{BB962C8B-B14F-4D97-AF65-F5344CB8AC3E}">
        <p14:creationId xmlns:p14="http://schemas.microsoft.com/office/powerpoint/2010/main" val="24509396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44158"/>
            <a:ext cx="8661400" cy="1339850"/>
          </a:xfrm>
        </p:spPr>
        <p:txBody>
          <a:bodyPr>
            <a:normAutofit fontScale="90000"/>
          </a:bodyPr>
          <a:lstStyle/>
          <a:p>
            <a:pPr marL="735012" indent="-514350"/>
            <a:r>
              <a:rPr lang="en-US" dirty="0" smtClean="0"/>
              <a:t>IX. East Asia </a:t>
            </a:r>
            <a:r>
              <a:rPr lang="en-US" dirty="0"/>
              <a:t>and the world economy, 1998-1999</a:t>
            </a:r>
          </a:p>
        </p:txBody>
      </p:sp>
      <p:sp>
        <p:nvSpPr>
          <p:cNvPr id="3" name="Content Placeholder 2"/>
          <p:cNvSpPr>
            <a:spLocks noGrp="1"/>
          </p:cNvSpPr>
          <p:nvPr>
            <p:ph idx="1"/>
          </p:nvPr>
        </p:nvSpPr>
        <p:spPr/>
        <p:txBody>
          <a:bodyPr/>
          <a:lstStyle/>
          <a:p>
            <a:r>
              <a:rPr lang="en-US" dirty="0" smtClean="0"/>
              <a:t>Recovery of confidence, fall 1998</a:t>
            </a:r>
          </a:p>
          <a:p>
            <a:pPr lvl="1"/>
            <a:r>
              <a:rPr lang="en-US" dirty="0" smtClean="0"/>
              <a:t>Strong response by US and other global powers</a:t>
            </a:r>
          </a:p>
          <a:p>
            <a:pPr lvl="2"/>
            <a:r>
              <a:rPr lang="en-US" dirty="0" smtClean="0"/>
              <a:t>US Fed raised interest rates, as did others </a:t>
            </a:r>
          </a:p>
          <a:p>
            <a:pPr lvl="2"/>
            <a:r>
              <a:rPr lang="en-US" dirty="0" smtClean="0"/>
              <a:t>Additionally funding given to IMF</a:t>
            </a:r>
          </a:p>
          <a:p>
            <a:pPr lvl="2"/>
            <a:r>
              <a:rPr lang="en-US" dirty="0" smtClean="0"/>
              <a:t>G-7 commitment to support Brazil</a:t>
            </a:r>
          </a:p>
          <a:p>
            <a:pPr lvl="1"/>
            <a:r>
              <a:rPr lang="en-US" dirty="0" smtClean="0"/>
              <a:t>In Asian, bank reform legislation in Japan boosted confidence in region. Yen appreciation reduced risk of devaluation by China</a:t>
            </a:r>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t>56</a:t>
            </a:fld>
            <a:endParaRPr lang="en-US" dirty="0"/>
          </a:p>
        </p:txBody>
      </p:sp>
    </p:spTree>
    <p:extLst>
      <p:ext uri="{BB962C8B-B14F-4D97-AF65-F5344CB8AC3E}">
        <p14:creationId xmlns:p14="http://schemas.microsoft.com/office/powerpoint/2010/main" val="32458938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44158"/>
            <a:ext cx="8661400" cy="1339850"/>
          </a:xfrm>
        </p:spPr>
        <p:txBody>
          <a:bodyPr>
            <a:normAutofit fontScale="90000"/>
          </a:bodyPr>
          <a:lstStyle/>
          <a:p>
            <a:pPr marL="735012" indent="-514350"/>
            <a:r>
              <a:rPr lang="en-US" dirty="0" smtClean="0"/>
              <a:t>IX. East Asia </a:t>
            </a:r>
            <a:r>
              <a:rPr lang="en-US" dirty="0"/>
              <a:t>and the world economy, 1998-1999</a:t>
            </a:r>
          </a:p>
        </p:txBody>
      </p:sp>
      <p:sp>
        <p:nvSpPr>
          <p:cNvPr id="3" name="Content Placeholder 2"/>
          <p:cNvSpPr>
            <a:spLocks noGrp="1"/>
          </p:cNvSpPr>
          <p:nvPr>
            <p:ph idx="1"/>
          </p:nvPr>
        </p:nvSpPr>
        <p:spPr/>
        <p:txBody>
          <a:bodyPr/>
          <a:lstStyle/>
          <a:p>
            <a:r>
              <a:rPr lang="en-US" dirty="0" smtClean="0"/>
              <a:t>East Asian and world recovery, 1999</a:t>
            </a:r>
          </a:p>
          <a:p>
            <a:pPr lvl="1"/>
            <a:r>
              <a:rPr lang="en-US" dirty="0" smtClean="0"/>
              <a:t>Positive ‘98 developments and strong US economy led to rapid recovery</a:t>
            </a:r>
          </a:p>
          <a:p>
            <a:pPr lvl="1"/>
            <a:r>
              <a:rPr lang="en-US" dirty="0" smtClean="0"/>
              <a:t>In East Asian, macro adjustment, structural reforms, bank and corporate restructuring,  relaxation of monetary and fiscal policy prompted recovery</a:t>
            </a:r>
          </a:p>
          <a:p>
            <a:pPr lvl="2"/>
            <a:r>
              <a:rPr lang="en-US" dirty="0" smtClean="0"/>
              <a:t>Appreciation of hardest hit Asian currencies </a:t>
            </a:r>
          </a:p>
          <a:p>
            <a:pPr lvl="2"/>
            <a:r>
              <a:rPr lang="en-US" dirty="0" smtClean="0"/>
              <a:t>Interest rates rose to pre-crisis levels</a:t>
            </a:r>
          </a:p>
          <a:p>
            <a:pPr lvl="2"/>
            <a:r>
              <a:rPr lang="en-US" dirty="0" smtClean="0"/>
              <a:t>Real variables followed by spring 1999</a:t>
            </a:r>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t>57</a:t>
            </a:fld>
            <a:endParaRPr lang="en-US" dirty="0"/>
          </a:p>
        </p:txBody>
      </p:sp>
    </p:spTree>
    <p:extLst>
      <p:ext uri="{BB962C8B-B14F-4D97-AF65-F5344CB8AC3E}">
        <p14:creationId xmlns:p14="http://schemas.microsoft.com/office/powerpoint/2010/main" val="42740119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2209800"/>
            <a:ext cx="7345362" cy="1676400"/>
          </a:xfrm>
        </p:spPr>
        <p:txBody>
          <a:bodyPr/>
          <a:lstStyle/>
          <a:p>
            <a:r>
              <a:rPr lang="en-US" dirty="0" smtClean="0"/>
              <a:t>V</a:t>
            </a:r>
            <a:r>
              <a:rPr lang="en-US" dirty="0" smtClean="0"/>
              <a:t/>
            </a:r>
            <a:br>
              <a:rPr lang="en-US" dirty="0" smtClean="0"/>
            </a:br>
            <a:r>
              <a:rPr lang="en-US" dirty="0" smtClean="0"/>
              <a:t>Conclusion</a:t>
            </a:r>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t>58</a:t>
            </a:fld>
            <a:endParaRPr lang="en-US" dirty="0"/>
          </a:p>
        </p:txBody>
      </p:sp>
    </p:spTree>
    <p:extLst>
      <p:ext uri="{BB962C8B-B14F-4D97-AF65-F5344CB8AC3E}">
        <p14:creationId xmlns:p14="http://schemas.microsoft.com/office/powerpoint/2010/main" val="17748873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a:t>Have examined causes, development, and spread of </a:t>
            </a:r>
            <a:r>
              <a:rPr lang="en-US" dirty="0" smtClean="0"/>
              <a:t>crisis. To summarize:</a:t>
            </a:r>
          </a:p>
          <a:p>
            <a:r>
              <a:rPr lang="en-US" dirty="0"/>
              <a:t>Moral Hazard (Corporate, Financial, International) </a:t>
            </a:r>
            <a:r>
              <a:rPr lang="en-US" dirty="0" smtClean="0"/>
              <a:t>created underlying vulnerabilities </a:t>
            </a:r>
          </a:p>
          <a:p>
            <a:r>
              <a:rPr lang="en-US" dirty="0"/>
              <a:t>Financial system magnified risk by injecting capital from short-term foreign denominated liabilities </a:t>
            </a:r>
            <a:endParaRPr lang="en-US" dirty="0" smtClean="0"/>
          </a:p>
          <a:p>
            <a:r>
              <a:rPr lang="en-US" dirty="0" smtClean="0"/>
              <a:t>High </a:t>
            </a:r>
            <a:r>
              <a:rPr lang="en-US" dirty="0"/>
              <a:t>investment fueled bubbles unsupported by low returns </a:t>
            </a:r>
            <a:endParaRPr lang="en-US" dirty="0" smtClean="0"/>
          </a:p>
        </p:txBody>
      </p:sp>
      <p:sp>
        <p:nvSpPr>
          <p:cNvPr id="4" name="Slide Number Placeholder 3"/>
          <p:cNvSpPr>
            <a:spLocks noGrp="1"/>
          </p:cNvSpPr>
          <p:nvPr>
            <p:ph type="sldNum" sz="quarter" idx="12"/>
          </p:nvPr>
        </p:nvSpPr>
        <p:spPr/>
        <p:txBody>
          <a:bodyPr/>
          <a:lstStyle/>
          <a:p>
            <a:fld id="{CFE4BAC9-6D41-4691-9299-18EF07EF0177}" type="slidenum">
              <a:rPr lang="en-US" smtClean="0"/>
              <a:t>59</a:t>
            </a:fld>
            <a:endParaRPr lang="en-US" dirty="0"/>
          </a:p>
        </p:txBody>
      </p:sp>
    </p:spTree>
    <p:extLst>
      <p:ext uri="{BB962C8B-B14F-4D97-AF65-F5344CB8AC3E}">
        <p14:creationId xmlns:p14="http://schemas.microsoft.com/office/powerpoint/2010/main" val="2885974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FE4BAC9-6D41-4691-9299-18EF07EF0177}" type="slidenum">
              <a:rPr lang="en-US" smtClean="0"/>
              <a:t>6</a:t>
            </a:fld>
            <a:endParaRPr lang="en-US" dirty="0"/>
          </a:p>
        </p:txBody>
      </p:sp>
      <p:pic>
        <p:nvPicPr>
          <p:cNvPr id="10" name="Picture 9"/>
          <p:cNvPicPr>
            <a:picLocks noChangeAspect="1"/>
          </p:cNvPicPr>
          <p:nvPr/>
        </p:nvPicPr>
        <p:blipFill>
          <a:blip r:embed="rId2"/>
          <a:stretch>
            <a:fillRect/>
          </a:stretch>
        </p:blipFill>
        <p:spPr>
          <a:xfrm>
            <a:off x="1485900" y="638373"/>
            <a:ext cx="6275388" cy="5171877"/>
          </a:xfrm>
          <a:prstGeom prst="rect">
            <a:avLst/>
          </a:prstGeom>
        </p:spPr>
      </p:pic>
      <p:sp>
        <p:nvSpPr>
          <p:cNvPr id="11" name="TextBox 10"/>
          <p:cNvSpPr txBox="1"/>
          <p:nvPr/>
        </p:nvSpPr>
        <p:spPr>
          <a:xfrm>
            <a:off x="6083300" y="5786903"/>
            <a:ext cx="2794000" cy="646331"/>
          </a:xfrm>
          <a:prstGeom prst="rect">
            <a:avLst/>
          </a:prstGeom>
          <a:noFill/>
        </p:spPr>
        <p:txBody>
          <a:bodyPr wrap="square" rtlCol="0">
            <a:spAutoFit/>
          </a:bodyPr>
          <a:lstStyle/>
          <a:p>
            <a:r>
              <a:rPr lang="en-US" sz="1200" dirty="0" smtClean="0"/>
              <a:t>Charts: “The Asian Crisis: Causes and Cures” </a:t>
            </a:r>
            <a:r>
              <a:rPr lang="en-US" sz="1200" i="1" dirty="0" smtClean="0"/>
              <a:t>IMF</a:t>
            </a:r>
            <a:r>
              <a:rPr lang="en-US" sz="1200" dirty="0"/>
              <a:t> </a:t>
            </a:r>
            <a:r>
              <a:rPr lang="en-US" sz="1200" i="1" dirty="0" smtClean="0"/>
              <a:t>Finance and Development</a:t>
            </a:r>
            <a:r>
              <a:rPr lang="en-US" sz="1200" dirty="0" smtClean="0"/>
              <a:t>, Vol. 35 No. 2 (June 1998)</a:t>
            </a:r>
            <a:endParaRPr lang="en-US" sz="1200" dirty="0"/>
          </a:p>
        </p:txBody>
      </p:sp>
    </p:spTree>
    <p:extLst>
      <p:ext uri="{BB962C8B-B14F-4D97-AF65-F5344CB8AC3E}">
        <p14:creationId xmlns:p14="http://schemas.microsoft.com/office/powerpoint/2010/main" val="847982656"/>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a:bodyPr>
          <a:lstStyle/>
          <a:p>
            <a:r>
              <a:rPr lang="en-US" dirty="0"/>
              <a:t>Japanese stagnation and US Dollar appreciation laid foundation for depreciative pressure on pegged currencies </a:t>
            </a:r>
          </a:p>
          <a:p>
            <a:r>
              <a:rPr lang="en-US" dirty="0"/>
              <a:t>Building depreciative pressures sparked currency </a:t>
            </a:r>
            <a:r>
              <a:rPr lang="en-US" dirty="0" smtClean="0"/>
              <a:t>crises</a:t>
            </a:r>
            <a:r>
              <a:rPr lang="en-US" dirty="0"/>
              <a:t>, enveloping other countries through cyclical devaluations </a:t>
            </a:r>
          </a:p>
          <a:p>
            <a:r>
              <a:rPr lang="en-US" dirty="0"/>
              <a:t>Central </a:t>
            </a:r>
            <a:r>
              <a:rPr lang="en-US" dirty="0" smtClean="0"/>
              <a:t>banks stuck </a:t>
            </a:r>
            <a:r>
              <a:rPr lang="en-US" dirty="0"/>
              <a:t>between a rock and a hard place: high and low interest rates both proved recessionary, for competing </a:t>
            </a:r>
            <a:r>
              <a:rPr lang="en-US" dirty="0" smtClean="0"/>
              <a:t>reasons</a:t>
            </a:r>
            <a:endParaRPr lang="en-US" dirty="0"/>
          </a:p>
          <a:p>
            <a:r>
              <a:rPr lang="en-US" dirty="0"/>
              <a:t>IMF led reforms and OECD stabilization fueled recovery </a:t>
            </a:r>
            <a:endParaRPr lang="en-US" dirty="0" smtClean="0"/>
          </a:p>
        </p:txBody>
      </p:sp>
      <p:sp>
        <p:nvSpPr>
          <p:cNvPr id="4" name="Slide Number Placeholder 3"/>
          <p:cNvSpPr>
            <a:spLocks noGrp="1"/>
          </p:cNvSpPr>
          <p:nvPr>
            <p:ph type="sldNum" sz="quarter" idx="12"/>
          </p:nvPr>
        </p:nvSpPr>
        <p:spPr/>
        <p:txBody>
          <a:bodyPr/>
          <a:lstStyle/>
          <a:p>
            <a:fld id="{CFE4BAC9-6D41-4691-9299-18EF07EF0177}" type="slidenum">
              <a:rPr lang="en-US" smtClean="0"/>
              <a:t>60</a:t>
            </a:fld>
            <a:endParaRPr lang="en-US" dirty="0"/>
          </a:p>
        </p:txBody>
      </p:sp>
    </p:spTree>
    <p:extLst>
      <p:ext uri="{BB962C8B-B14F-4D97-AF65-F5344CB8AC3E}">
        <p14:creationId xmlns:p14="http://schemas.microsoft.com/office/powerpoint/2010/main" val="33885648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t>61</a:t>
            </a:fld>
            <a:endParaRPr lang="en-US" dirty="0"/>
          </a:p>
        </p:txBody>
      </p:sp>
    </p:spTree>
    <p:extLst>
      <p:ext uri="{BB962C8B-B14F-4D97-AF65-F5344CB8AC3E}">
        <p14:creationId xmlns:p14="http://schemas.microsoft.com/office/powerpoint/2010/main" val="3297879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2209800"/>
            <a:ext cx="7345362" cy="1676400"/>
          </a:xfrm>
        </p:spPr>
        <p:txBody>
          <a:bodyPr/>
          <a:lstStyle/>
          <a:p>
            <a:r>
              <a:rPr lang="en-US" dirty="0" smtClean="0"/>
              <a:t>II</a:t>
            </a:r>
            <a:br>
              <a:rPr lang="en-US" dirty="0" smtClean="0"/>
            </a:br>
            <a:r>
              <a:rPr lang="en-US" dirty="0" smtClean="0"/>
              <a:t>Motivation</a:t>
            </a:r>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t>7</a:t>
            </a:fld>
            <a:endParaRPr lang="en-US" dirty="0"/>
          </a:p>
        </p:txBody>
      </p:sp>
    </p:spTree>
    <p:extLst>
      <p:ext uri="{BB962C8B-B14F-4D97-AF65-F5344CB8AC3E}">
        <p14:creationId xmlns:p14="http://schemas.microsoft.com/office/powerpoint/2010/main" val="13771730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study the crisis?</a:t>
            </a:r>
            <a:endParaRPr lang="en-US" dirty="0"/>
          </a:p>
        </p:txBody>
      </p:sp>
      <p:sp>
        <p:nvSpPr>
          <p:cNvPr id="5" name="Content Placeholder 4"/>
          <p:cNvSpPr>
            <a:spLocks noGrp="1"/>
          </p:cNvSpPr>
          <p:nvPr>
            <p:ph idx="1"/>
          </p:nvPr>
        </p:nvSpPr>
        <p:spPr>
          <a:xfrm>
            <a:off x="900112" y="1828801"/>
            <a:ext cx="7345363" cy="3931920"/>
          </a:xfrm>
        </p:spPr>
        <p:txBody>
          <a:bodyPr>
            <a:normAutofit/>
          </a:bodyPr>
          <a:lstStyle/>
          <a:p>
            <a:pPr marL="0" indent="0">
              <a:buNone/>
            </a:pPr>
            <a:endParaRPr lang="en-US" dirty="0" smtClean="0"/>
          </a:p>
          <a:p>
            <a:r>
              <a:rPr lang="en-US" dirty="0" smtClean="0"/>
              <a:t>Magnitude </a:t>
            </a:r>
          </a:p>
          <a:p>
            <a:pPr lvl="1"/>
            <a:r>
              <a:rPr lang="en-US" dirty="0" smtClean="0"/>
              <a:t>Many countries involved </a:t>
            </a:r>
          </a:p>
          <a:p>
            <a:pPr lvl="1"/>
            <a:r>
              <a:rPr lang="en-US" dirty="0" smtClean="0"/>
              <a:t>Significant value lost very quickly </a:t>
            </a:r>
          </a:p>
          <a:p>
            <a:pPr lvl="2"/>
            <a:r>
              <a:rPr lang="en-US" dirty="0" smtClean="0"/>
              <a:t>Currency value, equity prices, bank loans, output, etc. </a:t>
            </a:r>
          </a:p>
          <a:p>
            <a:pPr lvl="1"/>
            <a:r>
              <a:rPr lang="en-US" dirty="0" smtClean="0"/>
              <a:t>Contagion</a:t>
            </a:r>
          </a:p>
          <a:p>
            <a:pPr lvl="2"/>
            <a:r>
              <a:rPr lang="en-US" dirty="0" smtClean="0"/>
              <a:t>Spread to regional trade partners, competitors</a:t>
            </a:r>
          </a:p>
          <a:p>
            <a:pPr lvl="2"/>
            <a:r>
              <a:rPr lang="en-US" dirty="0" smtClean="0"/>
              <a:t>Spread to other emerging markets, e.g. Brazil </a:t>
            </a:r>
          </a:p>
          <a:p>
            <a:pPr lvl="2"/>
            <a:r>
              <a:rPr lang="en-US" dirty="0" smtClean="0"/>
              <a:t>Fear that Europe and US would be impacted </a:t>
            </a:r>
          </a:p>
          <a:p>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t>8</a:t>
            </a:fld>
            <a:endParaRPr lang="en-US" dirty="0"/>
          </a:p>
        </p:txBody>
      </p:sp>
    </p:spTree>
    <p:extLst>
      <p:ext uri="{BB962C8B-B14F-4D97-AF65-F5344CB8AC3E}">
        <p14:creationId xmlns:p14="http://schemas.microsoft.com/office/powerpoint/2010/main" val="382709226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study the crisis?</a:t>
            </a:r>
            <a:endParaRPr lang="en-US" dirty="0"/>
          </a:p>
        </p:txBody>
      </p:sp>
      <p:sp>
        <p:nvSpPr>
          <p:cNvPr id="5" name="Content Placeholder 4"/>
          <p:cNvSpPr>
            <a:spLocks noGrp="1"/>
          </p:cNvSpPr>
          <p:nvPr>
            <p:ph idx="1"/>
          </p:nvPr>
        </p:nvSpPr>
        <p:spPr/>
        <p:txBody>
          <a:bodyPr/>
          <a:lstStyle/>
          <a:p>
            <a:pPr marL="0" indent="0">
              <a:buNone/>
            </a:pPr>
            <a:endParaRPr lang="en-US" dirty="0" smtClean="0"/>
          </a:p>
          <a:p>
            <a:r>
              <a:rPr lang="en-US" dirty="0" smtClean="0"/>
              <a:t>Real world application </a:t>
            </a:r>
            <a:r>
              <a:rPr lang="en-US" dirty="0"/>
              <a:t>of key course concepts </a:t>
            </a:r>
          </a:p>
          <a:p>
            <a:pPr lvl="1"/>
            <a:r>
              <a:rPr lang="en-US" dirty="0"/>
              <a:t>Bank Runs, Moral Hazard, Bubbles, Credit, Exchange Rates,  Price of Money, etc. </a:t>
            </a:r>
          </a:p>
          <a:p>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t>9</a:t>
            </a:fld>
            <a:endParaRPr lang="en-US" dirty="0"/>
          </a:p>
        </p:txBody>
      </p:sp>
    </p:spTree>
    <p:extLst>
      <p:ext uri="{BB962C8B-B14F-4D97-AF65-F5344CB8AC3E}">
        <p14:creationId xmlns:p14="http://schemas.microsoft.com/office/powerpoint/2010/main" val="139253746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1086</TotalTime>
  <Words>3873</Words>
  <Application>Microsoft Macintosh PowerPoint</Application>
  <PresentationFormat>On-screen Show (4:3)</PresentationFormat>
  <Paragraphs>387</Paragraphs>
  <Slides>61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Capital</vt:lpstr>
      <vt:lpstr>Microsoft Equation</vt:lpstr>
      <vt:lpstr>The 1997 Asian Financial Crisis</vt:lpstr>
      <vt:lpstr>Outline</vt:lpstr>
      <vt:lpstr>I Overview of the Crisis</vt:lpstr>
      <vt:lpstr>Overview</vt:lpstr>
      <vt:lpstr>Overview</vt:lpstr>
      <vt:lpstr>PowerPoint Presentation</vt:lpstr>
      <vt:lpstr>II Motivation</vt:lpstr>
      <vt:lpstr>Why study the crisis?</vt:lpstr>
      <vt:lpstr>Why study the crisis?</vt:lpstr>
      <vt:lpstr>Why study the crisis?</vt:lpstr>
      <vt:lpstr>III Review of Analytical Tools</vt:lpstr>
      <vt:lpstr>Analytical Tools</vt:lpstr>
      <vt:lpstr>Analytical Tools</vt:lpstr>
      <vt:lpstr>Analytical Tools</vt:lpstr>
      <vt:lpstr>Analytical Tools</vt:lpstr>
      <vt:lpstr>IV Presentation of Paper</vt:lpstr>
      <vt:lpstr>A Presentation of: </vt:lpstr>
      <vt:lpstr>“What Caused the Asian Currency and Financial Crisis”</vt:lpstr>
      <vt:lpstr>“What Caused the Asian Currency and Financial Crisis”</vt:lpstr>
      <vt:lpstr>I. Introduction</vt:lpstr>
      <vt:lpstr>II. At the root of the Asian crisis </vt:lpstr>
      <vt:lpstr>II. At the root of the Asian crisis </vt:lpstr>
      <vt:lpstr>II. At the root of the Asian crisis </vt:lpstr>
      <vt:lpstr>II. At the root of the Asian crisis </vt:lpstr>
      <vt:lpstr>II. At the root of the Asian crisis </vt:lpstr>
      <vt:lpstr>II. At the root of the Asian crisis </vt:lpstr>
      <vt:lpstr>III. Current account imbalances, macro fundamentals</vt:lpstr>
      <vt:lpstr>III. Current account imbalances, macro fundamentals</vt:lpstr>
      <vt:lpstr>III. Current account imbalances, macro fundamentals</vt:lpstr>
      <vt:lpstr>III. Current account imbalances, macro fundamentals</vt:lpstr>
      <vt:lpstr>III. Current account imbalances, macro fundamentals</vt:lpstr>
      <vt:lpstr>III. Current account imbalances, macro fundamentals</vt:lpstr>
      <vt:lpstr>III. Current account imbalances, macro fundamentals</vt:lpstr>
      <vt:lpstr>III. Current account imbalances, macro fundamentals</vt:lpstr>
      <vt:lpstr>IV. Role of financial system </vt:lpstr>
      <vt:lpstr>IV. Role of financial system </vt:lpstr>
      <vt:lpstr>IV. Role of financial system </vt:lpstr>
      <vt:lpstr>V. Imbalances in foreign debt accumulation, management </vt:lpstr>
      <vt:lpstr>V. Imbalances in foreign debt accumulation, management </vt:lpstr>
      <vt:lpstr>VI. A Reconstruction of the Asian crisis</vt:lpstr>
      <vt:lpstr>VI. A Reconstruction of the Asian crisis</vt:lpstr>
      <vt:lpstr>VI. A Reconstruction of the Asian crisis</vt:lpstr>
      <vt:lpstr>VI. A Reconstruction of the Asian crisis</vt:lpstr>
      <vt:lpstr>VI. A Reconstruction of the Asian crisis</vt:lpstr>
      <vt:lpstr>VI. A Reconstruction of the Asian crisis</vt:lpstr>
      <vt:lpstr>VI. A Reconstruction of the Asian crisis</vt:lpstr>
      <vt:lpstr>VII. Strategies to recover from the crisis: overview of debate </vt:lpstr>
      <vt:lpstr>VII. Strategies to recover from the crisis: overview of debate </vt:lpstr>
      <vt:lpstr>VII. Strategies to recover from the crisis: overview of debate </vt:lpstr>
      <vt:lpstr>VII. Strategies to recover from the crisis: overview of debate </vt:lpstr>
      <vt:lpstr>VII. Strategies to recover from the crisis: overview of debate </vt:lpstr>
      <vt:lpstr>VIII. Capital Controls</vt:lpstr>
      <vt:lpstr>VIII. Capital Controls</vt:lpstr>
      <vt:lpstr>VIII. Capital Controls</vt:lpstr>
      <vt:lpstr>IX. East Asia and the world economy, 1998-1999</vt:lpstr>
      <vt:lpstr>IX. East Asia and the world economy, 1998-1999</vt:lpstr>
      <vt:lpstr>IX. East Asia and the world economy, 1998-1999</vt:lpstr>
      <vt:lpstr>V Conclusion</vt:lpstr>
      <vt:lpstr>Conclusion</vt:lpstr>
      <vt:lpstr>Conclusion</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Asian Currency and Financial Crisis</dc:title>
  <dc:creator>Daniel Lopez</dc:creator>
  <cp:lastModifiedBy>Daniel Lopez</cp:lastModifiedBy>
  <cp:revision>75</cp:revision>
  <dcterms:created xsi:type="dcterms:W3CDTF">2015-11-16T01:29:47Z</dcterms:created>
  <dcterms:modified xsi:type="dcterms:W3CDTF">2015-11-23T17:32:21Z</dcterms:modified>
</cp:coreProperties>
</file>