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2" r:id="rId1"/>
  </p:sldMasterIdLst>
  <p:notesMasterIdLst>
    <p:notesMasterId r:id="rId17"/>
  </p:notesMasterIdLst>
  <p:sldIdLst>
    <p:sldId id="256" r:id="rId2"/>
    <p:sldId id="258" r:id="rId3"/>
    <p:sldId id="257" r:id="rId4"/>
    <p:sldId id="259" r:id="rId5"/>
    <p:sldId id="260" r:id="rId6"/>
    <p:sldId id="261" r:id="rId7"/>
    <p:sldId id="262" r:id="rId8"/>
    <p:sldId id="263" r:id="rId9"/>
    <p:sldId id="265" r:id="rId10"/>
    <p:sldId id="268" r:id="rId11"/>
    <p:sldId id="266" r:id="rId12"/>
    <p:sldId id="269" r:id="rId13"/>
    <p:sldId id="264" r:id="rId14"/>
    <p:sldId id="272"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3" d="100"/>
          <a:sy n="103" d="100"/>
        </p:scale>
        <p:origin x="-104" y="-5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BC5ACF-2091-44A9-A3B0-D107643CAEA0}" type="datetimeFigureOut">
              <a:rPr lang="en-US" smtClean="0"/>
              <a:t>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2E7B9-4EEE-4A45-BACD-2459ABC0298C}" type="slidenum">
              <a:rPr lang="en-US" smtClean="0"/>
              <a:t>‹#›</a:t>
            </a:fld>
            <a:endParaRPr lang="en-US"/>
          </a:p>
        </p:txBody>
      </p:sp>
    </p:spTree>
    <p:extLst>
      <p:ext uri="{BB962C8B-B14F-4D97-AF65-F5344CB8AC3E}">
        <p14:creationId xmlns:p14="http://schemas.microsoft.com/office/powerpoint/2010/main" val="1494571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E7B9-4EEE-4A45-BACD-2459ABC0298C}" type="slidenum">
              <a:rPr lang="en-US" smtClean="0"/>
              <a:t>4</a:t>
            </a:fld>
            <a:endParaRPr lang="en-US"/>
          </a:p>
        </p:txBody>
      </p:sp>
    </p:spTree>
    <p:extLst>
      <p:ext uri="{BB962C8B-B14F-4D97-AF65-F5344CB8AC3E}">
        <p14:creationId xmlns:p14="http://schemas.microsoft.com/office/powerpoint/2010/main" val="207527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E7B9-4EEE-4A45-BACD-2459ABC0298C}" type="slidenum">
              <a:rPr lang="en-US" smtClean="0"/>
              <a:t>5</a:t>
            </a:fld>
            <a:endParaRPr lang="en-US"/>
          </a:p>
        </p:txBody>
      </p:sp>
    </p:spTree>
    <p:extLst>
      <p:ext uri="{BB962C8B-B14F-4D97-AF65-F5344CB8AC3E}">
        <p14:creationId xmlns:p14="http://schemas.microsoft.com/office/powerpoint/2010/main" val="1674550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E7B9-4EEE-4A45-BACD-2459ABC0298C}" type="slidenum">
              <a:rPr lang="en-US" smtClean="0"/>
              <a:t>11</a:t>
            </a:fld>
            <a:endParaRPr lang="en-US"/>
          </a:p>
        </p:txBody>
      </p:sp>
    </p:spTree>
    <p:extLst>
      <p:ext uri="{BB962C8B-B14F-4D97-AF65-F5344CB8AC3E}">
        <p14:creationId xmlns:p14="http://schemas.microsoft.com/office/powerpoint/2010/main" val="3785371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246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405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072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140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955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095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688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2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09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8879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44042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399737"/>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blockchain.info/sta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srn.com/abstract=1817857" TargetMode="External"/><Relationship Id="rId4" Type="http://schemas.openxmlformats.org/officeDocument/2006/relationships/hyperlink" Target="https://www.irs.gov/irb/2014-16_IRB/ar12.html" TargetMode="External"/><Relationship Id="rId5" Type="http://schemas.openxmlformats.org/officeDocument/2006/relationships/hyperlink" Target="https://bitcoin.org/bitcoin.pdf" TargetMode="External"/><Relationship Id="rId6" Type="http://schemas.openxmlformats.org/officeDocument/2006/relationships/hyperlink" Target="https://bitcoil.co.il/pool_analysis.pdf" TargetMode="External"/><Relationship Id="rId1" Type="http://schemas.openxmlformats.org/officeDocument/2006/relationships/slideLayout" Target="../slideLayouts/slideLayout2.xml"/><Relationship Id="rId2" Type="http://schemas.openxmlformats.org/officeDocument/2006/relationships/hyperlink" Target="https://mpra.ub.uni-muenchen.de/id/eprint/5582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of Virtual Currency</a:t>
            </a:r>
            <a:endParaRPr lang="en-US" dirty="0"/>
          </a:p>
        </p:txBody>
      </p:sp>
      <p:sp>
        <p:nvSpPr>
          <p:cNvPr id="3" name="Subtitle 2"/>
          <p:cNvSpPr>
            <a:spLocks noGrp="1"/>
          </p:cNvSpPr>
          <p:nvPr>
            <p:ph type="subTitle" idx="1"/>
          </p:nvPr>
        </p:nvSpPr>
        <p:spPr/>
        <p:txBody>
          <a:bodyPr>
            <a:normAutofit/>
          </a:bodyPr>
          <a:lstStyle/>
          <a:p>
            <a:r>
              <a:rPr lang="en-US" dirty="0" smtClean="0"/>
              <a:t>Genway Huang</a:t>
            </a:r>
          </a:p>
          <a:p>
            <a:r>
              <a:rPr lang="en-US" dirty="0" smtClean="0"/>
              <a:t>ECON 4905</a:t>
            </a:r>
          </a:p>
          <a:p>
            <a:r>
              <a:rPr lang="en-US" dirty="0" smtClean="0"/>
              <a:t>March 21, 2016</a:t>
            </a:r>
            <a:endParaRPr lang="en-US" dirty="0"/>
          </a:p>
        </p:txBody>
      </p:sp>
    </p:spTree>
    <p:extLst>
      <p:ext uri="{BB962C8B-B14F-4D97-AF65-F5344CB8AC3E}">
        <p14:creationId xmlns:p14="http://schemas.microsoft.com/office/powerpoint/2010/main" val="21474152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8403" y="753594"/>
            <a:ext cx="11876287" cy="5345281"/>
          </a:xfrm>
          <a:prstGeom prst="rect">
            <a:avLst/>
          </a:prstGeom>
        </p:spPr>
      </p:pic>
    </p:spTree>
    <p:extLst>
      <p:ext uri="{BB962C8B-B14F-4D97-AF65-F5344CB8AC3E}">
        <p14:creationId xmlns:p14="http://schemas.microsoft.com/office/powerpoint/2010/main" val="39729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Bitcoin</a:t>
            </a:r>
            <a:endParaRPr lang="en-US" dirty="0"/>
          </a:p>
        </p:txBody>
      </p:sp>
      <p:sp>
        <p:nvSpPr>
          <p:cNvPr id="3" name="Content Placeholder 2"/>
          <p:cNvSpPr>
            <a:spLocks noGrp="1"/>
          </p:cNvSpPr>
          <p:nvPr>
            <p:ph idx="1"/>
          </p:nvPr>
        </p:nvSpPr>
        <p:spPr/>
        <p:txBody>
          <a:bodyPr/>
          <a:lstStyle/>
          <a:p>
            <a:r>
              <a:rPr lang="en-US" dirty="0" smtClean="0"/>
              <a:t>Money is: store of value, unit of account, medium of exchange</a:t>
            </a:r>
          </a:p>
          <a:p>
            <a:r>
              <a:rPr lang="en-US" dirty="0" smtClean="0"/>
              <a:t>As a store of value, it is very volatile especially in long term graph where we see the huge spike in 2013 where skyrocketed followed by a series of ups and downs. </a:t>
            </a:r>
            <a:r>
              <a:rPr lang="en-US" baseline="30000" dirty="0" smtClean="0"/>
              <a:t>1</a:t>
            </a:r>
            <a:endParaRPr lang="en-US" baseline="30000" dirty="0"/>
          </a:p>
          <a:p>
            <a:r>
              <a:rPr lang="en-US" dirty="0" smtClean="0"/>
              <a:t>Not regulated and can be quite unpredictable. </a:t>
            </a:r>
          </a:p>
          <a:p>
            <a:r>
              <a:rPr lang="en-US" dirty="0" smtClean="0"/>
              <a:t>Things that could disrupt confidence: Government crackdown, superior competing currency, deflationary spiral. </a:t>
            </a:r>
            <a:r>
              <a:rPr lang="en-US" baseline="30000" dirty="0" smtClean="0"/>
              <a:t>2</a:t>
            </a:r>
          </a:p>
        </p:txBody>
      </p:sp>
      <p:sp>
        <p:nvSpPr>
          <p:cNvPr id="7" name="Footer Placeholder 6"/>
          <p:cNvSpPr>
            <a:spLocks noGrp="1"/>
          </p:cNvSpPr>
          <p:nvPr>
            <p:ph type="ftr" sz="quarter" idx="11"/>
          </p:nvPr>
        </p:nvSpPr>
        <p:spPr>
          <a:xfrm>
            <a:off x="838200" y="6356350"/>
            <a:ext cx="7315200" cy="365125"/>
          </a:xfrm>
        </p:spPr>
        <p:txBody>
          <a:bodyPr/>
          <a:lstStyle/>
          <a:p>
            <a:pPr algn="l"/>
            <a:r>
              <a:rPr lang="en-US" baseline="30000" dirty="0" smtClean="0"/>
              <a:t>1</a:t>
            </a:r>
            <a:r>
              <a:rPr lang="en-US" dirty="0" smtClean="0"/>
              <a:t> blockchain.info</a:t>
            </a:r>
            <a:endParaRPr lang="en-US" dirty="0"/>
          </a:p>
          <a:p>
            <a:pPr algn="l"/>
            <a:r>
              <a:rPr lang="en-US" baseline="30000" dirty="0" smtClean="0"/>
              <a:t>2</a:t>
            </a:r>
            <a:r>
              <a:rPr lang="en-US" dirty="0" smtClean="0"/>
              <a:t> </a:t>
            </a:r>
            <a:r>
              <a:rPr lang="en-US" dirty="0"/>
              <a:t>Reuben </a:t>
            </a:r>
            <a:r>
              <a:rPr lang="en-US" dirty="0" err="1"/>
              <a:t>Grinberg</a:t>
            </a:r>
            <a:r>
              <a:rPr lang="en-US" dirty="0"/>
              <a:t> “Bitcoin: An Innovative Alternative Digital </a:t>
            </a:r>
            <a:r>
              <a:rPr lang="en-US" dirty="0" smtClean="0"/>
              <a:t>Currency”</a:t>
            </a:r>
            <a:endParaRPr lang="en-US" dirty="0"/>
          </a:p>
        </p:txBody>
      </p:sp>
    </p:spTree>
    <p:extLst>
      <p:ext uri="{BB962C8B-B14F-4D97-AF65-F5344CB8AC3E}">
        <p14:creationId xmlns:p14="http://schemas.microsoft.com/office/powerpoint/2010/main" val="10013012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Bitcoin Market Today</a:t>
            </a:r>
            <a:endParaRPr lang="en-US" dirty="0"/>
          </a:p>
        </p:txBody>
      </p:sp>
      <p:sp>
        <p:nvSpPr>
          <p:cNvPr id="3" name="Content Placeholder 2"/>
          <p:cNvSpPr>
            <a:spLocks noGrp="1"/>
          </p:cNvSpPr>
          <p:nvPr>
            <p:ph idx="1"/>
          </p:nvPr>
        </p:nvSpPr>
        <p:spPr/>
        <p:txBody>
          <a:bodyPr/>
          <a:lstStyle/>
          <a:p>
            <a:r>
              <a:rPr lang="en-US" dirty="0" smtClean="0"/>
              <a:t>More and more places are accepting Bitcoin. </a:t>
            </a:r>
          </a:p>
          <a:p>
            <a:r>
              <a:rPr lang="en-US" dirty="0" smtClean="0"/>
              <a:t>Some venues not so upstanding. Criminal activity, black markets like Silk Road that was shut down by FBI in 2013. </a:t>
            </a:r>
          </a:p>
          <a:p>
            <a:r>
              <a:rPr lang="en-US" dirty="0" smtClean="0">
                <a:hlinkClick r:id="rId2"/>
              </a:rPr>
              <a:t>https://blockchain.info/stats</a:t>
            </a:r>
            <a:r>
              <a:rPr lang="en-US" dirty="0" smtClean="0"/>
              <a:t>: Lots of mining and trading with Bitcoin</a:t>
            </a:r>
          </a:p>
          <a:p>
            <a:r>
              <a:rPr lang="en-US" dirty="0" smtClean="0"/>
              <a:t>Bitcoin hedge funds: Global Advisors Bitcoin Investment Fund, </a:t>
            </a:r>
            <a:r>
              <a:rPr lang="en-US" dirty="0" err="1" smtClean="0"/>
              <a:t>Pantera</a:t>
            </a:r>
            <a:r>
              <a:rPr lang="en-US" dirty="0" smtClean="0"/>
              <a:t> Capital, Bitcoins Reserve, Binary Financial, Coin Capital Partners, Falcon Global Capital</a:t>
            </a:r>
          </a:p>
          <a:p>
            <a:r>
              <a:rPr lang="en-US" dirty="0" smtClean="0"/>
              <a:t>These trade on volatility, on arbitrage, buy-and-hold, venture capital, etc. lots of ways of investment into Bitcoin. </a:t>
            </a:r>
          </a:p>
        </p:txBody>
      </p:sp>
    </p:spTree>
    <p:extLst>
      <p:ext uri="{BB962C8B-B14F-4D97-AF65-F5344CB8AC3E}">
        <p14:creationId xmlns:p14="http://schemas.microsoft.com/office/powerpoint/2010/main" val="18526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Innovative currency that has a lot of potential benefits: anonymity, no transaction limits, micro payments, competition as payment platform, etc. </a:t>
            </a:r>
          </a:p>
          <a:p>
            <a:r>
              <a:rPr lang="en-US" dirty="0" smtClean="0"/>
              <a:t>Risks such as volatility of the value of currency. </a:t>
            </a:r>
          </a:p>
          <a:p>
            <a:r>
              <a:rPr lang="en-US" dirty="0" smtClean="0"/>
              <a:t>Money laundering and criminal activity implications make it a target for government regulation. </a:t>
            </a:r>
          </a:p>
          <a:p>
            <a:r>
              <a:rPr lang="en-US" dirty="0" smtClean="0"/>
              <a:t>Mining is a huge cost. While designed to be so, a lot of computing power and energy used. </a:t>
            </a:r>
            <a:endParaRPr lang="en-US" dirty="0"/>
          </a:p>
        </p:txBody>
      </p:sp>
    </p:spTree>
    <p:extLst>
      <p:ext uri="{BB962C8B-B14F-4D97-AF65-F5344CB8AC3E}">
        <p14:creationId xmlns:p14="http://schemas.microsoft.com/office/powerpoint/2010/main" val="172478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42973"/>
          </a:xfrm>
        </p:spPr>
        <p:txBody>
          <a:bodyPr/>
          <a:lstStyle/>
          <a:p>
            <a:r>
              <a:rPr lang="en-US" dirty="0" smtClean="0"/>
              <a:t>Questions and Discussion</a:t>
            </a:r>
            <a:endParaRPr lang="en-US" dirty="0"/>
          </a:p>
        </p:txBody>
      </p:sp>
    </p:spTree>
    <p:extLst>
      <p:ext uri="{BB962C8B-B14F-4D97-AF65-F5344CB8AC3E}">
        <p14:creationId xmlns:p14="http://schemas.microsoft.com/office/powerpoint/2010/main" val="339527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Dwyer, Gerald P</a:t>
            </a:r>
            <a:r>
              <a:rPr lang="en-US" dirty="0" smtClean="0"/>
              <a:t>. “The </a:t>
            </a:r>
            <a:r>
              <a:rPr lang="en-US" dirty="0"/>
              <a:t>Economics of Bitcoin and Similar Private Digital </a:t>
            </a:r>
            <a:r>
              <a:rPr lang="en-US" dirty="0" smtClean="0"/>
              <a:t>Currencies” (May </a:t>
            </a:r>
            <a:r>
              <a:rPr lang="en-US" dirty="0"/>
              <a:t>8, 2014). </a:t>
            </a:r>
            <a:r>
              <a:rPr lang="en-US" i="1" dirty="0" smtClean="0"/>
              <a:t>Munich Personal </a:t>
            </a:r>
            <a:r>
              <a:rPr lang="en-US" i="1" dirty="0" err="1" smtClean="0"/>
              <a:t>RePEc</a:t>
            </a:r>
            <a:r>
              <a:rPr lang="en-US" i="1" dirty="0"/>
              <a:t> </a:t>
            </a:r>
            <a:r>
              <a:rPr lang="en-US" i="1" dirty="0" smtClean="0"/>
              <a:t>Archive</a:t>
            </a:r>
            <a:r>
              <a:rPr lang="en-US" dirty="0" smtClean="0"/>
              <a:t>. </a:t>
            </a:r>
            <a:r>
              <a:rPr lang="en-US" dirty="0" smtClean="0">
                <a:hlinkClick r:id="rId2"/>
              </a:rPr>
              <a:t>https</a:t>
            </a:r>
            <a:r>
              <a:rPr lang="en-US" dirty="0">
                <a:hlinkClick r:id="rId2"/>
              </a:rPr>
              <a:t>://mpra.ub.uni-muenchen.de/id/eprint/55824</a:t>
            </a:r>
            <a:endParaRPr lang="en-US" dirty="0" smtClean="0"/>
          </a:p>
          <a:p>
            <a:r>
              <a:rPr lang="en-US" dirty="0" smtClean="0"/>
              <a:t>Garratt, Rod. “Are Virtual Currencies For </a:t>
            </a:r>
            <a:r>
              <a:rPr lang="en-US" dirty="0"/>
              <a:t>Real</a:t>
            </a:r>
            <a:r>
              <a:rPr lang="en-US" dirty="0" smtClean="0"/>
              <a:t>?” Wisconsin School of Business 6</a:t>
            </a:r>
            <a:r>
              <a:rPr lang="en-US" baseline="30000" dirty="0" smtClean="0"/>
              <a:t>th</a:t>
            </a:r>
            <a:r>
              <a:rPr lang="en-US" dirty="0" smtClean="0"/>
              <a:t> Annual Conference on Money, Banking and Asset Markets (December 13, 2014). </a:t>
            </a:r>
          </a:p>
          <a:p>
            <a:r>
              <a:rPr lang="en-US" dirty="0" err="1"/>
              <a:t>Grinberg</a:t>
            </a:r>
            <a:r>
              <a:rPr lang="en-US" dirty="0"/>
              <a:t>, </a:t>
            </a:r>
            <a:r>
              <a:rPr lang="en-US" dirty="0" smtClean="0"/>
              <a:t>Reuben. “Bitcoin</a:t>
            </a:r>
            <a:r>
              <a:rPr lang="en-US" dirty="0"/>
              <a:t>: An Innovative Alternative Digital </a:t>
            </a:r>
            <a:r>
              <a:rPr lang="en-US" dirty="0" smtClean="0"/>
              <a:t>Currency” </a:t>
            </a:r>
            <a:r>
              <a:rPr lang="en-US" dirty="0"/>
              <a:t>(December 9, 2011). </a:t>
            </a:r>
            <a:r>
              <a:rPr lang="en-US" i="1" dirty="0"/>
              <a:t>Hastings Science &amp; Technology Law Journal</a:t>
            </a:r>
            <a:r>
              <a:rPr lang="en-US" dirty="0"/>
              <a:t>, Vol. 4, p.160. </a:t>
            </a:r>
            <a:r>
              <a:rPr lang="en-US" u="sng" dirty="0" smtClean="0">
                <a:hlinkClick r:id="rId3"/>
              </a:rPr>
              <a:t>http</a:t>
            </a:r>
            <a:r>
              <a:rPr lang="en-US" u="sng" dirty="0">
                <a:hlinkClick r:id="rId3"/>
              </a:rPr>
              <a:t>://</a:t>
            </a:r>
            <a:r>
              <a:rPr lang="en-US" u="sng" dirty="0" smtClean="0">
                <a:hlinkClick r:id="rId3"/>
              </a:rPr>
              <a:t>ssrn.com/abstract=1817857</a:t>
            </a:r>
            <a:endParaRPr lang="en-US" u="sng" dirty="0" smtClean="0"/>
          </a:p>
          <a:p>
            <a:r>
              <a:rPr lang="en-US" dirty="0" smtClean="0"/>
              <a:t>Internal Revenue Service. “Notice </a:t>
            </a:r>
            <a:r>
              <a:rPr lang="en-US" dirty="0"/>
              <a:t>2014-21” (April 14, 2014). </a:t>
            </a:r>
            <a:r>
              <a:rPr lang="en-US" dirty="0">
                <a:hlinkClick r:id="rId4"/>
              </a:rPr>
              <a:t>https://</a:t>
            </a:r>
            <a:r>
              <a:rPr lang="en-US" dirty="0" smtClean="0">
                <a:hlinkClick r:id="rId4"/>
              </a:rPr>
              <a:t>www.irs.gov/irb/2014-16_IRB/ar12.html</a:t>
            </a:r>
            <a:endParaRPr lang="en-US" dirty="0" smtClean="0"/>
          </a:p>
          <a:p>
            <a:r>
              <a:rPr lang="en-US" dirty="0" err="1" smtClean="0"/>
              <a:t>Nakamoto</a:t>
            </a:r>
            <a:r>
              <a:rPr lang="en-US" dirty="0" smtClean="0"/>
              <a:t>, Satoshi. “Bitcoin: A Peer-to-Peer Electronic Cash System” (</a:t>
            </a:r>
            <a:r>
              <a:rPr lang="en-US" dirty="0"/>
              <a:t>2008). </a:t>
            </a:r>
            <a:r>
              <a:rPr lang="en-US" dirty="0">
                <a:hlinkClick r:id="rId5"/>
              </a:rPr>
              <a:t>https://</a:t>
            </a:r>
            <a:r>
              <a:rPr lang="en-US" dirty="0" smtClean="0">
                <a:hlinkClick r:id="rId5"/>
              </a:rPr>
              <a:t>bitcoin.org/bitcoin.pdf</a:t>
            </a:r>
            <a:r>
              <a:rPr lang="en-US" dirty="0" smtClean="0"/>
              <a:t>	</a:t>
            </a:r>
          </a:p>
          <a:p>
            <a:r>
              <a:rPr lang="en-US" dirty="0" smtClean="0"/>
              <a:t>Rosenfeld, </a:t>
            </a:r>
            <a:r>
              <a:rPr lang="en-US" dirty="0" err="1" smtClean="0"/>
              <a:t>Meni</a:t>
            </a:r>
            <a:r>
              <a:rPr lang="en-US" dirty="0" smtClean="0"/>
              <a:t>. “Analysis of Bitcoin Pooled Mining </a:t>
            </a:r>
            <a:r>
              <a:rPr lang="en-US" dirty="0"/>
              <a:t>Reward Systems” (November 17, 2011). </a:t>
            </a:r>
            <a:r>
              <a:rPr lang="en-US" dirty="0">
                <a:hlinkClick r:id="rId6"/>
              </a:rPr>
              <a:t>https://</a:t>
            </a:r>
            <a:r>
              <a:rPr lang="en-US" dirty="0" smtClean="0">
                <a:hlinkClick r:id="rId6"/>
              </a:rPr>
              <a:t>bitcoil.co.il/pool_analysis.pdf</a:t>
            </a:r>
            <a:r>
              <a:rPr lang="en-US" dirty="0" smtClean="0"/>
              <a:t> </a:t>
            </a:r>
          </a:p>
        </p:txBody>
      </p:sp>
    </p:spTree>
    <p:extLst>
      <p:ext uri="{BB962C8B-B14F-4D97-AF65-F5344CB8AC3E}">
        <p14:creationId xmlns:p14="http://schemas.microsoft.com/office/powerpoint/2010/main" val="331387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What is Bitcoin</a:t>
            </a:r>
            <a:r>
              <a:rPr lang="en-US" dirty="0"/>
              <a:t>?</a:t>
            </a:r>
            <a:endParaRPr lang="en-US" dirty="0" smtClean="0"/>
          </a:p>
          <a:p>
            <a:r>
              <a:rPr lang="en-US" dirty="0" smtClean="0"/>
              <a:t>Value of Bitcoin</a:t>
            </a:r>
          </a:p>
          <a:p>
            <a:r>
              <a:rPr lang="en-US" dirty="0" smtClean="0"/>
              <a:t>Bitcoin Market Today</a:t>
            </a:r>
          </a:p>
          <a:p>
            <a:r>
              <a:rPr lang="en-US" dirty="0" smtClean="0"/>
              <a:t>Conclusions</a:t>
            </a:r>
            <a:endParaRPr lang="en-US" dirty="0"/>
          </a:p>
        </p:txBody>
      </p:sp>
    </p:spTree>
    <p:extLst>
      <p:ext uri="{BB962C8B-B14F-4D97-AF65-F5344CB8AC3E}">
        <p14:creationId xmlns:p14="http://schemas.microsoft.com/office/powerpoint/2010/main" val="198954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Commerce online is a trust-based system reliant on financial institutions as a third-party. Third party verifies to avoid double-spending problem. </a:t>
            </a:r>
          </a:p>
          <a:p>
            <a:r>
              <a:rPr lang="en-US" dirty="0" smtClean="0"/>
              <a:t>Banks transfer money cheaply and electronically. </a:t>
            </a:r>
          </a:p>
          <a:p>
            <a:r>
              <a:rPr lang="en-US" dirty="0" smtClean="0"/>
              <a:t>Currency differs from country to country.</a:t>
            </a:r>
          </a:p>
          <a:p>
            <a:r>
              <a:rPr lang="en-US" dirty="0" smtClean="0"/>
              <a:t>Additional costs when mediating disputes. Reversible transactions make trust a necessity in online. </a:t>
            </a:r>
          </a:p>
          <a:p>
            <a:r>
              <a:rPr lang="en-US" dirty="0" smtClean="0"/>
              <a:t>Not the same as cash, transactions are traced. </a:t>
            </a:r>
          </a:p>
          <a:p>
            <a:endParaRPr lang="en-US" dirty="0" smtClean="0"/>
          </a:p>
        </p:txBody>
      </p:sp>
    </p:spTree>
    <p:extLst>
      <p:ext uri="{BB962C8B-B14F-4D97-AF65-F5344CB8AC3E}">
        <p14:creationId xmlns:p14="http://schemas.microsoft.com/office/powerpoint/2010/main" val="414504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Bitcoin?</a:t>
            </a:r>
            <a:endParaRPr lang="en-US" dirty="0"/>
          </a:p>
        </p:txBody>
      </p:sp>
      <p:sp>
        <p:nvSpPr>
          <p:cNvPr id="3" name="Content Placeholder 2"/>
          <p:cNvSpPr>
            <a:spLocks noGrp="1"/>
          </p:cNvSpPr>
          <p:nvPr>
            <p:ph idx="1"/>
          </p:nvPr>
        </p:nvSpPr>
        <p:spPr/>
        <p:txBody>
          <a:bodyPr/>
          <a:lstStyle/>
          <a:p>
            <a:r>
              <a:rPr lang="en-US" dirty="0" smtClean="0"/>
              <a:t>Proposed as a solution of “an electronic payment system based on cryptographic proof instead of trust, allowing any two willing parties to transact directly without the need for a trusted third party” </a:t>
            </a:r>
            <a:r>
              <a:rPr lang="en-US" baseline="30000" dirty="0" smtClean="0"/>
              <a:t>1</a:t>
            </a:r>
          </a:p>
          <a:p>
            <a:r>
              <a:rPr lang="en-US" dirty="0" smtClean="0"/>
              <a:t>Peer-to-peer timestamp server using public ledger </a:t>
            </a:r>
            <a:r>
              <a:rPr lang="en-US" dirty="0" err="1" smtClean="0"/>
              <a:t>Blockchain</a:t>
            </a:r>
            <a:r>
              <a:rPr lang="en-US" dirty="0" smtClean="0"/>
              <a:t>. </a:t>
            </a:r>
          </a:p>
          <a:p>
            <a:r>
              <a:rPr lang="en-US" dirty="0" smtClean="0"/>
              <a:t>Download Bitcoin wallets and obtain coins by transactions. </a:t>
            </a:r>
          </a:p>
          <a:p>
            <a:r>
              <a:rPr lang="en-US" dirty="0" smtClean="0"/>
              <a:t>But must solve double-spending problem to have any level of credibility. </a:t>
            </a:r>
          </a:p>
        </p:txBody>
      </p:sp>
      <p:sp>
        <p:nvSpPr>
          <p:cNvPr id="5" name="Footer Placeholder 4"/>
          <p:cNvSpPr>
            <a:spLocks noGrp="1"/>
          </p:cNvSpPr>
          <p:nvPr>
            <p:ph type="ftr" sz="quarter" idx="11"/>
          </p:nvPr>
        </p:nvSpPr>
        <p:spPr>
          <a:xfrm>
            <a:off x="838200" y="6356350"/>
            <a:ext cx="7315200" cy="365125"/>
          </a:xfrm>
        </p:spPr>
        <p:txBody>
          <a:bodyPr/>
          <a:lstStyle/>
          <a:p>
            <a:pPr algn="l"/>
            <a:r>
              <a:rPr lang="en-US" baseline="30000" dirty="0" smtClean="0"/>
              <a:t>1</a:t>
            </a:r>
            <a:r>
              <a:rPr lang="en-US" dirty="0" smtClean="0"/>
              <a:t> Satoshi </a:t>
            </a:r>
            <a:r>
              <a:rPr lang="en-US" dirty="0" err="1" smtClean="0"/>
              <a:t>Nakamoto</a:t>
            </a:r>
            <a:r>
              <a:rPr lang="en-US" dirty="0" smtClean="0"/>
              <a:t> "Bitcoin: A Peer-to-Peer Electronic Cash System"</a:t>
            </a:r>
            <a:endParaRPr lang="en-US" dirty="0"/>
          </a:p>
        </p:txBody>
      </p:sp>
    </p:spTree>
    <p:extLst>
      <p:ext uri="{BB962C8B-B14F-4D97-AF65-F5344CB8AC3E}">
        <p14:creationId xmlns:p14="http://schemas.microsoft.com/office/powerpoint/2010/main" val="2670523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Proof-of-work: Byzantine Generals’ Problem</a:t>
            </a:r>
            <a:endParaRPr lang="en-US" dirty="0"/>
          </a:p>
        </p:txBody>
      </p:sp>
      <p:sp>
        <p:nvSpPr>
          <p:cNvPr id="3" name="Content Placeholder 2"/>
          <p:cNvSpPr>
            <a:spLocks noGrp="1"/>
          </p:cNvSpPr>
          <p:nvPr>
            <p:ph idx="1"/>
          </p:nvPr>
        </p:nvSpPr>
        <p:spPr/>
        <p:txBody>
          <a:bodyPr/>
          <a:lstStyle/>
          <a:p>
            <a:r>
              <a:rPr lang="en-US" dirty="0" smtClean="0"/>
              <a:t>Byzantine army has several divisions each with its own general. There are traitors among the generals.</a:t>
            </a:r>
          </a:p>
          <a:p>
            <a:r>
              <a:rPr lang="en-US" dirty="0" smtClean="0"/>
              <a:t>Attack timing is communicated through messengers. </a:t>
            </a:r>
          </a:p>
          <a:p>
            <a:r>
              <a:rPr lang="en-US" dirty="0" smtClean="0"/>
              <a:t>Messengers arrive at different generals at different times with possibly conflicting attack times (traitors try to confuse things). </a:t>
            </a:r>
          </a:p>
          <a:p>
            <a:r>
              <a:rPr lang="en-US" dirty="0" smtClean="0"/>
              <a:t>Attack will only be successful if majority of generals attack together. </a:t>
            </a:r>
          </a:p>
          <a:p>
            <a:r>
              <a:rPr lang="en-US" dirty="0" smtClean="0"/>
              <a:t>Proof-of-work system is Bitcoin’s solution to the Byzantine failures. </a:t>
            </a:r>
            <a:endParaRPr lang="en-US" dirty="0"/>
          </a:p>
        </p:txBody>
      </p:sp>
      <p:sp>
        <p:nvSpPr>
          <p:cNvPr id="4" name="Footer Placeholder 3"/>
          <p:cNvSpPr>
            <a:spLocks noGrp="1"/>
          </p:cNvSpPr>
          <p:nvPr>
            <p:ph type="ftr" sz="quarter" idx="11"/>
          </p:nvPr>
        </p:nvSpPr>
        <p:spPr>
          <a:xfrm>
            <a:off x="838200" y="6356350"/>
            <a:ext cx="7315200" cy="365125"/>
          </a:xfrm>
        </p:spPr>
        <p:txBody>
          <a:bodyPr/>
          <a:lstStyle/>
          <a:p>
            <a:pPr algn="l"/>
            <a:r>
              <a:rPr lang="en-US" dirty="0" smtClean="0"/>
              <a:t>Rod Garratt "Are Virtual Currencies For Real?" presentation</a:t>
            </a:r>
            <a:endParaRPr lang="en-US" dirty="0"/>
          </a:p>
        </p:txBody>
      </p:sp>
    </p:spTree>
    <p:extLst>
      <p:ext uri="{BB962C8B-B14F-4D97-AF65-F5344CB8AC3E}">
        <p14:creationId xmlns:p14="http://schemas.microsoft.com/office/powerpoint/2010/main" val="275167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Proof-of-work: Byzantine Generals’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general receives a attack time he must solve a complicated proof-of-work problem using the attack time. </a:t>
            </a:r>
          </a:p>
          <a:p>
            <a:r>
              <a:rPr lang="en-US" dirty="0" smtClean="0"/>
              <a:t>Difficult problem takes time to solve, and when a general solves problem it is broadcasted to network. Everyone changes current proof-of-work computation to include that one. </a:t>
            </a:r>
          </a:p>
          <a:p>
            <a:r>
              <a:rPr lang="en-US" dirty="0" smtClean="0"/>
              <a:t>Anyone working on a different attack time switches to that one because proof-of-work chain is longer. </a:t>
            </a:r>
          </a:p>
          <a:p>
            <a:r>
              <a:rPr lang="en-US" dirty="0" smtClean="0"/>
              <a:t>Every general, by verifying difficulty of proof-of-work chain to estimate how much CPU power per hour expended on it to confirm if majority of computers required to have produced that much proof-of-work. </a:t>
            </a:r>
            <a:endParaRPr lang="en-US" dirty="0"/>
          </a:p>
        </p:txBody>
      </p:sp>
      <p:sp>
        <p:nvSpPr>
          <p:cNvPr id="4" name="Footer Placeholder 3"/>
          <p:cNvSpPr>
            <a:spLocks noGrp="1"/>
          </p:cNvSpPr>
          <p:nvPr>
            <p:ph type="ftr" sz="quarter" idx="11"/>
          </p:nvPr>
        </p:nvSpPr>
        <p:spPr>
          <a:xfrm>
            <a:off x="838200" y="6356350"/>
            <a:ext cx="7315200" cy="365125"/>
          </a:xfrm>
        </p:spPr>
        <p:txBody>
          <a:bodyPr/>
          <a:lstStyle/>
          <a:p>
            <a:pPr algn="l"/>
            <a:r>
              <a:rPr lang="en-US" dirty="0" smtClean="0"/>
              <a:t>Rod Garratt "Are Virtual Currencies For Real?" presentation</a:t>
            </a:r>
            <a:endParaRPr lang="en-US" dirty="0"/>
          </a:p>
        </p:txBody>
      </p:sp>
    </p:spTree>
    <p:extLst>
      <p:ext uri="{BB962C8B-B14F-4D97-AF65-F5344CB8AC3E}">
        <p14:creationId xmlns:p14="http://schemas.microsoft.com/office/powerpoint/2010/main" val="250486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Bitcoin Mining</a:t>
            </a:r>
            <a:endParaRPr lang="en-US" dirty="0"/>
          </a:p>
        </p:txBody>
      </p:sp>
      <p:sp>
        <p:nvSpPr>
          <p:cNvPr id="3" name="Content Placeholder 2"/>
          <p:cNvSpPr>
            <a:spLocks noGrp="1"/>
          </p:cNvSpPr>
          <p:nvPr>
            <p:ph idx="1"/>
          </p:nvPr>
        </p:nvSpPr>
        <p:spPr/>
        <p:txBody>
          <a:bodyPr/>
          <a:lstStyle/>
          <a:p>
            <a:r>
              <a:rPr lang="en-US" dirty="0" smtClean="0"/>
              <a:t>What the generals have done is bitcoin mining, i.e. adding transaction records to the public ledger.</a:t>
            </a:r>
          </a:p>
          <a:p>
            <a:r>
              <a:rPr lang="en-US" dirty="0" smtClean="0"/>
              <a:t>Difficulty of problem is adjusted so that expected time (about 10 minutes per block) to find each solution is about the same to compensate for increased computing power or varying interest in running nodes. </a:t>
            </a:r>
          </a:p>
          <a:p>
            <a:r>
              <a:rPr lang="en-US" dirty="0" smtClean="0"/>
              <a:t>This solves double-spending since if you wait long enough for the confirmation of the chains, the transaction is finalized. </a:t>
            </a:r>
            <a:endParaRPr lang="en-US" dirty="0"/>
          </a:p>
        </p:txBody>
      </p:sp>
    </p:spTree>
    <p:extLst>
      <p:ext uri="{BB962C8B-B14F-4D97-AF65-F5344CB8AC3E}">
        <p14:creationId xmlns:p14="http://schemas.microsoft.com/office/powerpoint/2010/main" val="72187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of Mining</a:t>
            </a:r>
            <a:endParaRPr lang="en-US" dirty="0"/>
          </a:p>
        </p:txBody>
      </p:sp>
      <p:sp>
        <p:nvSpPr>
          <p:cNvPr id="3" name="Content Placeholder 2"/>
          <p:cNvSpPr>
            <a:spLocks noGrp="1"/>
          </p:cNvSpPr>
          <p:nvPr>
            <p:ph idx="1"/>
          </p:nvPr>
        </p:nvSpPr>
        <p:spPr/>
        <p:txBody>
          <a:bodyPr/>
          <a:lstStyle/>
          <a:p>
            <a:r>
              <a:rPr lang="en-US" dirty="0" smtClean="0"/>
              <a:t>Miners that solve the problem are rewarded with a transaction fee as incentive with newly created coins. </a:t>
            </a:r>
          </a:p>
          <a:p>
            <a:r>
              <a:rPr lang="en-US" dirty="0" smtClean="0"/>
              <a:t>If someone manages to acquire more than half of all the computing power, they could reverse transactions, i.e. double-spend or refuse to validate transaction. This would destroy the value of bitcoin. </a:t>
            </a:r>
          </a:p>
          <a:p>
            <a:r>
              <a:rPr lang="en-US" dirty="0" smtClean="0"/>
              <a:t>In best interest to not one-shot undermine system of his own wealth, especially with steady stream of income from mining not to mention huge investment to acquire specialty hardware designed to solve Bitcoin problems, CPU time, and power. </a:t>
            </a:r>
          </a:p>
        </p:txBody>
      </p:sp>
    </p:spTree>
    <p:extLst>
      <p:ext uri="{BB962C8B-B14F-4D97-AF65-F5344CB8AC3E}">
        <p14:creationId xmlns:p14="http://schemas.microsoft.com/office/powerpoint/2010/main" val="12091322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Bitcoin</a:t>
            </a:r>
            <a:endParaRPr lang="en-US" dirty="0"/>
          </a:p>
        </p:txBody>
      </p:sp>
      <p:sp>
        <p:nvSpPr>
          <p:cNvPr id="3" name="Content Placeholder 2"/>
          <p:cNvSpPr>
            <a:spLocks noGrp="1"/>
          </p:cNvSpPr>
          <p:nvPr>
            <p:ph idx="1"/>
          </p:nvPr>
        </p:nvSpPr>
        <p:spPr/>
        <p:txBody>
          <a:bodyPr/>
          <a:lstStyle/>
          <a:p>
            <a:r>
              <a:rPr lang="en-US" dirty="0" smtClean="0"/>
              <a:t>Recall red-money, blue-money and with P</a:t>
            </a:r>
            <a:r>
              <a:rPr lang="en-US" baseline="30000" dirty="0" smtClean="0"/>
              <a:t>m</a:t>
            </a:r>
            <a:r>
              <a:rPr lang="en-US" dirty="0" smtClean="0"/>
              <a:t>, the price of money in terms of goods</a:t>
            </a:r>
          </a:p>
          <a:p>
            <a:r>
              <a:rPr lang="en-US" dirty="0" smtClean="0"/>
              <a:t>The value of bitcoin in terms of goods and services and the value of other currency like US dollars can be used to determine the exchange rate and how Bitcoin is valued. </a:t>
            </a:r>
          </a:p>
          <a:p>
            <a:r>
              <a:rPr lang="en-US" dirty="0" smtClean="0"/>
              <a:t>New territory, how to tax? Federal tax purposes virtual currency is treated as property. </a:t>
            </a:r>
            <a:r>
              <a:rPr lang="en-US" baseline="30000" dirty="0" smtClean="0"/>
              <a:t>1</a:t>
            </a:r>
          </a:p>
        </p:txBody>
      </p:sp>
      <p:sp>
        <p:nvSpPr>
          <p:cNvPr id="4" name="Footer Placeholder 3"/>
          <p:cNvSpPr>
            <a:spLocks noGrp="1"/>
          </p:cNvSpPr>
          <p:nvPr>
            <p:ph type="ftr" sz="quarter" idx="11"/>
          </p:nvPr>
        </p:nvSpPr>
        <p:spPr>
          <a:xfrm>
            <a:off x="838200" y="6356350"/>
            <a:ext cx="7315200" cy="365125"/>
          </a:xfrm>
        </p:spPr>
        <p:txBody>
          <a:bodyPr/>
          <a:lstStyle/>
          <a:p>
            <a:pPr algn="l"/>
            <a:r>
              <a:rPr lang="en-US" baseline="30000" dirty="0" smtClean="0"/>
              <a:t>1</a:t>
            </a:r>
            <a:r>
              <a:rPr lang="en-US" dirty="0" smtClean="0"/>
              <a:t> IRS “Notice 2014-21”</a:t>
            </a:r>
            <a:endParaRPr lang="en-US" dirty="0"/>
          </a:p>
        </p:txBody>
      </p:sp>
    </p:spTree>
    <p:extLst>
      <p:ext uri="{BB962C8B-B14F-4D97-AF65-F5344CB8AC3E}">
        <p14:creationId xmlns:p14="http://schemas.microsoft.com/office/powerpoint/2010/main" val="14144043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756</TotalTime>
  <Words>1134</Words>
  <Application>Microsoft Macintosh PowerPoint</Application>
  <PresentationFormat>Custom</PresentationFormat>
  <Paragraphs>77</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Economics of Virtual Currency</vt:lpstr>
      <vt:lpstr>Overview</vt:lpstr>
      <vt:lpstr>Background</vt:lpstr>
      <vt:lpstr>What is Bitcoin?</vt:lpstr>
      <vt:lpstr>Proof-of-work: Byzantine Generals’ Problem</vt:lpstr>
      <vt:lpstr>Proof-of-work: Byzantine Generals’ Problem</vt:lpstr>
      <vt:lpstr>Bitcoin Mining</vt:lpstr>
      <vt:lpstr>Incentive of Mining</vt:lpstr>
      <vt:lpstr>Value of Bitcoin</vt:lpstr>
      <vt:lpstr>PowerPoint Presentation</vt:lpstr>
      <vt:lpstr>Value of Bitcoin</vt:lpstr>
      <vt:lpstr>Bitcoin Market Today</vt:lpstr>
      <vt:lpstr>Conclusions</vt:lpstr>
      <vt:lpstr>Questions and Discussion</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Currency</dc:title>
  <dc:creator>Genway Huang</dc:creator>
  <cp:lastModifiedBy>Andrew Fieldhouse</cp:lastModifiedBy>
  <cp:revision>27</cp:revision>
  <dcterms:created xsi:type="dcterms:W3CDTF">2016-03-19T15:06:13Z</dcterms:created>
  <dcterms:modified xsi:type="dcterms:W3CDTF">2016-03-20T17:43:09Z</dcterms:modified>
</cp:coreProperties>
</file>