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3"/>
  </p:notesMasterIdLst>
  <p:sldIdLst>
    <p:sldId id="258" r:id="rId2"/>
    <p:sldId id="262" r:id="rId3"/>
    <p:sldId id="263" r:id="rId4"/>
    <p:sldId id="264" r:id="rId5"/>
    <p:sldId id="265" r:id="rId6"/>
    <p:sldId id="266" r:id="rId7"/>
    <p:sldId id="267" r:id="rId8"/>
    <p:sldId id="268" r:id="rId9"/>
    <p:sldId id="269" r:id="rId10"/>
    <p:sldId id="270"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03" d="100"/>
          <a:sy n="103" d="100"/>
        </p:scale>
        <p:origin x="-104" y="-5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A4681-F4D5-403C-8E2D-8B29049EF59F}" type="datetimeFigureOut">
              <a:rPr lang="en-US" smtClean="0"/>
              <a:t>5/9/16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A526F-1D85-4245-91AB-A2610CEEA77B}" type="slidenum">
              <a:rPr lang="en-US" smtClean="0"/>
              <a:t>‹#›</a:t>
            </a:fld>
            <a:endParaRPr lang="en-US"/>
          </a:p>
        </p:txBody>
      </p:sp>
    </p:spTree>
    <p:extLst>
      <p:ext uri="{BB962C8B-B14F-4D97-AF65-F5344CB8AC3E}">
        <p14:creationId xmlns:p14="http://schemas.microsoft.com/office/powerpoint/2010/main" val="390808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D0CFA1-2113-834F-92DC-452BB3F00E6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016703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85454" y="2259106"/>
            <a:ext cx="9975273" cy="1371600"/>
          </a:xfrm>
        </p:spPr>
        <p:txBody>
          <a:bodyPr anchor="b">
            <a:normAutofit/>
          </a:bodyPr>
          <a:lstStyle>
            <a:lvl1pPr>
              <a:defRPr sz="30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773382" y="3630706"/>
            <a:ext cx="8534400" cy="1775012"/>
          </a:xfrm>
        </p:spPr>
        <p:txBody>
          <a:bodyPr>
            <a:normAutofit/>
          </a:bodyPr>
          <a:lstStyle>
            <a:lvl1pPr marL="0" indent="0" algn="l">
              <a:spcBef>
                <a:spcPts val="265"/>
              </a:spcBef>
              <a:buNone/>
              <a:defRPr sz="1765" baseline="0">
                <a:solidFill>
                  <a:schemeClr val="tx1"/>
                </a:solidFill>
              </a:defRPr>
            </a:lvl1pPr>
            <a:lvl2pPr marL="449505" indent="0" algn="ctr">
              <a:buNone/>
              <a:defRPr>
                <a:solidFill>
                  <a:schemeClr val="tx1">
                    <a:tint val="75000"/>
                  </a:schemeClr>
                </a:solidFill>
              </a:defRPr>
            </a:lvl2pPr>
            <a:lvl3pPr marL="899010" indent="0" algn="ctr">
              <a:buNone/>
              <a:defRPr>
                <a:solidFill>
                  <a:schemeClr val="tx1">
                    <a:tint val="75000"/>
                  </a:schemeClr>
                </a:solidFill>
              </a:defRPr>
            </a:lvl3pPr>
            <a:lvl4pPr marL="1348516" indent="0" algn="ctr">
              <a:buNone/>
              <a:defRPr>
                <a:solidFill>
                  <a:schemeClr val="tx1">
                    <a:tint val="75000"/>
                  </a:schemeClr>
                </a:solidFill>
              </a:defRPr>
            </a:lvl4pPr>
            <a:lvl5pPr marL="1798021" indent="0" algn="ctr">
              <a:buNone/>
              <a:defRPr>
                <a:solidFill>
                  <a:schemeClr val="tx1">
                    <a:tint val="75000"/>
                  </a:schemeClr>
                </a:solidFill>
              </a:defRPr>
            </a:lvl5pPr>
            <a:lvl6pPr marL="2247527" indent="0" algn="ctr">
              <a:buNone/>
              <a:defRPr>
                <a:solidFill>
                  <a:schemeClr val="tx1">
                    <a:tint val="75000"/>
                  </a:schemeClr>
                </a:solidFill>
              </a:defRPr>
            </a:lvl6pPr>
            <a:lvl7pPr marL="2697032" indent="0" algn="ctr">
              <a:buNone/>
              <a:defRPr>
                <a:solidFill>
                  <a:schemeClr val="tx1">
                    <a:tint val="75000"/>
                  </a:schemeClr>
                </a:solidFill>
              </a:defRPr>
            </a:lvl7pPr>
            <a:lvl8pPr marL="3146538" indent="0" algn="ctr">
              <a:buNone/>
              <a:defRPr>
                <a:solidFill>
                  <a:schemeClr val="tx1">
                    <a:tint val="75000"/>
                  </a:schemeClr>
                </a:solidFill>
              </a:defRPr>
            </a:lvl8pPr>
            <a:lvl9pPr marL="3596043" indent="0" algn="ctr">
              <a:buNone/>
              <a:defRPr>
                <a:solidFill>
                  <a:schemeClr val="tx1">
                    <a:tint val="75000"/>
                  </a:schemeClr>
                </a:solidFill>
              </a:defRPr>
            </a:lvl9pPr>
          </a:lstStyle>
          <a:p>
            <a:r>
              <a:rPr lang="en-US" dirty="0" smtClean="0"/>
              <a:t>The Cornell Consulting Group</a:t>
            </a:r>
          </a:p>
          <a:p>
            <a:r>
              <a:rPr lang="en-US" dirty="0" smtClean="0"/>
              <a:t>[Date]</a:t>
            </a:r>
            <a:endParaRPr lang="en-US" dirty="0"/>
          </a:p>
        </p:txBody>
      </p:sp>
      <p:sp>
        <p:nvSpPr>
          <p:cNvPr id="7" name="TextBox 6"/>
          <p:cNvSpPr txBox="1"/>
          <p:nvPr userDrawn="1"/>
        </p:nvSpPr>
        <p:spPr>
          <a:xfrm>
            <a:off x="8922327" y="5943600"/>
            <a:ext cx="2438400" cy="240174"/>
          </a:xfrm>
          <a:prstGeom prst="rect">
            <a:avLst/>
          </a:prstGeom>
          <a:noFill/>
        </p:spPr>
        <p:txBody>
          <a:bodyPr wrap="square" lIns="89896" tIns="44948" rIns="89896" bIns="44948" rtlCol="0">
            <a:spAutoFit/>
          </a:bodyPr>
          <a:lstStyle/>
          <a:p>
            <a:pPr algn="r" defTabSz="899010"/>
            <a:r>
              <a:rPr lang="en-US" sz="971" dirty="0">
                <a:solidFill>
                  <a:srgbClr val="000000"/>
                </a:solidFill>
              </a:rPr>
              <a:t>Confidential Presentation</a:t>
            </a:r>
          </a:p>
        </p:txBody>
      </p:sp>
      <p:sp>
        <p:nvSpPr>
          <p:cNvPr id="10" name="Content Placeholder 8"/>
          <p:cNvSpPr>
            <a:spLocks noGrp="1"/>
          </p:cNvSpPr>
          <p:nvPr>
            <p:ph sz="quarter" idx="11" hasCustomPrompt="1"/>
          </p:nvPr>
        </p:nvSpPr>
        <p:spPr>
          <a:xfrm>
            <a:off x="8035636" y="605118"/>
            <a:ext cx="3325091" cy="1008529"/>
          </a:xfrm>
        </p:spPr>
        <p:txBody>
          <a:bodyPr anchor="ctr"/>
          <a:lstStyle>
            <a:lvl1pPr algn="ctr">
              <a:buNone/>
              <a:defRPr/>
            </a:lvl1pPr>
            <a:lvl2pPr>
              <a:buNone/>
              <a:defRPr/>
            </a:lvl2pPr>
            <a:lvl3pPr>
              <a:buNone/>
              <a:defRPr/>
            </a:lvl3pPr>
            <a:lvl4pPr>
              <a:buNone/>
              <a:defRPr/>
            </a:lvl4pPr>
            <a:lvl5pPr>
              <a:buNone/>
              <a:defRPr/>
            </a:lvl5pPr>
          </a:lstStyle>
          <a:p>
            <a:pPr lvl="0"/>
            <a:r>
              <a:rPr lang="en-US" dirty="0" smtClean="0"/>
              <a:t>[Client Logo]</a:t>
            </a:r>
            <a:endParaRPr lang="en-US" dirty="0"/>
          </a:p>
        </p:txBody>
      </p:sp>
      <p:pic>
        <p:nvPicPr>
          <p:cNvPr id="9" name="Picture 8" descr="logo.pdf"/>
          <p:cNvPicPr>
            <a:picLocks noChangeAspect="1"/>
          </p:cNvPicPr>
          <p:nvPr userDrawn="1"/>
        </p:nvPicPr>
        <p:blipFill rotWithShape="1">
          <a:blip r:embed="rId2" cstate="email">
            <a:extLst>
              <a:ext uri="{28A0092B-C50C-407E-A947-70E740481C1C}">
                <a14:useLocalDpi xmlns:a14="http://schemas.microsoft.com/office/drawing/2010/main" val="0"/>
              </a:ext>
            </a:extLst>
          </a:blip>
          <a:srcRect t="35076" b="47257"/>
          <a:stretch/>
        </p:blipFill>
        <p:spPr>
          <a:xfrm>
            <a:off x="801148" y="605118"/>
            <a:ext cx="6001015" cy="596386"/>
          </a:xfrm>
          <a:prstGeom prst="rect">
            <a:avLst/>
          </a:prstGeom>
        </p:spPr>
      </p:pic>
    </p:spTree>
    <p:extLst>
      <p:ext uri="{BB962C8B-B14F-4D97-AF65-F5344CB8AC3E}">
        <p14:creationId xmlns:p14="http://schemas.microsoft.com/office/powerpoint/2010/main" val="610518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515927" y="6414247"/>
            <a:ext cx="2844800" cy="282388"/>
          </a:xfrm>
          <a:prstGeom prst="rect">
            <a:avLst/>
          </a:prstGeom>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endParaRPr lang="en-US" dirty="0" smtClean="0">
              <a:solidFill>
                <a:srgbClr val="000000"/>
              </a:solidFill>
            </a:endParaRPr>
          </a:p>
        </p:txBody>
      </p:sp>
      <p:sp>
        <p:nvSpPr>
          <p:cNvPr id="5" name="Slide Number Placeholder 4"/>
          <p:cNvSpPr>
            <a:spLocks noGrp="1"/>
          </p:cNvSpPr>
          <p:nvPr>
            <p:ph type="sldNum" sz="quarter" idx="12"/>
          </p:nvPr>
        </p:nvSpPr>
        <p:spPr/>
        <p:txBody>
          <a:bodyPr/>
          <a:lstStyle/>
          <a:p>
            <a:fld id="{98D1590A-E184-43EA-8001-7529417FC343}" type="slidenum">
              <a:rPr lang="en-US" smtClean="0">
                <a:solidFill>
                  <a:srgbClr val="000000"/>
                </a:solidFill>
              </a:rPr>
              <a:pPr/>
              <a:t>‹#›</a:t>
            </a:fld>
            <a:endParaRPr lang="en-US" dirty="0">
              <a:solidFill>
                <a:srgbClr val="000000"/>
              </a:solidFill>
            </a:endParaRPr>
          </a:p>
        </p:txBody>
      </p:sp>
      <p:cxnSp>
        <p:nvCxnSpPr>
          <p:cNvPr id="10" name="Straight Connector 9"/>
          <p:cNvCxnSpPr/>
          <p:nvPr userDrawn="1"/>
        </p:nvCxnSpPr>
        <p:spPr>
          <a:xfrm>
            <a:off x="831273" y="968188"/>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31273" y="6414247"/>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4" hasCustomPrompt="1"/>
          </p:nvPr>
        </p:nvSpPr>
        <p:spPr>
          <a:xfrm>
            <a:off x="6151418" y="968188"/>
            <a:ext cx="5209309" cy="161365"/>
          </a:xfrm>
        </p:spPr>
        <p:txBody>
          <a:bodyPr lIns="0" tIns="45720" rIns="0" bIns="45720" anchor="ctr">
            <a:noAutofit/>
          </a:bodyPr>
          <a:lstStyle>
            <a:lvl1pPr marL="0" indent="0" algn="r">
              <a:lnSpc>
                <a:spcPct val="100000"/>
              </a:lnSpc>
              <a:spcBef>
                <a:spcPts val="0"/>
              </a:spcBef>
              <a:buNone/>
              <a:defRPr sz="706" b="1" baseline="0">
                <a:solidFill>
                  <a:srgbClr val="B31B1B"/>
                </a:solidFill>
              </a:defRPr>
            </a:lvl1pPr>
          </a:lstStyle>
          <a:p>
            <a:pPr lvl="0"/>
            <a:r>
              <a:rPr lang="en-US" dirty="0" err="1" smtClean="0"/>
              <a:t>PocketSights</a:t>
            </a:r>
            <a:r>
              <a:rPr lang="en-US" dirty="0" smtClean="0"/>
              <a:t> Final Presentation</a:t>
            </a:r>
            <a:endParaRPr lang="en-US" dirty="0"/>
          </a:p>
        </p:txBody>
      </p:sp>
      <p:sp>
        <p:nvSpPr>
          <p:cNvPr id="15" name="Text Placeholder 2"/>
          <p:cNvSpPr>
            <a:spLocks noGrp="1"/>
          </p:cNvSpPr>
          <p:nvPr>
            <p:ph type="body" idx="15"/>
          </p:nvPr>
        </p:nvSpPr>
        <p:spPr>
          <a:xfrm>
            <a:off x="831273" y="1210235"/>
            <a:ext cx="10529455" cy="242047"/>
          </a:xfrm>
          <a:solidFill>
            <a:srgbClr val="B31B1B"/>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smtClean="0"/>
              <a:t>Click to edit Master text styles</a:t>
            </a:r>
          </a:p>
        </p:txBody>
      </p:sp>
      <p:sp>
        <p:nvSpPr>
          <p:cNvPr id="17" name="Content Placeholder 16"/>
          <p:cNvSpPr>
            <a:spLocks noGrp="1"/>
          </p:cNvSpPr>
          <p:nvPr>
            <p:ph sz="quarter" idx="16"/>
          </p:nvPr>
        </p:nvSpPr>
        <p:spPr>
          <a:xfrm>
            <a:off x="831273" y="1452282"/>
            <a:ext cx="10529455" cy="13393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7"/>
          </p:nvPr>
        </p:nvSpPr>
        <p:spPr>
          <a:xfrm>
            <a:off x="831273" y="2880360"/>
            <a:ext cx="10529455" cy="242047"/>
          </a:xfrm>
          <a:solidFill>
            <a:srgbClr val="B31B1B"/>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smtClean="0"/>
              <a:t>Click to edit Master text styles</a:t>
            </a:r>
          </a:p>
        </p:txBody>
      </p:sp>
      <p:sp>
        <p:nvSpPr>
          <p:cNvPr id="13" name="Content Placeholder 16"/>
          <p:cNvSpPr>
            <a:spLocks noGrp="1"/>
          </p:cNvSpPr>
          <p:nvPr>
            <p:ph sz="quarter" idx="18"/>
          </p:nvPr>
        </p:nvSpPr>
        <p:spPr>
          <a:xfrm>
            <a:off x="831273" y="3122407"/>
            <a:ext cx="10529455" cy="13393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2"/>
          <p:cNvSpPr>
            <a:spLocks noGrp="1"/>
          </p:cNvSpPr>
          <p:nvPr>
            <p:ph type="body" idx="19"/>
          </p:nvPr>
        </p:nvSpPr>
        <p:spPr>
          <a:xfrm>
            <a:off x="831273" y="4550485"/>
            <a:ext cx="10529455" cy="242047"/>
          </a:xfrm>
          <a:solidFill>
            <a:srgbClr val="B31B1B"/>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smtClean="0"/>
              <a:t>Click to edit Master text styles</a:t>
            </a:r>
          </a:p>
        </p:txBody>
      </p:sp>
      <p:sp>
        <p:nvSpPr>
          <p:cNvPr id="18" name="Content Placeholder 16"/>
          <p:cNvSpPr>
            <a:spLocks noGrp="1"/>
          </p:cNvSpPr>
          <p:nvPr>
            <p:ph sz="quarter" idx="20"/>
          </p:nvPr>
        </p:nvSpPr>
        <p:spPr>
          <a:xfrm>
            <a:off x="831273" y="4792532"/>
            <a:ext cx="10529455" cy="1339327"/>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0" name="Picture 19" descr="Screen Shot 2015-04-27 at 5.26.14 PM.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80480" y="6414248"/>
            <a:ext cx="2776967" cy="364835"/>
          </a:xfrm>
          <a:prstGeom prst="rect">
            <a:avLst/>
          </a:prstGeom>
        </p:spPr>
      </p:pic>
    </p:spTree>
    <p:extLst>
      <p:ext uri="{BB962C8B-B14F-4D97-AF65-F5344CB8AC3E}">
        <p14:creationId xmlns:p14="http://schemas.microsoft.com/office/powerpoint/2010/main" val="3825916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mpus_tech_slide_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515927" y="6414247"/>
            <a:ext cx="2844800" cy="282388"/>
          </a:xfrm>
          <a:prstGeom prst="rect">
            <a:avLst/>
          </a:prstGeom>
        </p:spPr>
        <p:txBody>
          <a:bodyPr/>
          <a:lstStyle/>
          <a:p>
            <a:endParaRPr lang="en-US" dirty="0">
              <a:solidFill>
                <a:srgbClr val="000000"/>
              </a:solidFill>
            </a:endParaRPr>
          </a:p>
        </p:txBody>
      </p:sp>
      <p:sp>
        <p:nvSpPr>
          <p:cNvPr id="5" name="Slide Number Placeholder 4"/>
          <p:cNvSpPr>
            <a:spLocks noGrp="1"/>
          </p:cNvSpPr>
          <p:nvPr>
            <p:ph type="sldNum" sz="quarter" idx="12"/>
          </p:nvPr>
        </p:nvSpPr>
        <p:spPr/>
        <p:txBody>
          <a:bodyPr/>
          <a:lstStyle/>
          <a:p>
            <a:fld id="{98D1590A-E184-43EA-8001-7529417FC343}" type="slidenum">
              <a:rPr lang="en-US" smtClean="0">
                <a:solidFill>
                  <a:srgbClr val="000000"/>
                </a:solidFill>
              </a:rPr>
              <a:pPr/>
              <a:t>‹#›</a:t>
            </a:fld>
            <a:endParaRPr lang="en-US" dirty="0">
              <a:solidFill>
                <a:srgbClr val="000000"/>
              </a:solidFill>
            </a:endParaRPr>
          </a:p>
        </p:txBody>
      </p:sp>
      <p:cxnSp>
        <p:nvCxnSpPr>
          <p:cNvPr id="10" name="Straight Connector 9"/>
          <p:cNvCxnSpPr/>
          <p:nvPr userDrawn="1"/>
        </p:nvCxnSpPr>
        <p:spPr>
          <a:xfrm>
            <a:off x="831273" y="968188"/>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31273" y="6414247"/>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4" hasCustomPrompt="1"/>
          </p:nvPr>
        </p:nvSpPr>
        <p:spPr>
          <a:xfrm>
            <a:off x="6151418" y="968188"/>
            <a:ext cx="5209309" cy="161365"/>
          </a:xfrm>
        </p:spPr>
        <p:txBody>
          <a:bodyPr lIns="0" tIns="45720" rIns="0" bIns="45720" anchor="ctr">
            <a:noAutofit/>
          </a:bodyPr>
          <a:lstStyle>
            <a:lvl1pPr marL="0" indent="0" algn="r">
              <a:lnSpc>
                <a:spcPct val="100000"/>
              </a:lnSpc>
              <a:spcBef>
                <a:spcPts val="0"/>
              </a:spcBef>
              <a:buNone/>
              <a:defRPr sz="706" b="1" baseline="0">
                <a:solidFill>
                  <a:schemeClr val="accent1"/>
                </a:solidFill>
              </a:defRPr>
            </a:lvl1pPr>
          </a:lstStyle>
          <a:p>
            <a:pPr lvl="0"/>
            <a:r>
              <a:rPr lang="en-US" dirty="0" err="1" smtClean="0"/>
              <a:t>PocketSights</a:t>
            </a:r>
            <a:r>
              <a:rPr lang="en-US" dirty="0" smtClean="0"/>
              <a:t> Final Presentation</a:t>
            </a:r>
          </a:p>
        </p:txBody>
      </p:sp>
      <p:sp>
        <p:nvSpPr>
          <p:cNvPr id="15" name="Text Placeholder 2"/>
          <p:cNvSpPr>
            <a:spLocks noGrp="1"/>
          </p:cNvSpPr>
          <p:nvPr>
            <p:ph type="body" idx="15" hasCustomPrompt="1"/>
          </p:nvPr>
        </p:nvSpPr>
        <p:spPr>
          <a:xfrm>
            <a:off x="831273" y="1210235"/>
            <a:ext cx="10529455" cy="242047"/>
          </a:xfrm>
          <a:solidFill>
            <a:schemeClr val="accent1"/>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dirty="0" smtClean="0"/>
              <a:t>Expert Opinion and Key Research Results </a:t>
            </a:r>
          </a:p>
        </p:txBody>
      </p:sp>
      <p:sp>
        <p:nvSpPr>
          <p:cNvPr id="13" name="Text Placeholder 2"/>
          <p:cNvSpPr>
            <a:spLocks noGrp="1"/>
          </p:cNvSpPr>
          <p:nvPr>
            <p:ph type="body" idx="17" hasCustomPrompt="1"/>
          </p:nvPr>
        </p:nvSpPr>
        <p:spPr>
          <a:xfrm>
            <a:off x="831273" y="4492197"/>
            <a:ext cx="10529455" cy="242047"/>
          </a:xfrm>
          <a:solidFill>
            <a:srgbClr val="B31B1B"/>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baseline="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dirty="0" smtClean="0"/>
              <a:t>Additional Research Considerations</a:t>
            </a:r>
          </a:p>
        </p:txBody>
      </p:sp>
      <p:sp>
        <p:nvSpPr>
          <p:cNvPr id="17" name="Content Placeholder 16"/>
          <p:cNvSpPr>
            <a:spLocks noGrp="1"/>
          </p:cNvSpPr>
          <p:nvPr>
            <p:ph sz="quarter" idx="18"/>
          </p:nvPr>
        </p:nvSpPr>
        <p:spPr>
          <a:xfrm>
            <a:off x="831273" y="1452282"/>
            <a:ext cx="10529455" cy="30399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Content Placeholder 16"/>
          <p:cNvSpPr>
            <a:spLocks noGrp="1"/>
          </p:cNvSpPr>
          <p:nvPr>
            <p:ph sz="quarter" idx="19"/>
          </p:nvPr>
        </p:nvSpPr>
        <p:spPr>
          <a:xfrm>
            <a:off x="831273" y="4734243"/>
            <a:ext cx="10529455" cy="139910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3" name="Content Placeholder 16"/>
          <p:cNvSpPr>
            <a:spLocks noGrp="1"/>
          </p:cNvSpPr>
          <p:nvPr>
            <p:ph sz="quarter" idx="24" hasCustomPrompt="1"/>
          </p:nvPr>
        </p:nvSpPr>
        <p:spPr>
          <a:xfrm>
            <a:off x="831273" y="6215529"/>
            <a:ext cx="10714182" cy="198717"/>
          </a:xfrm>
        </p:spPr>
        <p:txBody>
          <a:bodyPr>
            <a:noAutofit/>
          </a:bodyPr>
          <a:lstStyle>
            <a:lvl1pPr marL="0" indent="0">
              <a:lnSpc>
                <a:spcPct val="100000"/>
              </a:lnSpc>
              <a:spcBef>
                <a:spcPts val="0"/>
              </a:spcBef>
              <a:buNone/>
              <a:defRPr sz="529"/>
            </a:lvl1pPr>
          </a:lstStyle>
          <a:p>
            <a:pPr lvl="0"/>
            <a:r>
              <a:rPr lang="en-US" dirty="0" smtClean="0"/>
              <a:t>Sources</a:t>
            </a:r>
            <a:endParaRPr lang="en-US" dirty="0"/>
          </a:p>
        </p:txBody>
      </p:sp>
      <p:pic>
        <p:nvPicPr>
          <p:cNvPr id="18" name="Picture 17" descr="Screen Shot 2015-04-27 at 5.26.14 PM.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80480" y="6414248"/>
            <a:ext cx="2776967" cy="364835"/>
          </a:xfrm>
          <a:prstGeom prst="rect">
            <a:avLst/>
          </a:prstGeom>
        </p:spPr>
      </p:pic>
    </p:spTree>
    <p:extLst>
      <p:ext uri="{BB962C8B-B14F-4D97-AF65-F5344CB8AC3E}">
        <p14:creationId xmlns:p14="http://schemas.microsoft.com/office/powerpoint/2010/main" val="3693806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831273" y="484094"/>
            <a:ext cx="10529455" cy="484094"/>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515927" y="6414247"/>
            <a:ext cx="2844800" cy="282388"/>
          </a:xfrm>
          <a:prstGeom prst="rect">
            <a:avLst/>
          </a:prstGeom>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endParaRPr lang="en-US" dirty="0" smtClean="0">
              <a:solidFill>
                <a:srgbClr val="000000"/>
              </a:solidFill>
            </a:endParaRPr>
          </a:p>
        </p:txBody>
      </p:sp>
      <p:sp>
        <p:nvSpPr>
          <p:cNvPr id="5" name="Slide Number Placeholder 4"/>
          <p:cNvSpPr>
            <a:spLocks noGrp="1"/>
          </p:cNvSpPr>
          <p:nvPr>
            <p:ph type="sldNum" sz="quarter" idx="12"/>
          </p:nvPr>
        </p:nvSpPr>
        <p:spPr/>
        <p:txBody>
          <a:bodyPr/>
          <a:lstStyle/>
          <a:p>
            <a:fld id="{98D1590A-E184-43EA-8001-7529417FC343}" type="slidenum">
              <a:rPr lang="en-US" smtClean="0">
                <a:solidFill>
                  <a:srgbClr val="000000"/>
                </a:solidFill>
              </a:rPr>
              <a:pPr/>
              <a:t>‹#›</a:t>
            </a:fld>
            <a:endParaRPr lang="en-US" dirty="0">
              <a:solidFill>
                <a:srgbClr val="000000"/>
              </a:solidFill>
            </a:endParaRPr>
          </a:p>
        </p:txBody>
      </p:sp>
      <p:cxnSp>
        <p:nvCxnSpPr>
          <p:cNvPr id="10" name="Straight Connector 9"/>
          <p:cNvCxnSpPr/>
          <p:nvPr userDrawn="1"/>
        </p:nvCxnSpPr>
        <p:spPr>
          <a:xfrm>
            <a:off x="831273" y="968188"/>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31273" y="6414247"/>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4" hasCustomPrompt="1"/>
          </p:nvPr>
        </p:nvSpPr>
        <p:spPr>
          <a:xfrm>
            <a:off x="6151418" y="968188"/>
            <a:ext cx="5209309" cy="161365"/>
          </a:xfrm>
        </p:spPr>
        <p:txBody>
          <a:bodyPr lIns="0" tIns="45720" rIns="0" bIns="45720" anchor="ctr">
            <a:noAutofit/>
          </a:bodyPr>
          <a:lstStyle>
            <a:lvl1pPr marL="0" indent="0" algn="r">
              <a:lnSpc>
                <a:spcPct val="100000"/>
              </a:lnSpc>
              <a:spcBef>
                <a:spcPts val="0"/>
              </a:spcBef>
              <a:buNone/>
              <a:defRPr sz="706" b="1" baseline="0">
                <a:solidFill>
                  <a:schemeClr val="accent1"/>
                </a:solidFill>
              </a:defRPr>
            </a:lvl1pPr>
          </a:lstStyle>
          <a:p>
            <a:pPr lvl="0"/>
            <a:r>
              <a:rPr lang="en-US" dirty="0" err="1" smtClean="0"/>
              <a:t>PocketSights</a:t>
            </a:r>
            <a:r>
              <a:rPr lang="en-US" dirty="0" smtClean="0"/>
              <a:t> Final Presentation</a:t>
            </a:r>
            <a:endParaRPr lang="en-US" dirty="0"/>
          </a:p>
        </p:txBody>
      </p:sp>
      <p:sp>
        <p:nvSpPr>
          <p:cNvPr id="15" name="Text Placeholder 2"/>
          <p:cNvSpPr>
            <a:spLocks noGrp="1"/>
          </p:cNvSpPr>
          <p:nvPr>
            <p:ph type="body" idx="15"/>
          </p:nvPr>
        </p:nvSpPr>
        <p:spPr>
          <a:xfrm>
            <a:off x="831273" y="1210235"/>
            <a:ext cx="5209309" cy="242047"/>
          </a:xfrm>
          <a:solidFill>
            <a:srgbClr val="B31B1B"/>
          </a:solidFill>
          <a:ln>
            <a:solidFill>
              <a:schemeClr val="accent1"/>
            </a:solidFill>
          </a:ln>
        </p:spPr>
        <p:txBody>
          <a:bodyPr vert="horz" lIns="91440" tIns="45720" rIns="91440" bIns="45720" rtlCol="0" anchor="ctr">
            <a:noAutofit/>
          </a:bodyPr>
          <a:lstStyle>
            <a:lvl1pPr marL="0" indent="0" algn="ctr">
              <a:lnSpc>
                <a:spcPct val="100000"/>
              </a:lnSpc>
              <a:spcBef>
                <a:spcPts val="0"/>
              </a:spcBef>
              <a:buNone/>
              <a:defRPr lang="en-US" sz="1235" b="1" kern="120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smtClean="0"/>
              <a:t>Click to edit Master text styles</a:t>
            </a:r>
          </a:p>
        </p:txBody>
      </p:sp>
      <p:sp>
        <p:nvSpPr>
          <p:cNvPr id="13" name="Text Placeholder 2"/>
          <p:cNvSpPr>
            <a:spLocks noGrp="1"/>
          </p:cNvSpPr>
          <p:nvPr>
            <p:ph type="body" idx="17"/>
          </p:nvPr>
        </p:nvSpPr>
        <p:spPr>
          <a:xfrm>
            <a:off x="831273" y="3711388"/>
            <a:ext cx="5209309" cy="242047"/>
          </a:xfrm>
          <a:solidFill>
            <a:srgbClr val="B31B1B"/>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smtClean="0"/>
              <a:t>Click to edit Master text styles</a:t>
            </a:r>
          </a:p>
        </p:txBody>
      </p:sp>
      <p:sp>
        <p:nvSpPr>
          <p:cNvPr id="17" name="Content Placeholder 16"/>
          <p:cNvSpPr>
            <a:spLocks noGrp="1"/>
          </p:cNvSpPr>
          <p:nvPr>
            <p:ph sz="quarter" idx="18"/>
          </p:nvPr>
        </p:nvSpPr>
        <p:spPr>
          <a:xfrm>
            <a:off x="831273" y="1452282"/>
            <a:ext cx="5209309" cy="21784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Content Placeholder 16"/>
          <p:cNvSpPr>
            <a:spLocks noGrp="1"/>
          </p:cNvSpPr>
          <p:nvPr>
            <p:ph sz="quarter" idx="19"/>
          </p:nvPr>
        </p:nvSpPr>
        <p:spPr>
          <a:xfrm>
            <a:off x="831273" y="3953435"/>
            <a:ext cx="5209309" cy="21784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2"/>
          <p:cNvSpPr>
            <a:spLocks noGrp="1"/>
          </p:cNvSpPr>
          <p:nvPr>
            <p:ph type="body" idx="20"/>
          </p:nvPr>
        </p:nvSpPr>
        <p:spPr>
          <a:xfrm>
            <a:off x="6151418" y="1210235"/>
            <a:ext cx="5209309" cy="242047"/>
          </a:xfrm>
          <a:solidFill>
            <a:srgbClr val="B31B1B"/>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smtClean="0"/>
              <a:t>Click to edit Master text styles</a:t>
            </a:r>
          </a:p>
        </p:txBody>
      </p:sp>
      <p:sp>
        <p:nvSpPr>
          <p:cNvPr id="18" name="Text Placeholder 2"/>
          <p:cNvSpPr>
            <a:spLocks noGrp="1"/>
          </p:cNvSpPr>
          <p:nvPr>
            <p:ph type="body" idx="21"/>
          </p:nvPr>
        </p:nvSpPr>
        <p:spPr>
          <a:xfrm>
            <a:off x="6151418" y="3700182"/>
            <a:ext cx="5209309" cy="242047"/>
          </a:xfrm>
          <a:solidFill>
            <a:srgbClr val="B31B1B"/>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smtClean="0"/>
              <a:t>Click to edit Master text styles</a:t>
            </a:r>
          </a:p>
        </p:txBody>
      </p:sp>
      <p:sp>
        <p:nvSpPr>
          <p:cNvPr id="19" name="Content Placeholder 16"/>
          <p:cNvSpPr>
            <a:spLocks noGrp="1"/>
          </p:cNvSpPr>
          <p:nvPr>
            <p:ph sz="quarter" idx="22"/>
          </p:nvPr>
        </p:nvSpPr>
        <p:spPr>
          <a:xfrm>
            <a:off x="6151418" y="1452282"/>
            <a:ext cx="5209309" cy="21784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Content Placeholder 16"/>
          <p:cNvSpPr>
            <a:spLocks noGrp="1"/>
          </p:cNvSpPr>
          <p:nvPr>
            <p:ph sz="quarter" idx="23"/>
          </p:nvPr>
        </p:nvSpPr>
        <p:spPr>
          <a:xfrm>
            <a:off x="6151418" y="3953435"/>
            <a:ext cx="5209309" cy="21784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3" name="Picture 22" descr="Screen Shot 2015-04-27 at 5.26.14 PM.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80480" y="6414248"/>
            <a:ext cx="2776967" cy="364835"/>
          </a:xfrm>
          <a:prstGeom prst="rect">
            <a:avLst/>
          </a:prstGeom>
        </p:spPr>
      </p:pic>
    </p:spTree>
    <p:extLst>
      <p:ext uri="{BB962C8B-B14F-4D97-AF65-F5344CB8AC3E}">
        <p14:creationId xmlns:p14="http://schemas.microsoft.com/office/powerpoint/2010/main" val="3978107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273" y="3429000"/>
            <a:ext cx="10529455" cy="1371600"/>
          </a:xfrm>
        </p:spPr>
        <p:txBody>
          <a:bodyPr vert="horz" lIns="0" tIns="50941" rIns="0" bIns="50941" rtlCol="0" anchor="t">
            <a:normAutofit/>
          </a:bodyPr>
          <a:lstStyle>
            <a:lvl1pPr algn="l" defTabSz="899010" rtl="0" eaLnBrk="1" latinLnBrk="0" hangingPunct="1">
              <a:spcBef>
                <a:spcPct val="0"/>
              </a:spcBef>
              <a:buNone/>
              <a:defRPr lang="en-US" sz="2471" b="0" kern="1200" baseline="0" dirty="0">
                <a:solidFill>
                  <a:srgbClr val="B31B1B"/>
                </a:solidFill>
                <a:latin typeface="+mj-lt"/>
                <a:ea typeface="+mj-ea"/>
                <a:cs typeface="+mj-cs"/>
              </a:defRPr>
            </a:lvl1pPr>
          </a:lstStyle>
          <a:p>
            <a:r>
              <a:rPr lang="en-US" dirty="0" smtClean="0"/>
              <a:t>Click to edit Master title style</a:t>
            </a:r>
            <a:endParaRPr lang="en-US" dirty="0"/>
          </a:p>
        </p:txBody>
      </p:sp>
      <p:cxnSp>
        <p:nvCxnSpPr>
          <p:cNvPr id="7" name="Straight Connector 6"/>
          <p:cNvCxnSpPr/>
          <p:nvPr userDrawn="1"/>
        </p:nvCxnSpPr>
        <p:spPr>
          <a:xfrm>
            <a:off x="831273" y="3429000"/>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854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06"/>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8515927" y="6452014"/>
            <a:ext cx="2844800" cy="282388"/>
          </a:xfrm>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endParaRPr lang="en-US" dirty="0" smtClean="0">
              <a:solidFill>
                <a:srgbClr val="000000"/>
              </a:solidFill>
            </a:endParaRPr>
          </a:p>
        </p:txBody>
      </p:sp>
      <p:sp>
        <p:nvSpPr>
          <p:cNvPr id="5" name="Slide Number Placeholder 4"/>
          <p:cNvSpPr>
            <a:spLocks noGrp="1"/>
          </p:cNvSpPr>
          <p:nvPr>
            <p:ph type="sldNum" sz="quarter" idx="12"/>
          </p:nvPr>
        </p:nvSpPr>
        <p:spPr/>
        <p:txBody>
          <a:bodyPr/>
          <a:lstStyle/>
          <a:p>
            <a:fld id="{98D1590A-E184-43EA-8001-7529417FC343}" type="slidenum">
              <a:rPr lang="en-US" smtClean="0">
                <a:solidFill>
                  <a:srgbClr val="000000"/>
                </a:solidFill>
              </a:rPr>
              <a:pPr/>
              <a:t>‹#›</a:t>
            </a:fld>
            <a:endParaRPr lang="en-US" dirty="0">
              <a:solidFill>
                <a:srgbClr val="000000"/>
              </a:solidFill>
            </a:endParaRPr>
          </a:p>
        </p:txBody>
      </p:sp>
      <p:cxnSp>
        <p:nvCxnSpPr>
          <p:cNvPr id="10" name="Straight Connector 9"/>
          <p:cNvCxnSpPr/>
          <p:nvPr userDrawn="1"/>
        </p:nvCxnSpPr>
        <p:spPr>
          <a:xfrm>
            <a:off x="831273" y="968188"/>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31273" y="6414247"/>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4" hasCustomPrompt="1"/>
          </p:nvPr>
        </p:nvSpPr>
        <p:spPr>
          <a:xfrm>
            <a:off x="6151418" y="968188"/>
            <a:ext cx="5209309" cy="161365"/>
          </a:xfrm>
        </p:spPr>
        <p:txBody>
          <a:bodyPr lIns="0" tIns="45720" rIns="0" bIns="45720" anchor="ctr">
            <a:noAutofit/>
          </a:bodyPr>
          <a:lstStyle>
            <a:lvl1pPr marL="0" indent="0" algn="r">
              <a:lnSpc>
                <a:spcPct val="100000"/>
              </a:lnSpc>
              <a:spcBef>
                <a:spcPts val="0"/>
              </a:spcBef>
              <a:buNone/>
              <a:defRPr sz="706" b="1" baseline="0">
                <a:solidFill>
                  <a:srgbClr val="B31B1B"/>
                </a:solidFill>
              </a:defRPr>
            </a:lvl1pPr>
          </a:lstStyle>
          <a:p>
            <a:pPr lvl="0"/>
            <a:r>
              <a:rPr lang="en-US" dirty="0" err="1" smtClean="0"/>
              <a:t>PocketSights</a:t>
            </a:r>
            <a:r>
              <a:rPr lang="en-US" dirty="0" smtClean="0"/>
              <a:t> Final Presentation</a:t>
            </a:r>
            <a:endParaRPr lang="en-US" dirty="0"/>
          </a:p>
        </p:txBody>
      </p:sp>
      <p:sp>
        <p:nvSpPr>
          <p:cNvPr id="17" name="Content Placeholder 16"/>
          <p:cNvSpPr>
            <a:spLocks noGrp="1"/>
          </p:cNvSpPr>
          <p:nvPr>
            <p:ph sz="quarter" idx="16"/>
          </p:nvPr>
        </p:nvSpPr>
        <p:spPr>
          <a:xfrm>
            <a:off x="831273" y="1452283"/>
            <a:ext cx="10529455" cy="4679576"/>
          </a:xfrm>
        </p:spPr>
        <p:txBody>
          <a:bodyPr>
            <a:normAutofit/>
          </a:bodyPr>
          <a:lstStyle>
            <a:lvl1pPr>
              <a:defRPr sz="1059"/>
            </a:lvl1pPr>
            <a:lvl2pPr>
              <a:defRPr sz="1059"/>
            </a:lvl2pPr>
            <a:lvl3pPr>
              <a:defRPr sz="1059"/>
            </a:lvl3pPr>
            <a:lvl4pPr>
              <a:defRPr sz="1059"/>
            </a:lvl4pPr>
            <a:lvl5pPr>
              <a:defRPr sz="1059"/>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0" name="Picture 19" descr="logo.pdf"/>
          <p:cNvPicPr>
            <a:picLocks noChangeAspect="1"/>
          </p:cNvPicPr>
          <p:nvPr userDrawn="1"/>
        </p:nvPicPr>
        <p:blipFill rotWithShape="1">
          <a:blip r:embed="rId2" cstate="print">
            <a:extLst>
              <a:ext uri="{28A0092B-C50C-407E-A947-70E740481C1C}">
                <a14:useLocalDpi xmlns:a14="http://schemas.microsoft.com/office/drawing/2010/main" val="0"/>
              </a:ext>
            </a:extLst>
          </a:blip>
          <a:srcRect t="35076" b="47257"/>
          <a:stretch/>
        </p:blipFill>
        <p:spPr>
          <a:xfrm>
            <a:off x="831273" y="6414248"/>
            <a:ext cx="2840869" cy="282327"/>
          </a:xfrm>
          <a:prstGeom prst="rect">
            <a:avLst/>
          </a:prstGeom>
        </p:spPr>
      </p:pic>
    </p:spTree>
    <p:extLst>
      <p:ext uri="{BB962C8B-B14F-4D97-AF65-F5344CB8AC3E}">
        <p14:creationId xmlns:p14="http://schemas.microsoft.com/office/powerpoint/2010/main" val="3832373164"/>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endParaRPr lang="en-US" dirty="0" smtClean="0">
              <a:solidFill>
                <a:srgbClr val="000000"/>
              </a:solidFill>
            </a:endParaRPr>
          </a:p>
        </p:txBody>
      </p:sp>
      <p:sp>
        <p:nvSpPr>
          <p:cNvPr id="5" name="Slide Number Placeholder 4"/>
          <p:cNvSpPr>
            <a:spLocks noGrp="1"/>
          </p:cNvSpPr>
          <p:nvPr>
            <p:ph type="sldNum" sz="quarter" idx="12"/>
          </p:nvPr>
        </p:nvSpPr>
        <p:spPr/>
        <p:txBody>
          <a:bodyPr/>
          <a:lstStyle/>
          <a:p>
            <a:fld id="{98D1590A-E184-43EA-8001-7529417FC343}" type="slidenum">
              <a:rPr lang="en-US" smtClean="0">
                <a:solidFill>
                  <a:srgbClr val="000000"/>
                </a:solidFill>
              </a:rPr>
              <a:pPr/>
              <a:t>‹#›</a:t>
            </a:fld>
            <a:endParaRPr lang="en-US" dirty="0">
              <a:solidFill>
                <a:srgbClr val="000000"/>
              </a:solidFill>
            </a:endParaRPr>
          </a:p>
        </p:txBody>
      </p:sp>
      <p:cxnSp>
        <p:nvCxnSpPr>
          <p:cNvPr id="10" name="Straight Connector 9"/>
          <p:cNvCxnSpPr/>
          <p:nvPr userDrawn="1"/>
        </p:nvCxnSpPr>
        <p:spPr>
          <a:xfrm>
            <a:off x="831273" y="968188"/>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31273" y="6414247"/>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4" hasCustomPrompt="1"/>
          </p:nvPr>
        </p:nvSpPr>
        <p:spPr>
          <a:xfrm>
            <a:off x="6151418" y="968188"/>
            <a:ext cx="5209309" cy="161365"/>
          </a:xfrm>
        </p:spPr>
        <p:txBody>
          <a:bodyPr lIns="0" tIns="45720" rIns="0" bIns="45720" anchor="ctr">
            <a:noAutofit/>
          </a:bodyPr>
          <a:lstStyle>
            <a:lvl1pPr marL="0" indent="0" algn="r">
              <a:lnSpc>
                <a:spcPct val="100000"/>
              </a:lnSpc>
              <a:spcBef>
                <a:spcPts val="0"/>
              </a:spcBef>
              <a:buNone/>
              <a:defRPr sz="706" b="1" baseline="0">
                <a:solidFill>
                  <a:srgbClr val="B31B1B"/>
                </a:solidFill>
              </a:defRPr>
            </a:lvl1pPr>
          </a:lstStyle>
          <a:p>
            <a:pPr lvl="0"/>
            <a:r>
              <a:rPr lang="en-US" dirty="0" err="1" smtClean="0"/>
              <a:t>PocketSights</a:t>
            </a:r>
            <a:r>
              <a:rPr lang="en-US" dirty="0" smtClean="0"/>
              <a:t> Final Presentation</a:t>
            </a:r>
            <a:endParaRPr lang="en-US" dirty="0"/>
          </a:p>
        </p:txBody>
      </p:sp>
      <p:sp>
        <p:nvSpPr>
          <p:cNvPr id="15" name="Text Placeholder 2"/>
          <p:cNvSpPr>
            <a:spLocks noGrp="1"/>
          </p:cNvSpPr>
          <p:nvPr>
            <p:ph type="body" idx="15"/>
          </p:nvPr>
        </p:nvSpPr>
        <p:spPr>
          <a:xfrm>
            <a:off x="831273" y="1210235"/>
            <a:ext cx="10529455" cy="242047"/>
          </a:xfrm>
          <a:solidFill>
            <a:schemeClr val="accent1"/>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smtClean="0"/>
              <a:t>Click to edit Master text styles</a:t>
            </a:r>
          </a:p>
        </p:txBody>
      </p:sp>
      <p:sp>
        <p:nvSpPr>
          <p:cNvPr id="17" name="Content Placeholder 16"/>
          <p:cNvSpPr>
            <a:spLocks noGrp="1"/>
          </p:cNvSpPr>
          <p:nvPr>
            <p:ph sz="quarter" idx="16"/>
          </p:nvPr>
        </p:nvSpPr>
        <p:spPr>
          <a:xfrm>
            <a:off x="831273" y="1452283"/>
            <a:ext cx="10529455" cy="46795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logo.pdf"/>
          <p:cNvPicPr>
            <a:picLocks noChangeAspect="1"/>
          </p:cNvPicPr>
          <p:nvPr userDrawn="1"/>
        </p:nvPicPr>
        <p:blipFill rotWithShape="1">
          <a:blip r:embed="rId2" cstate="print">
            <a:extLst>
              <a:ext uri="{28A0092B-C50C-407E-A947-70E740481C1C}">
                <a14:useLocalDpi xmlns:a14="http://schemas.microsoft.com/office/drawing/2010/main" val="0"/>
              </a:ext>
            </a:extLst>
          </a:blip>
          <a:srcRect t="35076" b="47257"/>
          <a:stretch/>
        </p:blipFill>
        <p:spPr>
          <a:xfrm>
            <a:off x="831273" y="6414248"/>
            <a:ext cx="2840869" cy="282327"/>
          </a:xfrm>
          <a:prstGeom prst="rect">
            <a:avLst/>
          </a:prstGeom>
        </p:spPr>
      </p:pic>
    </p:spTree>
    <p:extLst>
      <p:ext uri="{BB962C8B-B14F-4D97-AF65-F5344CB8AC3E}">
        <p14:creationId xmlns:p14="http://schemas.microsoft.com/office/powerpoint/2010/main" val="1704335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endParaRPr lang="en-US" dirty="0" smtClean="0">
              <a:solidFill>
                <a:srgbClr val="000000"/>
              </a:solidFill>
            </a:endParaRPr>
          </a:p>
        </p:txBody>
      </p:sp>
      <p:sp>
        <p:nvSpPr>
          <p:cNvPr id="5" name="Slide Number Placeholder 4"/>
          <p:cNvSpPr>
            <a:spLocks noGrp="1"/>
          </p:cNvSpPr>
          <p:nvPr>
            <p:ph type="sldNum" sz="quarter" idx="12"/>
          </p:nvPr>
        </p:nvSpPr>
        <p:spPr/>
        <p:txBody>
          <a:bodyPr/>
          <a:lstStyle/>
          <a:p>
            <a:fld id="{98D1590A-E184-43EA-8001-7529417FC343}" type="slidenum">
              <a:rPr lang="en-US" smtClean="0">
                <a:solidFill>
                  <a:srgbClr val="000000"/>
                </a:solidFill>
              </a:rPr>
              <a:pPr/>
              <a:t>‹#›</a:t>
            </a:fld>
            <a:endParaRPr lang="en-US" dirty="0">
              <a:solidFill>
                <a:srgbClr val="000000"/>
              </a:solidFill>
            </a:endParaRPr>
          </a:p>
        </p:txBody>
      </p:sp>
      <p:cxnSp>
        <p:nvCxnSpPr>
          <p:cNvPr id="10" name="Straight Connector 9"/>
          <p:cNvCxnSpPr/>
          <p:nvPr userDrawn="1"/>
        </p:nvCxnSpPr>
        <p:spPr>
          <a:xfrm>
            <a:off x="831273" y="968188"/>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31273" y="6414247"/>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4" hasCustomPrompt="1"/>
          </p:nvPr>
        </p:nvSpPr>
        <p:spPr>
          <a:xfrm>
            <a:off x="6151418" y="968188"/>
            <a:ext cx="5209309" cy="161365"/>
          </a:xfrm>
        </p:spPr>
        <p:txBody>
          <a:bodyPr lIns="0" tIns="45720" rIns="0" bIns="45720" anchor="ctr">
            <a:noAutofit/>
          </a:bodyPr>
          <a:lstStyle>
            <a:lvl1pPr marL="0" indent="0" algn="r">
              <a:lnSpc>
                <a:spcPct val="100000"/>
              </a:lnSpc>
              <a:spcBef>
                <a:spcPts val="0"/>
              </a:spcBef>
              <a:buNone/>
              <a:defRPr sz="706" b="1" baseline="0">
                <a:solidFill>
                  <a:srgbClr val="B31B1B"/>
                </a:solidFill>
              </a:defRPr>
            </a:lvl1pPr>
          </a:lstStyle>
          <a:p>
            <a:pPr lvl="0"/>
            <a:r>
              <a:rPr lang="en-US" dirty="0" err="1" smtClean="0"/>
              <a:t>PocketSights</a:t>
            </a:r>
            <a:r>
              <a:rPr lang="en-US" dirty="0" smtClean="0"/>
              <a:t> Final Presentation</a:t>
            </a:r>
            <a:endParaRPr lang="en-US" dirty="0"/>
          </a:p>
        </p:txBody>
      </p:sp>
      <p:sp>
        <p:nvSpPr>
          <p:cNvPr id="15" name="Text Placeholder 2"/>
          <p:cNvSpPr>
            <a:spLocks noGrp="1"/>
          </p:cNvSpPr>
          <p:nvPr>
            <p:ph type="body" idx="15"/>
          </p:nvPr>
        </p:nvSpPr>
        <p:spPr>
          <a:xfrm>
            <a:off x="831273" y="1210235"/>
            <a:ext cx="10529455" cy="242047"/>
          </a:xfrm>
          <a:solidFill>
            <a:srgbClr val="B31B1B"/>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smtClean="0"/>
              <a:t>Click to edit Master text styles</a:t>
            </a:r>
          </a:p>
        </p:txBody>
      </p:sp>
      <p:sp>
        <p:nvSpPr>
          <p:cNvPr id="17" name="Content Placeholder 16"/>
          <p:cNvSpPr>
            <a:spLocks noGrp="1"/>
          </p:cNvSpPr>
          <p:nvPr>
            <p:ph sz="quarter" idx="16"/>
          </p:nvPr>
        </p:nvSpPr>
        <p:spPr>
          <a:xfrm>
            <a:off x="831273" y="1465465"/>
            <a:ext cx="5320145" cy="46795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3" name="Picture 12" descr="logo.pdf"/>
          <p:cNvPicPr>
            <a:picLocks noChangeAspect="1"/>
          </p:cNvPicPr>
          <p:nvPr userDrawn="1"/>
        </p:nvPicPr>
        <p:blipFill rotWithShape="1">
          <a:blip r:embed="rId2" cstate="print">
            <a:extLst>
              <a:ext uri="{28A0092B-C50C-407E-A947-70E740481C1C}">
                <a14:useLocalDpi xmlns:a14="http://schemas.microsoft.com/office/drawing/2010/main" val="0"/>
              </a:ext>
            </a:extLst>
          </a:blip>
          <a:srcRect t="35076" b="47257"/>
          <a:stretch/>
        </p:blipFill>
        <p:spPr>
          <a:xfrm>
            <a:off x="831273" y="6414248"/>
            <a:ext cx="2840869" cy="282327"/>
          </a:xfrm>
          <a:prstGeom prst="rect">
            <a:avLst/>
          </a:prstGeom>
        </p:spPr>
      </p:pic>
    </p:spTree>
    <p:extLst>
      <p:ext uri="{BB962C8B-B14F-4D97-AF65-F5344CB8AC3E}">
        <p14:creationId xmlns:p14="http://schemas.microsoft.com/office/powerpoint/2010/main" val="3031709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Comparison with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a:xfrm>
            <a:off x="8515927" y="6414247"/>
            <a:ext cx="2844800" cy="282388"/>
          </a:xfrm>
          <a:prstGeom prst="rect">
            <a:avLst/>
          </a:prstGeom>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endParaRPr lang="en-US" dirty="0" smtClean="0">
              <a:solidFill>
                <a:srgbClr val="000000"/>
              </a:solidFill>
            </a:endParaRPr>
          </a:p>
        </p:txBody>
      </p:sp>
      <p:sp>
        <p:nvSpPr>
          <p:cNvPr id="5" name="Slide Number Placeholder 4"/>
          <p:cNvSpPr>
            <a:spLocks noGrp="1"/>
          </p:cNvSpPr>
          <p:nvPr>
            <p:ph type="sldNum" sz="quarter" idx="12"/>
          </p:nvPr>
        </p:nvSpPr>
        <p:spPr/>
        <p:txBody>
          <a:bodyPr/>
          <a:lstStyle/>
          <a:p>
            <a:fld id="{98D1590A-E184-43EA-8001-7529417FC343}" type="slidenum">
              <a:rPr lang="en-US" smtClean="0">
                <a:solidFill>
                  <a:srgbClr val="000000"/>
                </a:solidFill>
              </a:rPr>
              <a:pPr/>
              <a:t>‹#›</a:t>
            </a:fld>
            <a:endParaRPr lang="en-US" dirty="0">
              <a:solidFill>
                <a:srgbClr val="000000"/>
              </a:solidFill>
            </a:endParaRPr>
          </a:p>
        </p:txBody>
      </p:sp>
      <p:cxnSp>
        <p:nvCxnSpPr>
          <p:cNvPr id="10" name="Straight Connector 9"/>
          <p:cNvCxnSpPr/>
          <p:nvPr userDrawn="1"/>
        </p:nvCxnSpPr>
        <p:spPr>
          <a:xfrm>
            <a:off x="831273" y="968188"/>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31273" y="6414247"/>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4" hasCustomPrompt="1"/>
          </p:nvPr>
        </p:nvSpPr>
        <p:spPr>
          <a:xfrm>
            <a:off x="6151418" y="968188"/>
            <a:ext cx="5209309" cy="161365"/>
          </a:xfrm>
        </p:spPr>
        <p:txBody>
          <a:bodyPr lIns="0" tIns="45720" rIns="0" bIns="45720" anchor="ctr">
            <a:noAutofit/>
          </a:bodyPr>
          <a:lstStyle>
            <a:lvl1pPr marL="0" indent="0" algn="r">
              <a:lnSpc>
                <a:spcPct val="100000"/>
              </a:lnSpc>
              <a:spcBef>
                <a:spcPts val="0"/>
              </a:spcBef>
              <a:buNone/>
              <a:defRPr sz="706" b="1" baseline="0">
                <a:solidFill>
                  <a:srgbClr val="B31B1B"/>
                </a:solidFill>
              </a:defRPr>
            </a:lvl1pPr>
          </a:lstStyle>
          <a:p>
            <a:pPr lvl="0"/>
            <a:r>
              <a:rPr lang="en-US" dirty="0" err="1" smtClean="0"/>
              <a:t>PocketSights</a:t>
            </a:r>
            <a:r>
              <a:rPr lang="en-US" dirty="0" smtClean="0"/>
              <a:t> Final Presentation</a:t>
            </a:r>
            <a:endParaRPr lang="en-US" dirty="0"/>
          </a:p>
        </p:txBody>
      </p:sp>
      <p:sp>
        <p:nvSpPr>
          <p:cNvPr id="18" name="Text Placeholder 2"/>
          <p:cNvSpPr>
            <a:spLocks noGrp="1"/>
          </p:cNvSpPr>
          <p:nvPr>
            <p:ph type="body" idx="15"/>
          </p:nvPr>
        </p:nvSpPr>
        <p:spPr>
          <a:xfrm>
            <a:off x="831273" y="1613647"/>
            <a:ext cx="5209309" cy="242047"/>
          </a:xfrm>
          <a:solidFill>
            <a:srgbClr val="B31B1B"/>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smtClean="0"/>
              <a:t>Click to edit Master text styles</a:t>
            </a:r>
          </a:p>
        </p:txBody>
      </p:sp>
      <p:sp>
        <p:nvSpPr>
          <p:cNvPr id="21" name="Text Placeholder 20"/>
          <p:cNvSpPr>
            <a:spLocks noGrp="1"/>
          </p:cNvSpPr>
          <p:nvPr>
            <p:ph type="body" sz="quarter" idx="16" hasCustomPrompt="1"/>
          </p:nvPr>
        </p:nvSpPr>
        <p:spPr>
          <a:xfrm>
            <a:off x="831273" y="1129553"/>
            <a:ext cx="10529455" cy="484094"/>
          </a:xfrm>
        </p:spPr>
        <p:txBody>
          <a:bodyPr lIns="0" rIns="0" anchor="ctr">
            <a:normAutofit/>
          </a:bodyPr>
          <a:lstStyle>
            <a:lvl1pPr marL="0" indent="0">
              <a:lnSpc>
                <a:spcPct val="110000"/>
              </a:lnSpc>
              <a:spcBef>
                <a:spcPts val="0"/>
              </a:spcBef>
              <a:buNone/>
              <a:defRPr sz="1412" b="1"/>
            </a:lvl1pPr>
          </a:lstStyle>
          <a:p>
            <a:pPr lvl="0"/>
            <a:r>
              <a:rPr lang="en-US" dirty="0" smtClean="0"/>
              <a:t>Key Takeaway:</a:t>
            </a:r>
          </a:p>
        </p:txBody>
      </p:sp>
      <p:sp>
        <p:nvSpPr>
          <p:cNvPr id="23" name="Content Placeholder 22"/>
          <p:cNvSpPr>
            <a:spLocks noGrp="1"/>
          </p:cNvSpPr>
          <p:nvPr>
            <p:ph sz="quarter" idx="17"/>
          </p:nvPr>
        </p:nvSpPr>
        <p:spPr>
          <a:xfrm>
            <a:off x="831273" y="1855694"/>
            <a:ext cx="5209309" cy="42761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ext Placeholder 2"/>
          <p:cNvSpPr>
            <a:spLocks noGrp="1"/>
          </p:cNvSpPr>
          <p:nvPr>
            <p:ph type="body" idx="18"/>
          </p:nvPr>
        </p:nvSpPr>
        <p:spPr>
          <a:xfrm>
            <a:off x="6151418" y="1613647"/>
            <a:ext cx="5209309" cy="242047"/>
          </a:xfrm>
          <a:solidFill>
            <a:srgbClr val="B31B1B"/>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dirty="0" smtClean="0"/>
              <a:t>Click to edit Master text styles</a:t>
            </a:r>
          </a:p>
        </p:txBody>
      </p:sp>
      <p:sp>
        <p:nvSpPr>
          <p:cNvPr id="15" name="Content Placeholder 22"/>
          <p:cNvSpPr>
            <a:spLocks noGrp="1"/>
          </p:cNvSpPr>
          <p:nvPr>
            <p:ph sz="quarter" idx="19"/>
          </p:nvPr>
        </p:nvSpPr>
        <p:spPr>
          <a:xfrm>
            <a:off x="6151418" y="1855694"/>
            <a:ext cx="5209309" cy="42761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7" name="Picture 16" descr="Screen Shot 2015-04-27 at 5.26.14 PM.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80480" y="6414248"/>
            <a:ext cx="2776967" cy="364835"/>
          </a:xfrm>
          <a:prstGeom prst="rect">
            <a:avLst/>
          </a:prstGeom>
        </p:spPr>
      </p:pic>
    </p:spTree>
    <p:extLst>
      <p:ext uri="{BB962C8B-B14F-4D97-AF65-F5344CB8AC3E}">
        <p14:creationId xmlns:p14="http://schemas.microsoft.com/office/powerpoint/2010/main" val="3461369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273" y="484094"/>
            <a:ext cx="10529455" cy="484094"/>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endParaRPr lang="en-US" dirty="0" smtClean="0">
              <a:solidFill>
                <a:srgbClr val="000000"/>
              </a:solidFill>
            </a:endParaRPr>
          </a:p>
        </p:txBody>
      </p:sp>
      <p:sp>
        <p:nvSpPr>
          <p:cNvPr id="5" name="Slide Number Placeholder 4"/>
          <p:cNvSpPr>
            <a:spLocks noGrp="1"/>
          </p:cNvSpPr>
          <p:nvPr>
            <p:ph type="sldNum" sz="quarter" idx="12"/>
          </p:nvPr>
        </p:nvSpPr>
        <p:spPr/>
        <p:txBody>
          <a:bodyPr/>
          <a:lstStyle/>
          <a:p>
            <a:fld id="{98D1590A-E184-43EA-8001-7529417FC343}" type="slidenum">
              <a:rPr lang="en-US" smtClean="0">
                <a:solidFill>
                  <a:srgbClr val="000000"/>
                </a:solidFill>
              </a:rPr>
              <a:pPr/>
              <a:t>‹#›</a:t>
            </a:fld>
            <a:endParaRPr lang="en-US" dirty="0">
              <a:solidFill>
                <a:srgbClr val="000000"/>
              </a:solidFill>
            </a:endParaRPr>
          </a:p>
        </p:txBody>
      </p:sp>
      <p:cxnSp>
        <p:nvCxnSpPr>
          <p:cNvPr id="10" name="Straight Connector 9"/>
          <p:cNvCxnSpPr/>
          <p:nvPr userDrawn="1"/>
        </p:nvCxnSpPr>
        <p:spPr>
          <a:xfrm>
            <a:off x="831273" y="968188"/>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31273" y="6414247"/>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 Placeholder 2"/>
          <p:cNvSpPr>
            <a:spLocks noGrp="1"/>
          </p:cNvSpPr>
          <p:nvPr>
            <p:ph type="body" idx="15"/>
          </p:nvPr>
        </p:nvSpPr>
        <p:spPr>
          <a:xfrm>
            <a:off x="831273" y="1210235"/>
            <a:ext cx="5209309" cy="242047"/>
          </a:xfrm>
          <a:solidFill>
            <a:srgbClr val="B31B1B"/>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smtClean="0"/>
              <a:t>Click to edit Master text styles</a:t>
            </a:r>
          </a:p>
        </p:txBody>
      </p:sp>
      <p:sp>
        <p:nvSpPr>
          <p:cNvPr id="17" name="Content Placeholder 16"/>
          <p:cNvSpPr>
            <a:spLocks noGrp="1"/>
          </p:cNvSpPr>
          <p:nvPr>
            <p:ph sz="quarter" idx="16"/>
          </p:nvPr>
        </p:nvSpPr>
        <p:spPr>
          <a:xfrm>
            <a:off x="831273" y="1452283"/>
            <a:ext cx="5209309" cy="46795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7"/>
          </p:nvPr>
        </p:nvSpPr>
        <p:spPr>
          <a:xfrm>
            <a:off x="6151418" y="1210235"/>
            <a:ext cx="5209309" cy="242047"/>
          </a:xfrm>
          <a:solidFill>
            <a:srgbClr val="B31B1B"/>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smtClean="0"/>
              <a:t>Click to edit Master text styles</a:t>
            </a:r>
          </a:p>
        </p:txBody>
      </p:sp>
      <p:sp>
        <p:nvSpPr>
          <p:cNvPr id="13" name="Content Placeholder 16"/>
          <p:cNvSpPr>
            <a:spLocks noGrp="1"/>
          </p:cNvSpPr>
          <p:nvPr>
            <p:ph sz="quarter" idx="18"/>
          </p:nvPr>
        </p:nvSpPr>
        <p:spPr>
          <a:xfrm>
            <a:off x="6151418" y="1452283"/>
            <a:ext cx="5209309" cy="46795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Text Placeholder 13"/>
          <p:cNvSpPr>
            <a:spLocks noGrp="1"/>
          </p:cNvSpPr>
          <p:nvPr>
            <p:ph type="body" sz="quarter" idx="14" hasCustomPrompt="1"/>
          </p:nvPr>
        </p:nvSpPr>
        <p:spPr>
          <a:xfrm>
            <a:off x="6151418" y="968188"/>
            <a:ext cx="5209309" cy="161365"/>
          </a:xfrm>
        </p:spPr>
        <p:txBody>
          <a:bodyPr lIns="0" tIns="45720" rIns="0" bIns="45720" anchor="ctr">
            <a:noAutofit/>
          </a:bodyPr>
          <a:lstStyle>
            <a:lvl1pPr marL="0" indent="0" algn="r">
              <a:lnSpc>
                <a:spcPct val="100000"/>
              </a:lnSpc>
              <a:spcBef>
                <a:spcPts val="0"/>
              </a:spcBef>
              <a:buNone/>
              <a:defRPr sz="706" b="1" baseline="0">
                <a:solidFill>
                  <a:srgbClr val="B31B1B"/>
                </a:solidFill>
              </a:defRPr>
            </a:lvl1pPr>
          </a:lstStyle>
          <a:p>
            <a:pPr lvl="0"/>
            <a:r>
              <a:rPr lang="en-US" dirty="0" err="1" smtClean="0"/>
              <a:t>PocketSights</a:t>
            </a:r>
            <a:r>
              <a:rPr lang="en-US" dirty="0" smtClean="0"/>
              <a:t> Final Presentation</a:t>
            </a:r>
            <a:endParaRPr lang="en-US" dirty="0"/>
          </a:p>
        </p:txBody>
      </p:sp>
      <p:pic>
        <p:nvPicPr>
          <p:cNvPr id="14" name="Picture 13" descr="logo.pdf"/>
          <p:cNvPicPr>
            <a:picLocks noChangeAspect="1"/>
          </p:cNvPicPr>
          <p:nvPr userDrawn="1"/>
        </p:nvPicPr>
        <p:blipFill rotWithShape="1">
          <a:blip r:embed="rId2" cstate="print">
            <a:extLst>
              <a:ext uri="{28A0092B-C50C-407E-A947-70E740481C1C}">
                <a14:useLocalDpi xmlns:a14="http://schemas.microsoft.com/office/drawing/2010/main" val="0"/>
              </a:ext>
            </a:extLst>
          </a:blip>
          <a:srcRect t="35076" b="47257"/>
          <a:stretch/>
        </p:blipFill>
        <p:spPr>
          <a:xfrm>
            <a:off x="831273" y="6414248"/>
            <a:ext cx="2840869" cy="282327"/>
          </a:xfrm>
          <a:prstGeom prst="rect">
            <a:avLst/>
          </a:prstGeom>
        </p:spPr>
      </p:pic>
    </p:spTree>
    <p:extLst>
      <p:ext uri="{BB962C8B-B14F-4D97-AF65-F5344CB8AC3E}">
        <p14:creationId xmlns:p14="http://schemas.microsoft.com/office/powerpoint/2010/main" val="2232870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273" y="484094"/>
            <a:ext cx="10529455" cy="484094"/>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515927" y="6414247"/>
            <a:ext cx="2844800" cy="282388"/>
          </a:xfrm>
          <a:prstGeom prst="rect">
            <a:avLst/>
          </a:prstGeom>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endParaRPr lang="en-US" dirty="0" smtClean="0">
              <a:solidFill>
                <a:srgbClr val="000000"/>
              </a:solidFill>
            </a:endParaRPr>
          </a:p>
        </p:txBody>
      </p:sp>
      <p:sp>
        <p:nvSpPr>
          <p:cNvPr id="5" name="Slide Number Placeholder 4"/>
          <p:cNvSpPr>
            <a:spLocks noGrp="1"/>
          </p:cNvSpPr>
          <p:nvPr>
            <p:ph type="sldNum" sz="quarter" idx="12"/>
          </p:nvPr>
        </p:nvSpPr>
        <p:spPr/>
        <p:txBody>
          <a:bodyPr/>
          <a:lstStyle/>
          <a:p>
            <a:fld id="{98D1590A-E184-43EA-8001-7529417FC343}" type="slidenum">
              <a:rPr lang="en-US" smtClean="0">
                <a:solidFill>
                  <a:srgbClr val="000000"/>
                </a:solidFill>
              </a:rPr>
              <a:pPr/>
              <a:t>‹#›</a:t>
            </a:fld>
            <a:endParaRPr lang="en-US" dirty="0">
              <a:solidFill>
                <a:srgbClr val="000000"/>
              </a:solidFill>
            </a:endParaRPr>
          </a:p>
        </p:txBody>
      </p:sp>
      <p:cxnSp>
        <p:nvCxnSpPr>
          <p:cNvPr id="10" name="Straight Connector 9"/>
          <p:cNvCxnSpPr/>
          <p:nvPr userDrawn="1"/>
        </p:nvCxnSpPr>
        <p:spPr>
          <a:xfrm>
            <a:off x="831273" y="968188"/>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31273" y="6414247"/>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4" hasCustomPrompt="1"/>
          </p:nvPr>
        </p:nvSpPr>
        <p:spPr>
          <a:xfrm>
            <a:off x="6151418" y="968188"/>
            <a:ext cx="5209309" cy="161365"/>
          </a:xfrm>
        </p:spPr>
        <p:txBody>
          <a:bodyPr lIns="0" tIns="45720" rIns="0" bIns="45720" anchor="ctr">
            <a:noAutofit/>
          </a:bodyPr>
          <a:lstStyle>
            <a:lvl1pPr marL="0" indent="0" algn="r">
              <a:lnSpc>
                <a:spcPct val="100000"/>
              </a:lnSpc>
              <a:spcBef>
                <a:spcPts val="0"/>
              </a:spcBef>
              <a:buNone/>
              <a:defRPr sz="706" b="1" baseline="0">
                <a:solidFill>
                  <a:srgbClr val="B31B1B"/>
                </a:solidFill>
              </a:defRPr>
            </a:lvl1pPr>
          </a:lstStyle>
          <a:p>
            <a:pPr lvl="0"/>
            <a:r>
              <a:rPr lang="en-US" dirty="0" err="1" smtClean="0"/>
              <a:t>PocketSights</a:t>
            </a:r>
            <a:r>
              <a:rPr lang="en-US" dirty="0" smtClean="0"/>
              <a:t> Final Presentation</a:t>
            </a:r>
            <a:endParaRPr lang="en-US" dirty="0"/>
          </a:p>
        </p:txBody>
      </p:sp>
      <p:sp>
        <p:nvSpPr>
          <p:cNvPr id="15" name="Text Placeholder 2"/>
          <p:cNvSpPr>
            <a:spLocks noGrp="1"/>
          </p:cNvSpPr>
          <p:nvPr>
            <p:ph type="body" idx="15"/>
          </p:nvPr>
        </p:nvSpPr>
        <p:spPr>
          <a:xfrm>
            <a:off x="831273" y="1210235"/>
            <a:ext cx="3435927" cy="242047"/>
          </a:xfrm>
          <a:solidFill>
            <a:srgbClr val="B31B1B"/>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dirty="0" smtClean="0"/>
              <a:t>Click to edit Master text styles</a:t>
            </a:r>
          </a:p>
        </p:txBody>
      </p:sp>
      <p:sp>
        <p:nvSpPr>
          <p:cNvPr id="17" name="Content Placeholder 16"/>
          <p:cNvSpPr>
            <a:spLocks noGrp="1"/>
          </p:cNvSpPr>
          <p:nvPr>
            <p:ph sz="quarter" idx="16"/>
          </p:nvPr>
        </p:nvSpPr>
        <p:spPr>
          <a:xfrm>
            <a:off x="831273" y="1452283"/>
            <a:ext cx="3435927" cy="46795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7"/>
          </p:nvPr>
        </p:nvSpPr>
        <p:spPr>
          <a:xfrm>
            <a:off x="4378037" y="1210235"/>
            <a:ext cx="3435927" cy="242047"/>
          </a:xfrm>
          <a:solidFill>
            <a:srgbClr val="B31B1B"/>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dirty="0" smtClean="0"/>
              <a:t>Click to edit Master text styles</a:t>
            </a:r>
          </a:p>
        </p:txBody>
      </p:sp>
      <p:sp>
        <p:nvSpPr>
          <p:cNvPr id="13" name="Content Placeholder 16"/>
          <p:cNvSpPr>
            <a:spLocks noGrp="1"/>
          </p:cNvSpPr>
          <p:nvPr>
            <p:ph sz="quarter" idx="18"/>
          </p:nvPr>
        </p:nvSpPr>
        <p:spPr>
          <a:xfrm>
            <a:off x="4378037" y="1452283"/>
            <a:ext cx="3435927" cy="46795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2"/>
          <p:cNvSpPr>
            <a:spLocks noGrp="1"/>
          </p:cNvSpPr>
          <p:nvPr>
            <p:ph type="body" idx="19"/>
          </p:nvPr>
        </p:nvSpPr>
        <p:spPr>
          <a:xfrm>
            <a:off x="7924800" y="1210235"/>
            <a:ext cx="3435927" cy="242047"/>
          </a:xfrm>
          <a:solidFill>
            <a:srgbClr val="B31B1B"/>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dirty="0" smtClean="0"/>
              <a:t>Click to edit Master text styles</a:t>
            </a:r>
          </a:p>
        </p:txBody>
      </p:sp>
      <p:sp>
        <p:nvSpPr>
          <p:cNvPr id="18" name="Content Placeholder 16"/>
          <p:cNvSpPr>
            <a:spLocks noGrp="1"/>
          </p:cNvSpPr>
          <p:nvPr>
            <p:ph sz="quarter" idx="20"/>
          </p:nvPr>
        </p:nvSpPr>
        <p:spPr>
          <a:xfrm>
            <a:off x="7924800" y="1452283"/>
            <a:ext cx="3435927" cy="46795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0" name="Picture 19" descr="Screen Shot 2015-04-27 at 5.26.14 PM.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80480" y="6414248"/>
            <a:ext cx="2776967" cy="364835"/>
          </a:xfrm>
          <a:prstGeom prst="rect">
            <a:avLst/>
          </a:prstGeom>
        </p:spPr>
      </p:pic>
    </p:spTree>
    <p:extLst>
      <p:ext uri="{BB962C8B-B14F-4D97-AF65-F5344CB8AC3E}">
        <p14:creationId xmlns:p14="http://schemas.microsoft.com/office/powerpoint/2010/main" val="1372849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mpus_tech_slide_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solidFill>
                <a:srgbClr val="000000"/>
              </a:solidFill>
            </a:endParaRPr>
          </a:p>
        </p:txBody>
      </p:sp>
      <p:sp>
        <p:nvSpPr>
          <p:cNvPr id="5" name="Slide Number Placeholder 4"/>
          <p:cNvSpPr>
            <a:spLocks noGrp="1"/>
          </p:cNvSpPr>
          <p:nvPr>
            <p:ph type="sldNum" sz="quarter" idx="12"/>
          </p:nvPr>
        </p:nvSpPr>
        <p:spPr/>
        <p:txBody>
          <a:bodyPr/>
          <a:lstStyle/>
          <a:p>
            <a:fld id="{98D1590A-E184-43EA-8001-7529417FC343}" type="slidenum">
              <a:rPr lang="en-US" smtClean="0">
                <a:solidFill>
                  <a:srgbClr val="000000"/>
                </a:solidFill>
              </a:rPr>
              <a:pPr/>
              <a:t>‹#›</a:t>
            </a:fld>
            <a:endParaRPr lang="en-US" dirty="0">
              <a:solidFill>
                <a:srgbClr val="000000"/>
              </a:solidFill>
            </a:endParaRPr>
          </a:p>
        </p:txBody>
      </p:sp>
      <p:cxnSp>
        <p:nvCxnSpPr>
          <p:cNvPr id="10" name="Straight Connector 9"/>
          <p:cNvCxnSpPr/>
          <p:nvPr userDrawn="1"/>
        </p:nvCxnSpPr>
        <p:spPr>
          <a:xfrm>
            <a:off x="831273" y="968188"/>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31273" y="6414247"/>
            <a:ext cx="10529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 Placeholder 2"/>
          <p:cNvSpPr>
            <a:spLocks noGrp="1"/>
          </p:cNvSpPr>
          <p:nvPr>
            <p:ph type="body" idx="15" hasCustomPrompt="1"/>
          </p:nvPr>
        </p:nvSpPr>
        <p:spPr>
          <a:xfrm>
            <a:off x="831273" y="1613647"/>
            <a:ext cx="10529455" cy="242047"/>
          </a:xfrm>
          <a:solidFill>
            <a:srgbClr val="B31B1B"/>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baseline="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dirty="0" smtClean="0"/>
              <a:t>[text]</a:t>
            </a:r>
          </a:p>
        </p:txBody>
      </p:sp>
      <p:sp>
        <p:nvSpPr>
          <p:cNvPr id="21" name="Text Placeholder 20"/>
          <p:cNvSpPr>
            <a:spLocks noGrp="1"/>
          </p:cNvSpPr>
          <p:nvPr>
            <p:ph type="body" sz="quarter" idx="16" hasCustomPrompt="1"/>
          </p:nvPr>
        </p:nvSpPr>
        <p:spPr>
          <a:xfrm>
            <a:off x="831273" y="1157566"/>
            <a:ext cx="10529455" cy="484094"/>
          </a:xfrm>
        </p:spPr>
        <p:txBody>
          <a:bodyPr lIns="0" rIns="0" anchor="ctr">
            <a:normAutofit/>
          </a:bodyPr>
          <a:lstStyle>
            <a:lvl1pPr marL="0" indent="0">
              <a:lnSpc>
                <a:spcPct val="110000"/>
              </a:lnSpc>
              <a:spcBef>
                <a:spcPts val="0"/>
              </a:spcBef>
              <a:buNone/>
              <a:defRPr sz="1147" b="1"/>
            </a:lvl1pPr>
          </a:lstStyle>
          <a:p>
            <a:pPr lvl="0"/>
            <a:r>
              <a:rPr lang="en-US" dirty="0" smtClean="0"/>
              <a:t>Main Takeaway:</a:t>
            </a:r>
          </a:p>
        </p:txBody>
      </p:sp>
      <p:sp>
        <p:nvSpPr>
          <p:cNvPr id="23" name="Content Placeholder 22"/>
          <p:cNvSpPr>
            <a:spLocks noGrp="1"/>
          </p:cNvSpPr>
          <p:nvPr>
            <p:ph sz="quarter" idx="17"/>
          </p:nvPr>
        </p:nvSpPr>
        <p:spPr>
          <a:xfrm>
            <a:off x="831273" y="1855694"/>
            <a:ext cx="10529455" cy="197671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2"/>
          <p:cNvSpPr>
            <a:spLocks noGrp="1"/>
          </p:cNvSpPr>
          <p:nvPr>
            <p:ph type="body" idx="18" hasCustomPrompt="1"/>
          </p:nvPr>
        </p:nvSpPr>
        <p:spPr>
          <a:xfrm>
            <a:off x="831273" y="3913094"/>
            <a:ext cx="10529455" cy="242047"/>
          </a:xfrm>
          <a:solidFill>
            <a:srgbClr val="B31B1B"/>
          </a:solidFill>
          <a:ln>
            <a:solidFill>
              <a:srgbClr val="B31B1B"/>
            </a:solidFill>
          </a:ln>
        </p:spPr>
        <p:txBody>
          <a:bodyPr vert="horz" lIns="91440" tIns="45720" rIns="91440" bIns="45720" rtlCol="0" anchor="ctr">
            <a:noAutofit/>
          </a:bodyPr>
          <a:lstStyle>
            <a:lvl1pPr marL="0" indent="0" algn="ctr">
              <a:lnSpc>
                <a:spcPct val="100000"/>
              </a:lnSpc>
              <a:spcBef>
                <a:spcPts val="0"/>
              </a:spcBef>
              <a:buNone/>
              <a:defRPr lang="en-US" sz="1235" b="1" kern="1200" baseline="0" dirty="0" smtClean="0">
                <a:solidFill>
                  <a:schemeClr val="bg1"/>
                </a:solidFill>
                <a:latin typeface="+mn-lt"/>
                <a:ea typeface="+mn-ea"/>
                <a:cs typeface="+mn-cs"/>
              </a:defRPr>
            </a:lvl1pPr>
            <a:lvl2pPr marL="449505" indent="0">
              <a:buNone/>
              <a:defRPr sz="1941" b="1"/>
            </a:lvl2pPr>
            <a:lvl3pPr marL="899010" indent="0">
              <a:buNone/>
              <a:defRPr sz="1765" b="1"/>
            </a:lvl3pPr>
            <a:lvl4pPr marL="1348516" indent="0">
              <a:buNone/>
              <a:defRPr sz="1588" b="1"/>
            </a:lvl4pPr>
            <a:lvl5pPr marL="1798021" indent="0">
              <a:buNone/>
              <a:defRPr sz="1588" b="1"/>
            </a:lvl5pPr>
            <a:lvl6pPr marL="2247527" indent="0">
              <a:buNone/>
              <a:defRPr sz="1588" b="1"/>
            </a:lvl6pPr>
            <a:lvl7pPr marL="2697032" indent="0">
              <a:buNone/>
              <a:defRPr sz="1588" b="1"/>
            </a:lvl7pPr>
            <a:lvl8pPr marL="3146538" indent="0">
              <a:buNone/>
              <a:defRPr sz="1588" b="1"/>
            </a:lvl8pPr>
            <a:lvl9pPr marL="3596043" indent="0">
              <a:buNone/>
              <a:defRPr sz="1588" b="1"/>
            </a:lvl9pPr>
          </a:lstStyle>
          <a:p>
            <a:pPr marL="0" lvl="0" indent="0" algn="ctr" defTabSz="899010" rtl="0" eaLnBrk="1" latinLnBrk="0" hangingPunct="1">
              <a:lnSpc>
                <a:spcPct val="100000"/>
              </a:lnSpc>
              <a:spcBef>
                <a:spcPts val="0"/>
              </a:spcBef>
              <a:buClr>
                <a:schemeClr val="accent5"/>
              </a:buClr>
              <a:buFont typeface="Wingdings" pitchFamily="2" charset="2"/>
              <a:buNone/>
            </a:pPr>
            <a:r>
              <a:rPr lang="en-US" dirty="0" smtClean="0"/>
              <a:t>[text]</a:t>
            </a:r>
          </a:p>
        </p:txBody>
      </p:sp>
      <p:sp>
        <p:nvSpPr>
          <p:cNvPr id="15" name="Content Placeholder 22"/>
          <p:cNvSpPr>
            <a:spLocks noGrp="1"/>
          </p:cNvSpPr>
          <p:nvPr>
            <p:ph sz="quarter" idx="19"/>
          </p:nvPr>
        </p:nvSpPr>
        <p:spPr>
          <a:xfrm>
            <a:off x="831273" y="4155141"/>
            <a:ext cx="10529455" cy="197671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16"/>
          <p:cNvSpPr>
            <a:spLocks noGrp="1"/>
          </p:cNvSpPr>
          <p:nvPr>
            <p:ph sz="quarter" idx="24" hasCustomPrompt="1"/>
          </p:nvPr>
        </p:nvSpPr>
        <p:spPr>
          <a:xfrm>
            <a:off x="831273" y="6215529"/>
            <a:ext cx="10714182" cy="198717"/>
          </a:xfrm>
        </p:spPr>
        <p:txBody>
          <a:bodyPr>
            <a:noAutofit/>
          </a:bodyPr>
          <a:lstStyle>
            <a:lvl1pPr marL="0" indent="0">
              <a:lnSpc>
                <a:spcPct val="100000"/>
              </a:lnSpc>
              <a:spcBef>
                <a:spcPts val="0"/>
              </a:spcBef>
              <a:buNone/>
              <a:defRPr sz="529"/>
            </a:lvl1pPr>
          </a:lstStyle>
          <a:p>
            <a:pPr lvl="0"/>
            <a:r>
              <a:rPr lang="en-US" dirty="0" smtClean="0"/>
              <a:t>Sources</a:t>
            </a:r>
            <a:endParaRPr lang="en-US" dirty="0"/>
          </a:p>
        </p:txBody>
      </p:sp>
      <p:sp>
        <p:nvSpPr>
          <p:cNvPr id="19" name="Text Placeholder 13"/>
          <p:cNvSpPr>
            <a:spLocks noGrp="1"/>
          </p:cNvSpPr>
          <p:nvPr>
            <p:ph type="body" sz="quarter" idx="14" hasCustomPrompt="1"/>
          </p:nvPr>
        </p:nvSpPr>
        <p:spPr>
          <a:xfrm>
            <a:off x="6151418" y="968188"/>
            <a:ext cx="5209309" cy="161365"/>
          </a:xfrm>
        </p:spPr>
        <p:txBody>
          <a:bodyPr lIns="0" tIns="45720" rIns="0" bIns="45720" anchor="ctr">
            <a:noAutofit/>
          </a:bodyPr>
          <a:lstStyle>
            <a:lvl1pPr marL="0" indent="0" algn="r">
              <a:lnSpc>
                <a:spcPct val="100000"/>
              </a:lnSpc>
              <a:spcBef>
                <a:spcPts val="0"/>
              </a:spcBef>
              <a:buNone/>
              <a:defRPr sz="706" b="1" baseline="0">
                <a:solidFill>
                  <a:srgbClr val="B31B1B"/>
                </a:solidFill>
              </a:defRPr>
            </a:lvl1pPr>
          </a:lstStyle>
          <a:p>
            <a:pPr lvl="0"/>
            <a:r>
              <a:rPr lang="en-US" dirty="0" err="1" smtClean="0"/>
              <a:t>PocketSights</a:t>
            </a:r>
            <a:r>
              <a:rPr lang="en-US" dirty="0" smtClean="0"/>
              <a:t> Final Presentation</a:t>
            </a:r>
            <a:endParaRPr lang="en-US" dirty="0"/>
          </a:p>
        </p:txBody>
      </p:sp>
      <p:pic>
        <p:nvPicPr>
          <p:cNvPr id="20" name="Picture 19" descr="logo.pdf"/>
          <p:cNvPicPr>
            <a:picLocks noChangeAspect="1"/>
          </p:cNvPicPr>
          <p:nvPr userDrawn="1"/>
        </p:nvPicPr>
        <p:blipFill rotWithShape="1">
          <a:blip r:embed="rId2" cstate="print">
            <a:extLst>
              <a:ext uri="{28A0092B-C50C-407E-A947-70E740481C1C}">
                <a14:useLocalDpi xmlns:a14="http://schemas.microsoft.com/office/drawing/2010/main" val="0"/>
              </a:ext>
            </a:extLst>
          </a:blip>
          <a:srcRect t="35076" b="47257"/>
          <a:stretch/>
        </p:blipFill>
        <p:spPr>
          <a:xfrm>
            <a:off x="831273" y="6414248"/>
            <a:ext cx="2840869" cy="282327"/>
          </a:xfrm>
          <a:prstGeom prst="rect">
            <a:avLst/>
          </a:prstGeom>
        </p:spPr>
      </p:pic>
    </p:spTree>
    <p:extLst>
      <p:ext uri="{BB962C8B-B14F-4D97-AF65-F5344CB8AC3E}">
        <p14:creationId xmlns:p14="http://schemas.microsoft.com/office/powerpoint/2010/main" val="18219526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1273" y="484094"/>
            <a:ext cx="10529455" cy="484094"/>
          </a:xfrm>
          <a:prstGeom prst="rect">
            <a:avLst/>
          </a:prstGeom>
        </p:spPr>
        <p:txBody>
          <a:bodyPr vert="horz" lIns="0" tIns="45720" rIns="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1273" y="1290918"/>
            <a:ext cx="10529455" cy="484094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515927" y="6414247"/>
            <a:ext cx="2844800" cy="282388"/>
          </a:xfrm>
          <a:prstGeom prst="rect">
            <a:avLst/>
          </a:prstGeom>
        </p:spPr>
        <p:txBody>
          <a:bodyPr vert="horz" lIns="91440" tIns="45720" rIns="91440" bIns="45720" rtlCol="0" anchor="ctr"/>
          <a:lstStyle>
            <a:lvl1pPr algn="r">
              <a:defRPr sz="1059">
                <a:solidFill>
                  <a:schemeClr val="tx1"/>
                </a:solidFill>
              </a:defRPr>
            </a:lvl1pPr>
          </a:lstStyle>
          <a:p>
            <a:pPr defTabSz="899010"/>
            <a:endParaRPr lang="en-US" dirty="0">
              <a:solidFill>
                <a:srgbClr val="000000"/>
              </a:solidFill>
            </a:endParaRPr>
          </a:p>
        </p:txBody>
      </p:sp>
      <p:sp>
        <p:nvSpPr>
          <p:cNvPr id="5" name="Footer Placeholder 4"/>
          <p:cNvSpPr>
            <a:spLocks noGrp="1"/>
          </p:cNvSpPr>
          <p:nvPr>
            <p:ph type="ftr" sz="quarter" idx="3"/>
          </p:nvPr>
        </p:nvSpPr>
        <p:spPr>
          <a:xfrm>
            <a:off x="831273" y="6172200"/>
            <a:ext cx="10529455" cy="242047"/>
          </a:xfrm>
          <a:prstGeom prst="rect">
            <a:avLst/>
          </a:prstGeom>
        </p:spPr>
        <p:txBody>
          <a:bodyPr vert="horz" lIns="0" tIns="0" rIns="0" bIns="0" rtlCol="0" anchor="b"/>
          <a:lstStyle>
            <a:lvl1pPr algn="l">
              <a:defRPr sz="618" b="0">
                <a:solidFill>
                  <a:schemeClr val="tx1"/>
                </a:solidFill>
              </a:defRPr>
            </a:lvl1pPr>
          </a:lstStyle>
          <a:p>
            <a:pPr defTabSz="899010"/>
            <a:endParaRPr lang="en-US" dirty="0" smtClean="0">
              <a:solidFill>
                <a:srgbClr val="000000"/>
              </a:solidFill>
            </a:endParaRPr>
          </a:p>
        </p:txBody>
      </p:sp>
      <p:sp>
        <p:nvSpPr>
          <p:cNvPr id="6" name="Slide Number Placeholder 5"/>
          <p:cNvSpPr>
            <a:spLocks noGrp="1"/>
          </p:cNvSpPr>
          <p:nvPr>
            <p:ph type="sldNum" sz="quarter" idx="4"/>
          </p:nvPr>
        </p:nvSpPr>
        <p:spPr>
          <a:xfrm>
            <a:off x="4433455" y="6414247"/>
            <a:ext cx="3325091" cy="282388"/>
          </a:xfrm>
          <a:prstGeom prst="rect">
            <a:avLst/>
          </a:prstGeom>
        </p:spPr>
        <p:txBody>
          <a:bodyPr vert="horz" lIns="91440" tIns="45720" rIns="91440" bIns="45720" rtlCol="0" anchor="ctr"/>
          <a:lstStyle>
            <a:lvl1pPr algn="ctr">
              <a:defRPr sz="1059" b="0">
                <a:solidFill>
                  <a:schemeClr val="tx1"/>
                </a:solidFill>
              </a:defRPr>
            </a:lvl1pPr>
          </a:lstStyle>
          <a:p>
            <a:pPr defTabSz="899010"/>
            <a:fld id="{98D1590A-E184-43EA-8001-7529417FC343}" type="slidenum">
              <a:rPr lang="en-US" smtClean="0">
                <a:solidFill>
                  <a:srgbClr val="000000"/>
                </a:solidFill>
              </a:rPr>
              <a:pPr defTabSz="899010"/>
              <a:t>‹#›</a:t>
            </a:fld>
            <a:endParaRPr lang="en-US" dirty="0">
              <a:solidFill>
                <a:srgbClr val="000000"/>
              </a:solidFill>
            </a:endParaRPr>
          </a:p>
        </p:txBody>
      </p:sp>
    </p:spTree>
    <p:extLst>
      <p:ext uri="{BB962C8B-B14F-4D97-AF65-F5344CB8AC3E}">
        <p14:creationId xmlns:p14="http://schemas.microsoft.com/office/powerpoint/2010/main" val="175446090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899010" rtl="0" eaLnBrk="1" latinLnBrk="0" hangingPunct="1">
        <a:spcBef>
          <a:spcPct val="0"/>
        </a:spcBef>
        <a:buNone/>
        <a:defRPr sz="2206" kern="1200">
          <a:solidFill>
            <a:schemeClr val="tx1"/>
          </a:solidFill>
          <a:latin typeface="+mj-lt"/>
          <a:ea typeface="+mj-ea"/>
          <a:cs typeface="+mj-cs"/>
        </a:defRPr>
      </a:lvl1pPr>
    </p:titleStyle>
    <p:bodyStyle>
      <a:lvl1pPr marL="242060" indent="-242060" algn="l" defTabSz="899010" rtl="0" eaLnBrk="1" latinLnBrk="0" hangingPunct="1">
        <a:lnSpc>
          <a:spcPct val="130000"/>
        </a:lnSpc>
        <a:spcBef>
          <a:spcPts val="794"/>
        </a:spcBef>
        <a:buClr>
          <a:schemeClr val="accent5"/>
        </a:buClr>
        <a:buFont typeface="Wingdings" pitchFamily="2" charset="2"/>
        <a:buChar char="§"/>
        <a:defRPr sz="971" kern="1200">
          <a:solidFill>
            <a:schemeClr val="tx1"/>
          </a:solidFill>
          <a:latin typeface="+mn-lt"/>
          <a:ea typeface="+mn-ea"/>
          <a:cs typeface="+mn-cs"/>
        </a:defRPr>
      </a:lvl1pPr>
      <a:lvl2pPr marL="564807" indent="-242060" algn="l" defTabSz="899010" rtl="0" eaLnBrk="1" latinLnBrk="0" hangingPunct="1">
        <a:lnSpc>
          <a:spcPct val="130000"/>
        </a:lnSpc>
        <a:spcBef>
          <a:spcPts val="794"/>
        </a:spcBef>
        <a:buClr>
          <a:schemeClr val="accent5"/>
        </a:buClr>
        <a:buSzPct val="75000"/>
        <a:buFont typeface="Wingdings 3" pitchFamily="18" charset="2"/>
        <a:buChar char="}"/>
        <a:defRPr sz="971" kern="1200">
          <a:solidFill>
            <a:schemeClr val="tx1"/>
          </a:solidFill>
          <a:latin typeface="+mn-lt"/>
          <a:ea typeface="+mn-ea"/>
          <a:cs typeface="+mn-cs"/>
        </a:defRPr>
      </a:lvl2pPr>
      <a:lvl3pPr marL="887553" indent="-242060" algn="l" defTabSz="910527" rtl="0" eaLnBrk="1" latinLnBrk="0" hangingPunct="1">
        <a:lnSpc>
          <a:spcPct val="130000"/>
        </a:lnSpc>
        <a:spcBef>
          <a:spcPts val="794"/>
        </a:spcBef>
        <a:buClr>
          <a:schemeClr val="accent5"/>
        </a:buClr>
        <a:buFont typeface="Arial" pitchFamily="34" charset="0"/>
        <a:buChar char="–"/>
        <a:tabLst/>
        <a:defRPr sz="971" kern="1200">
          <a:solidFill>
            <a:schemeClr val="tx1"/>
          </a:solidFill>
          <a:latin typeface="+mn-lt"/>
          <a:ea typeface="+mn-ea"/>
          <a:cs typeface="+mn-cs"/>
        </a:defRPr>
      </a:lvl3pPr>
      <a:lvl4pPr marL="1210300" indent="-242060" algn="l" defTabSz="899010" rtl="0" eaLnBrk="1" latinLnBrk="0" hangingPunct="1">
        <a:lnSpc>
          <a:spcPct val="130000"/>
        </a:lnSpc>
        <a:spcBef>
          <a:spcPts val="794"/>
        </a:spcBef>
        <a:buClr>
          <a:schemeClr val="accent5"/>
        </a:buClr>
        <a:buFont typeface="Wingdings" pitchFamily="2" charset="2"/>
        <a:buChar char=""/>
        <a:defRPr sz="971" kern="1200">
          <a:solidFill>
            <a:schemeClr val="tx1"/>
          </a:solidFill>
          <a:latin typeface="+mn-lt"/>
          <a:ea typeface="+mn-ea"/>
          <a:cs typeface="+mn-cs"/>
        </a:defRPr>
      </a:lvl4pPr>
      <a:lvl5pPr marL="1533046" indent="-242060" algn="l" defTabSz="899010" rtl="0" eaLnBrk="1" latinLnBrk="0" hangingPunct="1">
        <a:lnSpc>
          <a:spcPct val="130000"/>
        </a:lnSpc>
        <a:spcBef>
          <a:spcPts val="794"/>
        </a:spcBef>
        <a:buClr>
          <a:schemeClr val="accent5"/>
        </a:buClr>
        <a:buFont typeface="Arial" pitchFamily="34" charset="0"/>
        <a:buChar char="–"/>
        <a:defRPr sz="971" kern="1200">
          <a:solidFill>
            <a:schemeClr val="tx1"/>
          </a:solidFill>
          <a:latin typeface="+mn-lt"/>
          <a:ea typeface="+mn-ea"/>
          <a:cs typeface="+mn-cs"/>
        </a:defRPr>
      </a:lvl5pPr>
      <a:lvl6pPr marL="2472279" indent="-224753" algn="l" defTabSz="899010"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85" indent="-224753" algn="l" defTabSz="899010"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90" indent="-224753" algn="l" defTabSz="899010"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96" indent="-224753" algn="l" defTabSz="899010"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9010" rtl="0" eaLnBrk="1" latinLnBrk="0" hangingPunct="1">
        <a:defRPr sz="1765" kern="1200">
          <a:solidFill>
            <a:schemeClr val="tx1"/>
          </a:solidFill>
          <a:latin typeface="+mn-lt"/>
          <a:ea typeface="+mn-ea"/>
          <a:cs typeface="+mn-cs"/>
        </a:defRPr>
      </a:lvl1pPr>
      <a:lvl2pPr marL="449505" algn="l" defTabSz="899010" rtl="0" eaLnBrk="1" latinLnBrk="0" hangingPunct="1">
        <a:defRPr sz="1765" kern="1200">
          <a:solidFill>
            <a:schemeClr val="tx1"/>
          </a:solidFill>
          <a:latin typeface="+mn-lt"/>
          <a:ea typeface="+mn-ea"/>
          <a:cs typeface="+mn-cs"/>
        </a:defRPr>
      </a:lvl2pPr>
      <a:lvl3pPr marL="899010" algn="l" defTabSz="899010" rtl="0" eaLnBrk="1" latinLnBrk="0" hangingPunct="1">
        <a:defRPr sz="1765" kern="1200">
          <a:solidFill>
            <a:schemeClr val="tx1"/>
          </a:solidFill>
          <a:latin typeface="+mn-lt"/>
          <a:ea typeface="+mn-ea"/>
          <a:cs typeface="+mn-cs"/>
        </a:defRPr>
      </a:lvl3pPr>
      <a:lvl4pPr marL="1348516" algn="l" defTabSz="899010" rtl="0" eaLnBrk="1" latinLnBrk="0" hangingPunct="1">
        <a:defRPr sz="1765" kern="1200">
          <a:solidFill>
            <a:schemeClr val="tx1"/>
          </a:solidFill>
          <a:latin typeface="+mn-lt"/>
          <a:ea typeface="+mn-ea"/>
          <a:cs typeface="+mn-cs"/>
        </a:defRPr>
      </a:lvl4pPr>
      <a:lvl5pPr marL="1798021" algn="l" defTabSz="899010" rtl="0" eaLnBrk="1" latinLnBrk="0" hangingPunct="1">
        <a:defRPr sz="1765" kern="1200">
          <a:solidFill>
            <a:schemeClr val="tx1"/>
          </a:solidFill>
          <a:latin typeface="+mn-lt"/>
          <a:ea typeface="+mn-ea"/>
          <a:cs typeface="+mn-cs"/>
        </a:defRPr>
      </a:lvl5pPr>
      <a:lvl6pPr marL="2247527" algn="l" defTabSz="899010" rtl="0" eaLnBrk="1" latinLnBrk="0" hangingPunct="1">
        <a:defRPr sz="1765" kern="1200">
          <a:solidFill>
            <a:schemeClr val="tx1"/>
          </a:solidFill>
          <a:latin typeface="+mn-lt"/>
          <a:ea typeface="+mn-ea"/>
          <a:cs typeface="+mn-cs"/>
        </a:defRPr>
      </a:lvl6pPr>
      <a:lvl7pPr marL="2697032" algn="l" defTabSz="899010" rtl="0" eaLnBrk="1" latinLnBrk="0" hangingPunct="1">
        <a:defRPr sz="1765" kern="1200">
          <a:solidFill>
            <a:schemeClr val="tx1"/>
          </a:solidFill>
          <a:latin typeface="+mn-lt"/>
          <a:ea typeface="+mn-ea"/>
          <a:cs typeface="+mn-cs"/>
        </a:defRPr>
      </a:lvl7pPr>
      <a:lvl8pPr marL="3146538" algn="l" defTabSz="899010" rtl="0" eaLnBrk="1" latinLnBrk="0" hangingPunct="1">
        <a:defRPr sz="1765" kern="1200">
          <a:solidFill>
            <a:schemeClr val="tx1"/>
          </a:solidFill>
          <a:latin typeface="+mn-lt"/>
          <a:ea typeface="+mn-ea"/>
          <a:cs typeface="+mn-cs"/>
        </a:defRPr>
      </a:lvl8pPr>
      <a:lvl9pPr marL="3596043" algn="l" defTabSz="899010" rtl="0" eaLnBrk="1" latinLnBrk="0" hangingPunct="1">
        <a:defRPr sz="17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67263"/>
            <a:ext cx="10367682" cy="466219"/>
          </a:xfrm>
        </p:spPr>
        <p:txBody>
          <a:bodyPr>
            <a:normAutofit fontScale="90000"/>
          </a:bodyPr>
          <a:lstStyle/>
          <a:p>
            <a:r>
              <a:rPr lang="en-US" dirty="0" smtClean="0"/>
              <a:t>The Transactions Demand For Cash: An Inventory Theoretic Approach</a:t>
            </a:r>
            <a:endParaRPr lang="en-US" sz="1412" dirty="0">
              <a:solidFill>
                <a:schemeClr val="bg2">
                  <a:lumMod val="50000"/>
                </a:schemeClr>
              </a:solidFill>
            </a:endParaRPr>
          </a:p>
        </p:txBody>
      </p:sp>
      <p:sp>
        <p:nvSpPr>
          <p:cNvPr id="4" name="Title 1"/>
          <p:cNvSpPr txBox="1">
            <a:spLocks/>
          </p:cNvSpPr>
          <p:nvPr/>
        </p:nvSpPr>
        <p:spPr>
          <a:xfrm>
            <a:off x="838200" y="3451412"/>
            <a:ext cx="1938456" cy="466219"/>
          </a:xfrm>
          <a:prstGeom prst="rect">
            <a:avLst/>
          </a:prstGeom>
        </p:spPr>
        <p:txBody>
          <a:bodyPr vert="horz" lIns="0" tIns="50941" rIns="0" bIns="50941" rtlCol="0" anchor="t">
            <a:normAutofit fontScale="97500"/>
          </a:bodyPr>
          <a:lstStyle>
            <a:lvl1pPr algn="l" defTabSz="899010" rtl="0" eaLnBrk="1" latinLnBrk="0" hangingPunct="1">
              <a:spcBef>
                <a:spcPct val="0"/>
              </a:spcBef>
              <a:buNone/>
              <a:defRPr lang="en-US" sz="2471" b="0" kern="1200" baseline="0" dirty="0">
                <a:solidFill>
                  <a:srgbClr val="B31B1B"/>
                </a:solidFill>
                <a:latin typeface="+mj-lt"/>
                <a:ea typeface="+mj-ea"/>
                <a:cs typeface="+mj-cs"/>
              </a:defRPr>
            </a:lvl1pPr>
          </a:lstStyle>
          <a:p>
            <a:r>
              <a:rPr lang="en-US" sz="1800" dirty="0" smtClean="0">
                <a:solidFill>
                  <a:schemeClr val="tx1">
                    <a:lumMod val="50000"/>
                    <a:lumOff val="50000"/>
                  </a:schemeClr>
                </a:solidFill>
              </a:rPr>
              <a:t>William J. </a:t>
            </a:r>
            <a:r>
              <a:rPr lang="en-US" sz="1800" dirty="0" err="1" smtClean="0">
                <a:solidFill>
                  <a:schemeClr val="tx1">
                    <a:lumMod val="50000"/>
                    <a:lumOff val="50000"/>
                  </a:schemeClr>
                </a:solidFill>
              </a:rPr>
              <a:t>Baumol</a:t>
            </a:r>
            <a:endParaRPr lang="en-US" sz="1100" dirty="0">
              <a:solidFill>
                <a:schemeClr val="tx1">
                  <a:lumMod val="50000"/>
                  <a:lumOff val="50000"/>
                </a:schemeClr>
              </a:solidFill>
            </a:endParaRPr>
          </a:p>
        </p:txBody>
      </p:sp>
    </p:spTree>
    <p:extLst>
      <p:ext uri="{BB962C8B-B14F-4D97-AF65-F5344CB8AC3E}">
        <p14:creationId xmlns:p14="http://schemas.microsoft.com/office/powerpoint/2010/main" val="29510893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further study identified by the transactions demand for cash model</a:t>
            </a:r>
            <a:endParaRPr lang="en-US" dirty="0"/>
          </a:p>
        </p:txBody>
      </p:sp>
      <p:sp>
        <p:nvSpPr>
          <p:cNvPr id="3" name="Slide Number Placeholder 2"/>
          <p:cNvSpPr>
            <a:spLocks noGrp="1"/>
          </p:cNvSpPr>
          <p:nvPr>
            <p:ph type="sldNum" sz="quarter" idx="12"/>
          </p:nvPr>
        </p:nvSpPr>
        <p:spPr/>
        <p:txBody>
          <a:bodyPr/>
          <a:lstStyle/>
          <a:p>
            <a:fld id="{98D1590A-E184-43EA-8001-7529417FC343}" type="slidenum">
              <a:rPr lang="en-US" smtClean="0">
                <a:solidFill>
                  <a:srgbClr val="000000"/>
                </a:solidFill>
              </a:rPr>
              <a:pPr/>
              <a:t>10</a:t>
            </a:fld>
            <a:endParaRPr lang="en-US" dirty="0">
              <a:solidFill>
                <a:srgbClr val="000000"/>
              </a:solidFill>
            </a:endParaRPr>
          </a:p>
        </p:txBody>
      </p:sp>
      <p:sp>
        <p:nvSpPr>
          <p:cNvPr id="5" name="Content Placeholder 4"/>
          <p:cNvSpPr>
            <a:spLocks noGrp="1"/>
          </p:cNvSpPr>
          <p:nvPr>
            <p:ph sz="quarter" idx="16"/>
          </p:nvPr>
        </p:nvSpPr>
        <p:spPr>
          <a:xfrm>
            <a:off x="831273" y="1156446"/>
            <a:ext cx="10529455" cy="4679576"/>
          </a:xfrm>
        </p:spPr>
        <p:txBody>
          <a:bodyPr>
            <a:noAutofit/>
          </a:bodyPr>
          <a:lstStyle/>
          <a:p>
            <a:r>
              <a:rPr lang="en-US" sz="1600" dirty="0" smtClean="0"/>
              <a:t>While it may not be practical to effect for the public to effect every possible economy in use of the cash, it may be profitable for largest cash users to reduce cash balances relevant to transactions</a:t>
            </a:r>
          </a:p>
          <a:p>
            <a:pPr lvl="1"/>
            <a:r>
              <a:rPr lang="en-US" sz="1600" dirty="0" smtClean="0"/>
              <a:t>This can have system-wide repercussions that are significant and material</a:t>
            </a:r>
          </a:p>
          <a:p>
            <a:pPr lvl="1"/>
            <a:r>
              <a:rPr lang="en-US" sz="1600" dirty="0" smtClean="0"/>
              <a:t>Small cash holders may be incentivized to realize cash economies by instinct or by trial and error</a:t>
            </a:r>
          </a:p>
          <a:p>
            <a:r>
              <a:rPr lang="en-US" sz="1600" dirty="0" smtClean="0"/>
              <a:t>The non-zero rational transactions demand for cash, and  the less than proportionate rise in the rational demand for cash with the real volume of transactions depends on the responsiveness of:</a:t>
            </a:r>
          </a:p>
          <a:p>
            <a:pPr lvl="1"/>
            <a:r>
              <a:rPr lang="en-US" sz="1600" dirty="0" smtClean="0"/>
              <a:t>The brokerage fee to the quantity of cash involved</a:t>
            </a:r>
          </a:p>
          <a:p>
            <a:pPr lvl="2"/>
            <a:r>
              <a:rPr lang="en-US" sz="1600" dirty="0" smtClean="0"/>
              <a:t>Can’t fall below a pre-assigned level</a:t>
            </a:r>
          </a:p>
          <a:p>
            <a:pPr lvl="1"/>
            <a:r>
              <a:rPr lang="en-US" sz="1600" dirty="0" smtClean="0"/>
              <a:t>The interest rate to the quantity of cash involved </a:t>
            </a:r>
          </a:p>
          <a:p>
            <a:pPr lvl="2"/>
            <a:r>
              <a:rPr lang="en-US" sz="1600" dirty="0" smtClean="0"/>
              <a:t>Must have an upper bound, must not decrease as quantity of cash borrowed or invested increases </a:t>
            </a:r>
          </a:p>
          <a:p>
            <a:r>
              <a:rPr lang="en-US" sz="1600" dirty="0" smtClean="0"/>
              <a:t>When  cash payments are lumpy but foreseeable, cash may be employed even more economically; it is profitable to obtain cash just before large payments are due (which incurs minimal brokers' fees and saves considerable savings in interest payments) </a:t>
            </a:r>
          </a:p>
          <a:p>
            <a:endParaRPr lang="en-US" sz="1600" dirty="0"/>
          </a:p>
        </p:txBody>
      </p:sp>
      <p:sp>
        <p:nvSpPr>
          <p:cNvPr id="6" name="Rectangle 5"/>
          <p:cNvSpPr/>
          <p:nvPr/>
        </p:nvSpPr>
        <p:spPr>
          <a:xfrm>
            <a:off x="663388" y="6441142"/>
            <a:ext cx="3469341" cy="2823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3684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Areas of further study identified by the transactions demand for cash model</a:t>
            </a:r>
          </a:p>
        </p:txBody>
      </p:sp>
      <p:sp>
        <p:nvSpPr>
          <p:cNvPr id="3" name="Slide Number Placeholder 2"/>
          <p:cNvSpPr>
            <a:spLocks noGrp="1"/>
          </p:cNvSpPr>
          <p:nvPr>
            <p:ph type="sldNum" sz="quarter" idx="12"/>
          </p:nvPr>
        </p:nvSpPr>
        <p:spPr/>
        <p:txBody>
          <a:bodyPr/>
          <a:lstStyle/>
          <a:p>
            <a:fld id="{98D1590A-E184-43EA-8001-7529417FC343}" type="slidenum">
              <a:rPr lang="en-US" smtClean="0">
                <a:solidFill>
                  <a:srgbClr val="000000"/>
                </a:solidFill>
              </a:rPr>
              <a:pPr/>
              <a:t>11</a:t>
            </a:fld>
            <a:endParaRPr lang="en-US" dirty="0">
              <a:solidFill>
                <a:srgbClr val="000000"/>
              </a:solidFill>
            </a:endParaRPr>
          </a:p>
        </p:txBody>
      </p:sp>
      <p:sp>
        <p:nvSpPr>
          <p:cNvPr id="5" name="Content Placeholder 4"/>
          <p:cNvSpPr>
            <a:spLocks noGrp="1"/>
          </p:cNvSpPr>
          <p:nvPr>
            <p:ph sz="quarter" idx="16"/>
          </p:nvPr>
        </p:nvSpPr>
        <p:spPr>
          <a:xfrm>
            <a:off x="831273" y="1281952"/>
            <a:ext cx="10529455" cy="4679576"/>
          </a:xfrm>
        </p:spPr>
        <p:txBody>
          <a:bodyPr>
            <a:noAutofit/>
          </a:bodyPr>
          <a:lstStyle/>
          <a:p>
            <a:r>
              <a:rPr lang="en-US" sz="1600" dirty="0" smtClean="0"/>
              <a:t>The economy in a single person’s use of cash resulting from an increase in the volume of his transactions may or may not have its analogue for the economy as a whole</a:t>
            </a:r>
          </a:p>
          <a:p>
            <a:pPr lvl="1"/>
            <a:r>
              <a:rPr lang="en-US" sz="1600" dirty="0" smtClean="0"/>
              <a:t>Rise in demand for brokerage services resulting from a general increase in transactions may cause brokers fee to increase, decrease visits to brokers, increase average cash balances</a:t>
            </a:r>
          </a:p>
          <a:p>
            <a:pPr lvl="1"/>
            <a:r>
              <a:rPr lang="en-US" sz="1600" dirty="0" smtClean="0"/>
              <a:t>Widespread cash economizing might require an increase in </a:t>
            </a:r>
            <a:r>
              <a:rPr lang="en-US" sz="1600" i="1" dirty="0" smtClean="0"/>
              <a:t>precautionary</a:t>
            </a:r>
            <a:r>
              <a:rPr lang="en-US" sz="1600" dirty="0" smtClean="0"/>
              <a:t> cash holdings (friends less able to help, creditors less patient) which would weaken but not offset relative reduction in cash holdings</a:t>
            </a:r>
          </a:p>
          <a:p>
            <a:r>
              <a:rPr lang="en-US" sz="1600" dirty="0" smtClean="0"/>
              <a:t>Difficult to assess precautionary and speculative demands for cash</a:t>
            </a:r>
          </a:p>
          <a:p>
            <a:pPr lvl="1"/>
            <a:r>
              <a:rPr lang="en-US" sz="1600" dirty="0" smtClean="0"/>
              <a:t>An increase in the volume of transactions will make for economies in the use of cash for precautionary purposes by permitting increased recourse to insurance principles</a:t>
            </a:r>
          </a:p>
          <a:p>
            <a:pPr lvl="1"/>
            <a:r>
              <a:rPr lang="en-US" sz="1600" dirty="0" smtClean="0"/>
              <a:t>A bank’s precautionary cash requirements might also grow as the square root of the volume of its transactions (Edgeworth 1888; Wicksell 1936)</a:t>
            </a:r>
          </a:p>
          <a:p>
            <a:pPr lvl="1"/>
            <a:r>
              <a:rPr lang="en-US" sz="1600" dirty="0" smtClean="0"/>
              <a:t>Cash demands of a bank tend to be normally distributed, thus precautionary cash requirements should be met by keeping on hand a constant multiple of the standard deviation (above the mean) in order to avoid running out of funds</a:t>
            </a:r>
          </a:p>
        </p:txBody>
      </p:sp>
      <p:sp>
        <p:nvSpPr>
          <p:cNvPr id="6" name="Rectangle 5"/>
          <p:cNvSpPr/>
          <p:nvPr/>
        </p:nvSpPr>
        <p:spPr>
          <a:xfrm>
            <a:off x="663388" y="6441142"/>
            <a:ext cx="3469341" cy="2823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58943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8D1590A-E184-43EA-8001-7529417FC343}" type="slidenum">
              <a:rPr lang="en-US" smtClean="0">
                <a:solidFill>
                  <a:srgbClr val="000000"/>
                </a:solidFill>
              </a:rPr>
              <a:pPr/>
              <a:t>2</a:t>
            </a:fld>
            <a:endParaRPr lang="en-US" dirty="0">
              <a:solidFill>
                <a:srgbClr val="000000"/>
              </a:solidFill>
            </a:endParaRPr>
          </a:p>
        </p:txBody>
      </p:sp>
      <p:sp>
        <p:nvSpPr>
          <p:cNvPr id="6" name="Title 1"/>
          <p:cNvSpPr>
            <a:spLocks noGrp="1"/>
          </p:cNvSpPr>
          <p:nvPr>
            <p:ph type="title"/>
          </p:nvPr>
        </p:nvSpPr>
        <p:spPr/>
        <p:txBody>
          <a:bodyPr>
            <a:normAutofit/>
          </a:bodyPr>
          <a:lstStyle/>
          <a:p>
            <a:r>
              <a:rPr lang="en-US" dirty="0" smtClean="0"/>
              <a:t>Bed Bath and Beyond Cash Management Practices Prior to 2008 Financial Crisis</a:t>
            </a:r>
            <a:endParaRPr lang="en-US" dirty="0"/>
          </a:p>
        </p:txBody>
      </p:sp>
      <p:grpSp>
        <p:nvGrpSpPr>
          <p:cNvPr id="9" name="Group 8"/>
          <p:cNvGrpSpPr/>
          <p:nvPr/>
        </p:nvGrpSpPr>
        <p:grpSpPr>
          <a:xfrm>
            <a:off x="831272" y="1300106"/>
            <a:ext cx="10529455" cy="2707120"/>
            <a:chOff x="831273" y="1324877"/>
            <a:chExt cx="10058400" cy="2288428"/>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273" y="1324877"/>
              <a:ext cx="10058400" cy="106688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273" y="2373830"/>
              <a:ext cx="10058400" cy="1239475"/>
            </a:xfrm>
            <a:prstGeom prst="rect">
              <a:avLst/>
            </a:prstGeom>
          </p:spPr>
        </p:pic>
      </p:grpSp>
      <p:sp>
        <p:nvSpPr>
          <p:cNvPr id="10" name="Rectangle 9"/>
          <p:cNvSpPr/>
          <p:nvPr/>
        </p:nvSpPr>
        <p:spPr>
          <a:xfrm>
            <a:off x="4132729" y="2707341"/>
            <a:ext cx="7404847" cy="4392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63388" y="6441142"/>
            <a:ext cx="3469341" cy="2823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74235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the connections between inventory theory and monetary theory</a:t>
            </a:r>
            <a:endParaRPr lang="en-US" dirty="0"/>
          </a:p>
        </p:txBody>
      </p:sp>
      <p:sp>
        <p:nvSpPr>
          <p:cNvPr id="3" name="Slide Number Placeholder 2"/>
          <p:cNvSpPr>
            <a:spLocks noGrp="1"/>
          </p:cNvSpPr>
          <p:nvPr>
            <p:ph type="sldNum" sz="quarter" idx="12"/>
          </p:nvPr>
        </p:nvSpPr>
        <p:spPr/>
        <p:txBody>
          <a:bodyPr/>
          <a:lstStyle/>
          <a:p>
            <a:fld id="{98D1590A-E184-43EA-8001-7529417FC343}" type="slidenum">
              <a:rPr lang="en-US" smtClean="0">
                <a:solidFill>
                  <a:srgbClr val="000000"/>
                </a:solidFill>
              </a:rPr>
              <a:pPr/>
              <a:t>3</a:t>
            </a:fld>
            <a:endParaRPr lang="en-US" dirty="0">
              <a:solidFill>
                <a:srgbClr val="000000"/>
              </a:solidFill>
            </a:endParaRPr>
          </a:p>
        </p:txBody>
      </p:sp>
      <p:sp>
        <p:nvSpPr>
          <p:cNvPr id="5" name="Content Placeholder 4"/>
          <p:cNvSpPr>
            <a:spLocks noGrp="1"/>
          </p:cNvSpPr>
          <p:nvPr>
            <p:ph sz="quarter" idx="16"/>
          </p:nvPr>
        </p:nvSpPr>
        <p:spPr/>
        <p:txBody>
          <a:bodyPr>
            <a:normAutofit/>
          </a:bodyPr>
          <a:lstStyle/>
          <a:p>
            <a:r>
              <a:rPr lang="en-US" sz="1600" dirty="0" smtClean="0"/>
              <a:t>Cash can be thought of as its holder’s inventory of the medium of exchange</a:t>
            </a:r>
          </a:p>
          <a:p>
            <a:pPr lvl="1"/>
            <a:r>
              <a:rPr lang="en-US" sz="1600" dirty="0" smtClean="0"/>
              <a:t>Similar to a commodity</a:t>
            </a:r>
          </a:p>
          <a:p>
            <a:pPr lvl="1"/>
            <a:r>
              <a:rPr lang="en-US" sz="1600" dirty="0" smtClean="0"/>
              <a:t>Serves as possessor’s part of the bargain in an exchange</a:t>
            </a:r>
          </a:p>
          <a:p>
            <a:r>
              <a:rPr lang="en-US" sz="1600" dirty="0" smtClean="0"/>
              <a:t>It follows that inventory control analysis can be applied to the theory of money and business cycle theory</a:t>
            </a:r>
          </a:p>
          <a:p>
            <a:pPr lvl="1"/>
            <a:r>
              <a:rPr lang="en-US" sz="1600" dirty="0" smtClean="0"/>
              <a:t>George F. </a:t>
            </a:r>
            <a:r>
              <a:rPr lang="en-US" sz="1600" dirty="0" err="1" smtClean="0"/>
              <a:t>Mellen</a:t>
            </a:r>
            <a:r>
              <a:rPr lang="en-US" sz="1600" dirty="0" smtClean="0"/>
              <a:t> “Practical Lot Quantity Formula” </a:t>
            </a:r>
            <a:r>
              <a:rPr lang="en-US" sz="1600" i="1" dirty="0" smtClean="0"/>
              <a:t>Management and Administration (Sept. 1925)</a:t>
            </a:r>
          </a:p>
          <a:p>
            <a:pPr lvl="1"/>
            <a:r>
              <a:rPr lang="en-US" sz="1600" dirty="0" smtClean="0"/>
              <a:t>Jacob </a:t>
            </a:r>
            <a:r>
              <a:rPr lang="en-US" sz="1600" dirty="0" err="1" smtClean="0"/>
              <a:t>Marschak</a:t>
            </a:r>
            <a:r>
              <a:rPr lang="en-US" sz="1600" dirty="0" smtClean="0"/>
              <a:t> “Optimal Inventory Policy” </a:t>
            </a:r>
            <a:r>
              <a:rPr lang="en-US" sz="1600" i="1" dirty="0" err="1" smtClean="0"/>
              <a:t>Econometrica</a:t>
            </a:r>
            <a:r>
              <a:rPr lang="en-US" sz="1600" i="1" dirty="0"/>
              <a:t> </a:t>
            </a:r>
            <a:r>
              <a:rPr lang="en-US" sz="1600" i="1" dirty="0" smtClean="0"/>
              <a:t>(July 1951)</a:t>
            </a:r>
          </a:p>
          <a:p>
            <a:endParaRPr lang="en-US" sz="1600" i="1" dirty="0" smtClean="0"/>
          </a:p>
        </p:txBody>
      </p:sp>
      <p:sp>
        <p:nvSpPr>
          <p:cNvPr id="6" name="Rectangle 5"/>
          <p:cNvSpPr/>
          <p:nvPr/>
        </p:nvSpPr>
        <p:spPr>
          <a:xfrm>
            <a:off x="663388" y="6450107"/>
            <a:ext cx="3469341" cy="2823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448850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up the (simple) model</a:t>
            </a:r>
            <a:endParaRPr lang="en-US" dirty="0"/>
          </a:p>
        </p:txBody>
      </p:sp>
      <p:sp>
        <p:nvSpPr>
          <p:cNvPr id="3" name="Slide Number Placeholder 2"/>
          <p:cNvSpPr>
            <a:spLocks noGrp="1"/>
          </p:cNvSpPr>
          <p:nvPr>
            <p:ph type="sldNum" sz="quarter" idx="12"/>
          </p:nvPr>
        </p:nvSpPr>
        <p:spPr/>
        <p:txBody>
          <a:bodyPr/>
          <a:lstStyle/>
          <a:p>
            <a:fld id="{98D1590A-E184-43EA-8001-7529417FC343}" type="slidenum">
              <a:rPr lang="en-US" smtClean="0">
                <a:solidFill>
                  <a:srgbClr val="000000"/>
                </a:solidFill>
              </a:rPr>
              <a:pPr/>
              <a:t>4</a:t>
            </a:fld>
            <a:endParaRPr lang="en-US" dirty="0">
              <a:solidFill>
                <a:srgbClr val="000000"/>
              </a:solidFill>
            </a:endParaRPr>
          </a:p>
        </p:txBody>
      </p:sp>
      <p:sp>
        <p:nvSpPr>
          <p:cNvPr id="5" name="Content Placeholder 4"/>
          <p:cNvSpPr>
            <a:spLocks noGrp="1"/>
          </p:cNvSpPr>
          <p:nvPr>
            <p:ph sz="quarter" idx="16"/>
          </p:nvPr>
        </p:nvSpPr>
        <p:spPr/>
        <p:txBody>
          <a:bodyPr>
            <a:normAutofit/>
          </a:bodyPr>
          <a:lstStyle/>
          <a:p>
            <a:r>
              <a:rPr lang="en-US" sz="1600" dirty="0" smtClean="0"/>
              <a:t>Assume state with perfectly foreseen transactions that occur in a steady stream</a:t>
            </a:r>
          </a:p>
          <a:p>
            <a:r>
              <a:rPr lang="en-US" sz="1600" dirty="0" smtClean="0"/>
              <a:t>Over this given period, individual will disburse </a:t>
            </a:r>
            <a:r>
              <a:rPr lang="en-US" sz="1600" b="1" i="1" dirty="0" smtClean="0">
                <a:solidFill>
                  <a:schemeClr val="accent1"/>
                </a:solidFill>
              </a:rPr>
              <a:t>T</a:t>
            </a:r>
            <a:r>
              <a:rPr lang="en-US" sz="1600" dirty="0" smtClean="0"/>
              <a:t> dollars in a steady stream</a:t>
            </a:r>
          </a:p>
          <a:p>
            <a:r>
              <a:rPr lang="en-US" sz="1600" dirty="0" smtClean="0"/>
              <a:t>Cash is either borrowed or withdrawn from an investment; regardless, interest cost (or opportunity cost) is </a:t>
            </a:r>
            <a:r>
              <a:rPr lang="en-US" sz="1600" b="1" i="1" dirty="0" smtClean="0">
                <a:solidFill>
                  <a:schemeClr val="accent1"/>
                </a:solidFill>
              </a:rPr>
              <a:t>i</a:t>
            </a:r>
            <a:r>
              <a:rPr lang="en-US" sz="1600" i="1" dirty="0" smtClean="0"/>
              <a:t> </a:t>
            </a:r>
            <a:r>
              <a:rPr lang="en-US" sz="1600" dirty="0" smtClean="0"/>
              <a:t>dollars per dollar per period</a:t>
            </a:r>
          </a:p>
          <a:p>
            <a:r>
              <a:rPr lang="en-US" sz="1600" dirty="0" smtClean="0"/>
              <a:t>Withdrawals are made in lots of </a:t>
            </a:r>
            <a:r>
              <a:rPr lang="en-US" sz="1600" b="1" i="1" dirty="0" smtClean="0">
                <a:solidFill>
                  <a:schemeClr val="accent1"/>
                </a:solidFill>
              </a:rPr>
              <a:t>C</a:t>
            </a:r>
            <a:r>
              <a:rPr lang="en-US" sz="1600" i="1" dirty="0" smtClean="0"/>
              <a:t> </a:t>
            </a:r>
            <a:r>
              <a:rPr lang="en-US" sz="1600" dirty="0" smtClean="0"/>
              <a:t>dollars spaced evenly throughout the year </a:t>
            </a:r>
          </a:p>
          <a:p>
            <a:r>
              <a:rPr lang="en-US" sz="1600" dirty="0" smtClean="0"/>
              <a:t>Withdrawals are subject to a fixed “broker’s fee” of </a:t>
            </a:r>
            <a:r>
              <a:rPr lang="en-US" sz="1600" b="1" i="1" dirty="0" smtClean="0">
                <a:solidFill>
                  <a:schemeClr val="accent1"/>
                </a:solidFill>
              </a:rPr>
              <a:t>b </a:t>
            </a:r>
            <a:r>
              <a:rPr lang="en-US" sz="1600" i="1" dirty="0" smtClean="0"/>
              <a:t>dollars </a:t>
            </a:r>
          </a:p>
          <a:p>
            <a:r>
              <a:rPr lang="en-US" sz="1600" dirty="0" smtClean="0"/>
              <a:t>Note: </a:t>
            </a:r>
            <a:r>
              <a:rPr lang="en-US" sz="1600" b="1" i="1" dirty="0" smtClean="0">
                <a:solidFill>
                  <a:schemeClr val="accent1"/>
                </a:solidFill>
              </a:rPr>
              <a:t>T</a:t>
            </a:r>
            <a:r>
              <a:rPr lang="en-US" sz="1600" dirty="0" smtClean="0"/>
              <a:t> is predetermined, and </a:t>
            </a:r>
            <a:r>
              <a:rPr lang="en-US" sz="1600" b="1" i="1" dirty="0" err="1" smtClean="0">
                <a:solidFill>
                  <a:schemeClr val="accent1"/>
                </a:solidFill>
              </a:rPr>
              <a:t>i</a:t>
            </a:r>
            <a:r>
              <a:rPr lang="en-US" sz="1600" b="1" dirty="0" smtClean="0">
                <a:solidFill>
                  <a:schemeClr val="accent1"/>
                </a:solidFill>
              </a:rPr>
              <a:t> </a:t>
            </a:r>
            <a:r>
              <a:rPr lang="en-US" sz="1600" dirty="0" smtClean="0"/>
              <a:t>and </a:t>
            </a:r>
            <a:r>
              <a:rPr lang="en-US" sz="1600" b="1" i="1" dirty="0" smtClean="0">
                <a:solidFill>
                  <a:schemeClr val="accent1"/>
                </a:solidFill>
              </a:rPr>
              <a:t>b</a:t>
            </a:r>
            <a:r>
              <a:rPr lang="en-US" sz="1600" b="1" dirty="0" smtClean="0"/>
              <a:t> </a:t>
            </a:r>
            <a:r>
              <a:rPr lang="en-US" sz="1600" dirty="0" smtClean="0"/>
              <a:t>are assumed constant throughout</a:t>
            </a:r>
            <a:endParaRPr lang="en-US" sz="1600" dirty="0"/>
          </a:p>
        </p:txBody>
      </p:sp>
      <p:sp>
        <p:nvSpPr>
          <p:cNvPr id="6" name="Rectangle 5"/>
          <p:cNvSpPr/>
          <p:nvPr/>
        </p:nvSpPr>
        <p:spPr>
          <a:xfrm>
            <a:off x="663388" y="6441142"/>
            <a:ext cx="3469341" cy="2823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97250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costs associated with the use of cash</a:t>
            </a:r>
            <a:endParaRPr lang="en-US" dirty="0"/>
          </a:p>
        </p:txBody>
      </p:sp>
      <p:sp>
        <p:nvSpPr>
          <p:cNvPr id="3" name="Slide Number Placeholder 2"/>
          <p:cNvSpPr>
            <a:spLocks noGrp="1"/>
          </p:cNvSpPr>
          <p:nvPr>
            <p:ph type="sldNum" sz="quarter" idx="12"/>
          </p:nvPr>
        </p:nvSpPr>
        <p:spPr/>
        <p:txBody>
          <a:bodyPr/>
          <a:lstStyle/>
          <a:p>
            <a:fld id="{98D1590A-E184-43EA-8001-7529417FC343}" type="slidenum">
              <a:rPr lang="en-US" smtClean="0">
                <a:solidFill>
                  <a:srgbClr val="000000"/>
                </a:solidFill>
              </a:rPr>
              <a:pPr/>
              <a:t>5</a:t>
            </a:fld>
            <a:endParaRPr lang="en-US" dirty="0">
              <a:solidFill>
                <a:srgbClr val="000000"/>
              </a:solidFill>
            </a:endParaRPr>
          </a:p>
        </p:txBody>
      </p:sp>
      <p:sp>
        <p:nvSpPr>
          <p:cNvPr id="5" name="Content Placeholder 4"/>
          <p:cNvSpPr>
            <a:spLocks noGrp="1"/>
          </p:cNvSpPr>
          <p:nvPr>
            <p:ph sz="quarter" idx="16"/>
          </p:nvPr>
        </p:nvSpPr>
        <p:spPr/>
        <p:txBody>
          <a:bodyPr>
            <a:normAutofit/>
          </a:bodyPr>
          <a:lstStyle/>
          <a:p>
            <a:r>
              <a:rPr lang="en-US" sz="1600" dirty="0" smtClean="0"/>
              <a:t>Any value of </a:t>
            </a:r>
            <a:r>
              <a:rPr lang="en-US" sz="1600" b="1" i="1" dirty="0" smtClean="0">
                <a:solidFill>
                  <a:schemeClr val="accent1"/>
                </a:solidFill>
              </a:rPr>
              <a:t>C</a:t>
            </a:r>
            <a:r>
              <a:rPr lang="en-US" sz="1600" b="1" dirty="0" smtClean="0"/>
              <a:t> </a:t>
            </a:r>
            <a:r>
              <a:rPr lang="en-US" sz="1600" dirty="0" smtClean="0"/>
              <a:t>less than or equal to </a:t>
            </a:r>
            <a:r>
              <a:rPr lang="en-US" sz="1600" b="1" i="1" dirty="0" smtClean="0">
                <a:solidFill>
                  <a:schemeClr val="accent1"/>
                </a:solidFill>
              </a:rPr>
              <a:t>T</a:t>
            </a:r>
            <a:r>
              <a:rPr lang="en-US" sz="1600" b="1" dirty="0" smtClean="0"/>
              <a:t> </a:t>
            </a:r>
            <a:r>
              <a:rPr lang="en-US" sz="1600" dirty="0" smtClean="0"/>
              <a:t>will enable individual to meet his payments (assuming sufficient withdrawals through period)</a:t>
            </a:r>
          </a:p>
          <a:p>
            <a:r>
              <a:rPr lang="en-US" sz="1600" dirty="0" smtClean="0"/>
              <a:t>Individual will make </a:t>
            </a:r>
            <a:r>
              <a:rPr lang="en-US" sz="1600" b="1" i="1" dirty="0" smtClean="0">
                <a:solidFill>
                  <a:schemeClr val="accent1"/>
                </a:solidFill>
              </a:rPr>
              <a:t>T/C</a:t>
            </a:r>
            <a:r>
              <a:rPr lang="en-US" sz="1600" dirty="0" smtClean="0"/>
              <a:t> withdrawals over the course of the year</a:t>
            </a:r>
          </a:p>
          <a:p>
            <a:r>
              <a:rPr lang="en-US" sz="1600" dirty="0" smtClean="0"/>
              <a:t>Total cost of broker’s fees is given by </a:t>
            </a:r>
            <a:r>
              <a:rPr lang="en-US" sz="1600" b="1" i="1" dirty="0" err="1" smtClean="0">
                <a:solidFill>
                  <a:schemeClr val="accent1"/>
                </a:solidFill>
              </a:rPr>
              <a:t>bT</a:t>
            </a:r>
            <a:r>
              <a:rPr lang="en-US" sz="1600" b="1" i="1" dirty="0" smtClean="0">
                <a:solidFill>
                  <a:schemeClr val="accent1"/>
                </a:solidFill>
              </a:rPr>
              <a:t>/C</a:t>
            </a:r>
          </a:p>
          <a:p>
            <a:r>
              <a:rPr lang="en-US" sz="1600" dirty="0" smtClean="0"/>
              <a:t>Average cash holdings through period given by </a:t>
            </a:r>
            <a:r>
              <a:rPr lang="en-US" sz="1600" b="1" i="1" dirty="0" smtClean="0">
                <a:solidFill>
                  <a:schemeClr val="accent1"/>
                </a:solidFill>
              </a:rPr>
              <a:t>C/2</a:t>
            </a:r>
            <a:r>
              <a:rPr lang="en-US" sz="1600" dirty="0" smtClean="0"/>
              <a:t> dollars</a:t>
            </a:r>
          </a:p>
          <a:p>
            <a:pPr lvl="1"/>
            <a:r>
              <a:rPr lang="en-US" sz="1600" dirty="0" smtClean="0"/>
              <a:t>Remember: </a:t>
            </a:r>
            <a:r>
              <a:rPr lang="en-US" sz="1600" b="1" i="1" dirty="0" smtClean="0">
                <a:solidFill>
                  <a:schemeClr val="accent1"/>
                </a:solidFill>
              </a:rPr>
              <a:t>C</a:t>
            </a:r>
            <a:r>
              <a:rPr lang="en-US" sz="1600" dirty="0" smtClean="0"/>
              <a:t> dollars are spend in stead stream, and a similar amount is withdrawn as soon as cash on hand is exhausted</a:t>
            </a:r>
          </a:p>
          <a:p>
            <a:r>
              <a:rPr lang="en-US" sz="1600" dirty="0" smtClean="0"/>
              <a:t>Interest cost (annualized) is given by </a:t>
            </a:r>
            <a:r>
              <a:rPr lang="en-US" sz="1600" b="1" i="1" dirty="0" err="1" smtClean="0">
                <a:solidFill>
                  <a:schemeClr val="accent1"/>
                </a:solidFill>
              </a:rPr>
              <a:t>iC</a:t>
            </a:r>
            <a:r>
              <a:rPr lang="en-US" sz="1600" b="1" i="1" dirty="0" smtClean="0">
                <a:solidFill>
                  <a:schemeClr val="accent1"/>
                </a:solidFill>
              </a:rPr>
              <a:t>/2</a:t>
            </a:r>
          </a:p>
          <a:p>
            <a:r>
              <a:rPr lang="en-US" sz="1600" dirty="0" smtClean="0"/>
              <a:t>Logically, total amount individual must pay for </a:t>
            </a:r>
            <a:r>
              <a:rPr lang="en-US" sz="1600" i="1" dirty="0" smtClean="0"/>
              <a:t>use</a:t>
            </a:r>
            <a:r>
              <a:rPr lang="en-US" sz="1600" dirty="0" smtClean="0"/>
              <a:t> of the cash to meet his transactions when he borrows </a:t>
            </a:r>
            <a:r>
              <a:rPr lang="en-US" sz="1600" b="1" i="1" dirty="0" smtClean="0">
                <a:solidFill>
                  <a:schemeClr val="accent1"/>
                </a:solidFill>
              </a:rPr>
              <a:t>C </a:t>
            </a:r>
            <a:r>
              <a:rPr lang="en-US" sz="1600" dirty="0" smtClean="0"/>
              <a:t>dollars evenly throughout the year is given by: </a:t>
            </a:r>
          </a:p>
          <a:p>
            <a:pPr lvl="1"/>
            <a:r>
              <a:rPr lang="en-US" sz="1600" b="1" i="1" dirty="0" err="1" smtClean="0">
                <a:solidFill>
                  <a:schemeClr val="accent1"/>
                </a:solidFill>
              </a:rPr>
              <a:t>bT</a:t>
            </a:r>
            <a:r>
              <a:rPr lang="en-US" sz="1600" b="1" i="1" dirty="0" smtClean="0">
                <a:solidFill>
                  <a:schemeClr val="accent1"/>
                </a:solidFill>
              </a:rPr>
              <a:t>/C</a:t>
            </a:r>
            <a:r>
              <a:rPr lang="en-US" sz="1600" dirty="0" smtClean="0"/>
              <a:t> + </a:t>
            </a:r>
            <a:r>
              <a:rPr lang="en-US" sz="1600" b="1" i="1" dirty="0" err="1" smtClean="0">
                <a:solidFill>
                  <a:schemeClr val="accent1"/>
                </a:solidFill>
              </a:rPr>
              <a:t>iC</a:t>
            </a:r>
            <a:r>
              <a:rPr lang="en-US" sz="1600" b="1" i="1" dirty="0" smtClean="0">
                <a:solidFill>
                  <a:schemeClr val="accent1"/>
                </a:solidFill>
              </a:rPr>
              <a:t>/2</a:t>
            </a:r>
            <a:r>
              <a:rPr lang="en-US" sz="1600" dirty="0" smtClean="0"/>
              <a:t> (sum of interest cost and brokers’ fees)</a:t>
            </a:r>
          </a:p>
        </p:txBody>
      </p:sp>
      <p:sp>
        <p:nvSpPr>
          <p:cNvPr id="6" name="Rectangle 5"/>
          <p:cNvSpPr/>
          <p:nvPr/>
        </p:nvSpPr>
        <p:spPr>
          <a:xfrm>
            <a:off x="663388" y="6441142"/>
            <a:ext cx="3469341" cy="2823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88955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the most economical value of </a:t>
            </a:r>
            <a:r>
              <a:rPr lang="en-US" b="1" i="1" dirty="0" smtClean="0">
                <a:solidFill>
                  <a:schemeClr val="accent1"/>
                </a:solidFill>
              </a:rPr>
              <a:t>C</a:t>
            </a:r>
            <a:endParaRPr lang="en-US" b="1" i="1" dirty="0">
              <a:solidFill>
                <a:schemeClr val="accent1"/>
              </a:solidFill>
            </a:endParaRPr>
          </a:p>
        </p:txBody>
      </p:sp>
      <p:sp>
        <p:nvSpPr>
          <p:cNvPr id="3" name="Slide Number Placeholder 2"/>
          <p:cNvSpPr>
            <a:spLocks noGrp="1"/>
          </p:cNvSpPr>
          <p:nvPr>
            <p:ph type="sldNum" sz="quarter" idx="12"/>
          </p:nvPr>
        </p:nvSpPr>
        <p:spPr/>
        <p:txBody>
          <a:bodyPr/>
          <a:lstStyle/>
          <a:p>
            <a:fld id="{98D1590A-E184-43EA-8001-7529417FC343}" type="slidenum">
              <a:rPr lang="en-US" smtClean="0">
                <a:solidFill>
                  <a:srgbClr val="000000"/>
                </a:solidFill>
              </a:rPr>
              <a:pPr/>
              <a:t>6</a:t>
            </a:fld>
            <a:endParaRPr lang="en-US" dirty="0">
              <a:solidFill>
                <a:srgbClr val="000000"/>
              </a:solidFill>
            </a:endParaRPr>
          </a:p>
        </p:txBody>
      </p:sp>
      <mc:AlternateContent xmlns:mc="http://schemas.openxmlformats.org/markup-compatibility/2006" xmlns:a14="http://schemas.microsoft.com/office/drawing/2010/main">
        <mc:Choice Requires="a14">
          <p:sp>
            <p:nvSpPr>
              <p:cNvPr id="5" name="Content Placeholder 4"/>
              <p:cNvSpPr>
                <a:spLocks noGrp="1"/>
              </p:cNvSpPr>
              <p:nvPr>
                <p:ph sz="quarter" idx="16"/>
              </p:nvPr>
            </p:nvSpPr>
            <p:spPr>
              <a:xfrm>
                <a:off x="831273" y="1452282"/>
                <a:ext cx="10529455" cy="4800599"/>
              </a:xfrm>
            </p:spPr>
            <p:txBody>
              <a:bodyPr/>
              <a:lstStyle/>
              <a:p>
                <a:r>
                  <a:rPr lang="en-US" sz="1600" dirty="0" smtClean="0"/>
                  <a:t>Individual has desire to minimize cost of paying for transactions, remains indifferent to how he meets his payments</a:t>
                </a:r>
              </a:p>
              <a:p>
                <a:r>
                  <a:rPr lang="en-US" sz="1600" dirty="0" smtClean="0"/>
                  <a:t>Thus, take the derivative of: </a:t>
                </a:r>
                <a:r>
                  <a:rPr lang="en-US" sz="1600" b="1" i="1" dirty="0" err="1">
                    <a:solidFill>
                      <a:schemeClr val="accent1"/>
                    </a:solidFill>
                  </a:rPr>
                  <a:t>bT</a:t>
                </a:r>
                <a:r>
                  <a:rPr lang="en-US" sz="1600" b="1" i="1" dirty="0">
                    <a:solidFill>
                      <a:schemeClr val="accent1"/>
                    </a:solidFill>
                  </a:rPr>
                  <a:t>/C</a:t>
                </a:r>
                <a:r>
                  <a:rPr lang="en-US" sz="1600" dirty="0"/>
                  <a:t> + </a:t>
                </a:r>
                <a:r>
                  <a:rPr lang="en-US" sz="1600" b="1" i="1" dirty="0" err="1">
                    <a:solidFill>
                      <a:schemeClr val="accent1"/>
                    </a:solidFill>
                  </a:rPr>
                  <a:t>iC</a:t>
                </a:r>
                <a:r>
                  <a:rPr lang="en-US" sz="1600" b="1" i="1" dirty="0">
                    <a:solidFill>
                      <a:schemeClr val="accent1"/>
                    </a:solidFill>
                  </a:rPr>
                  <a:t>/2</a:t>
                </a:r>
                <a:r>
                  <a:rPr lang="en-US" sz="1600" dirty="0"/>
                  <a:t> </a:t>
                </a:r>
                <a:r>
                  <a:rPr lang="en-US" sz="1600" dirty="0" smtClean="0"/>
                  <a:t>(cost of using money)</a:t>
                </a:r>
              </a:p>
              <a:p>
                <a:pPr lvl="1"/>
                <a:r>
                  <a:rPr lang="en-US" sz="1600" b="1" dirty="0" smtClean="0">
                    <a:solidFill>
                      <a:schemeClr val="accent1"/>
                    </a:solidFill>
                  </a:rPr>
                  <a:t>- </a:t>
                </a:r>
                <a:r>
                  <a:rPr lang="en-US" sz="1600" b="1" dirty="0" err="1" smtClean="0">
                    <a:solidFill>
                      <a:schemeClr val="accent1"/>
                    </a:solidFill>
                  </a:rPr>
                  <a:t>bT</a:t>
                </a:r>
                <a:r>
                  <a:rPr lang="en-US" sz="1600" b="1" dirty="0" smtClean="0">
                    <a:solidFill>
                      <a:schemeClr val="accent1"/>
                    </a:solidFill>
                  </a:rPr>
                  <a:t>/C2 + </a:t>
                </a:r>
                <a:r>
                  <a:rPr lang="en-US" sz="1600" b="1" dirty="0" err="1" smtClean="0">
                    <a:solidFill>
                      <a:schemeClr val="accent1"/>
                    </a:solidFill>
                  </a:rPr>
                  <a:t>i</a:t>
                </a:r>
                <a:r>
                  <a:rPr lang="en-US" sz="1600" b="1" dirty="0" smtClean="0">
                    <a:solidFill>
                      <a:schemeClr val="accent1"/>
                    </a:solidFill>
                  </a:rPr>
                  <a:t>/2 = 0</a:t>
                </a:r>
                <a:r>
                  <a:rPr lang="en-US" sz="1600" dirty="0" smtClean="0"/>
                  <a:t>, i.e.;</a:t>
                </a:r>
              </a:p>
              <a:p>
                <a:pPr lvl="1"/>
                <a:r>
                  <a:rPr lang="en-US" sz="1600" b="1" dirty="0" smtClean="0">
                    <a:solidFill>
                      <a:schemeClr val="accent1"/>
                    </a:solidFill>
                  </a:rPr>
                  <a:t>C = </a:t>
                </a:r>
                <a14:m>
                  <m:oMath xmlns:m="http://schemas.openxmlformats.org/officeDocument/2006/math" xmlns="">
                    <m:f>
                      <m:fPr>
                        <m:ctrlPr>
                          <a:rPr lang="en-US" sz="1600" b="1" i="1" smtClean="0">
                            <a:solidFill>
                              <a:schemeClr val="accent1"/>
                            </a:solidFill>
                            <a:latin typeface="Cambria Math" panose="02040503050406030204" pitchFamily="18" charset="0"/>
                            <a:ea typeface="Cambria Math" panose="02040503050406030204" pitchFamily="18" charset="0"/>
                          </a:rPr>
                        </m:ctrlPr>
                      </m:fPr>
                      <m:num>
                        <m:rad>
                          <m:radPr>
                            <m:degHide m:val="on"/>
                            <m:ctrlPr>
                              <a:rPr lang="en-US" sz="1600" b="1" i="1" smtClean="0">
                                <a:solidFill>
                                  <a:schemeClr val="accent1"/>
                                </a:solidFill>
                                <a:ea typeface="Cambria Math" panose="02040503050406030204" pitchFamily="18" charset="0"/>
                              </a:rPr>
                            </m:ctrlPr>
                          </m:radPr>
                          <m:deg/>
                          <m:e>
                            <m:r>
                              <a:rPr lang="en-US" sz="1600" b="1" i="1" smtClean="0">
                                <a:solidFill>
                                  <a:schemeClr val="accent1"/>
                                </a:solidFill>
                                <a:ea typeface="Cambria Math" panose="02040503050406030204" pitchFamily="18" charset="0"/>
                              </a:rPr>
                              <m:t>𝟐</m:t>
                            </m:r>
                            <m:r>
                              <a:rPr lang="en-US" sz="1600" b="1" i="1" smtClean="0">
                                <a:solidFill>
                                  <a:schemeClr val="accent1"/>
                                </a:solidFill>
                                <a:ea typeface="Cambria Math" panose="02040503050406030204" pitchFamily="18" charset="0"/>
                              </a:rPr>
                              <m:t>𝒃𝑻</m:t>
                            </m:r>
                          </m:e>
                        </m:rad>
                      </m:num>
                      <m:den>
                        <m:r>
                          <a:rPr lang="en-US" sz="1600" b="1" i="1" smtClean="0">
                            <a:solidFill>
                              <a:schemeClr val="accent1"/>
                            </a:solidFill>
                            <a:ea typeface="Cambria Math" panose="02040503050406030204" pitchFamily="18" charset="0"/>
                          </a:rPr>
                          <m:t>𝒊</m:t>
                        </m:r>
                      </m:den>
                    </m:f>
                  </m:oMath>
                </a14:m>
                <a:endParaRPr lang="en-US" sz="1600" b="1" dirty="0" smtClean="0">
                  <a:solidFill>
                    <a:schemeClr val="accent1"/>
                  </a:solidFill>
                  <a:ea typeface="Cambria Math" panose="02040503050406030204" pitchFamily="18" charset="0"/>
                </a:endParaRPr>
              </a:p>
              <a:p>
                <a:r>
                  <a:rPr lang="en-US" sz="1600" b="1" dirty="0" smtClean="0">
                    <a:ea typeface="Cambria Math" panose="02040503050406030204" pitchFamily="18" charset="0"/>
                  </a:rPr>
                  <a:t>Assuming constant price level, individual will demand cash in proportion to the square root of the value of his transactions</a:t>
                </a:r>
              </a:p>
              <a:p>
                <a:pPr lvl="1"/>
                <a:r>
                  <a:rPr lang="en-US" sz="1600" dirty="0" smtClean="0">
                    <a:ea typeface="Cambria Math" panose="02040503050406030204" pitchFamily="18" charset="0"/>
                  </a:rPr>
                  <a:t>This applies to cases where:</a:t>
                </a:r>
              </a:p>
              <a:p>
                <a:pPr lvl="2"/>
                <a:r>
                  <a:rPr lang="en-US" sz="1600" dirty="0" smtClean="0">
                    <a:ea typeface="Cambria Math" panose="02040503050406030204" pitchFamily="18" charset="0"/>
                  </a:rPr>
                  <a:t>Individual (or firm) obtains cash from invested capital</a:t>
                </a:r>
              </a:p>
              <a:p>
                <a:pPr lvl="2"/>
                <a:r>
                  <a:rPr lang="en-US" sz="1600" dirty="0" smtClean="0">
                    <a:ea typeface="Cambria Math" panose="02040503050406030204" pitchFamily="18" charset="0"/>
                  </a:rPr>
                  <a:t>Individual (or firm) spends out of borrowing in anticipation of future receipts</a:t>
                </a:r>
                <a:endParaRPr lang="en-US" sz="1600" dirty="0">
                  <a:ea typeface="Cambria Math" panose="02040503050406030204" pitchFamily="18" charset="0"/>
                </a:endParaRPr>
              </a:p>
              <a:p>
                <a:pPr lvl="1"/>
                <a:r>
                  <a:rPr lang="en-US" sz="1600" dirty="0" smtClean="0">
                    <a:ea typeface="Cambria Math" panose="02040503050406030204" pitchFamily="18" charset="0"/>
                  </a:rPr>
                  <a:t>Even in cases where receipts precede expenditures, general nature of results is unaffected </a:t>
                </a:r>
                <a:endParaRPr lang="en-US" sz="1600" dirty="0">
                  <a:ea typeface="Cambria Math" panose="02040503050406030204" pitchFamily="18" charset="0"/>
                </a:endParaRPr>
              </a:p>
            </p:txBody>
          </p:sp>
        </mc:Choice>
        <mc:Fallback xmlns="">
          <p:sp>
            <p:nvSpPr>
              <p:cNvPr id="5" name="Content Placeholder 4"/>
              <p:cNvSpPr>
                <a:spLocks noGrp="1" noRot="1" noChangeAspect="1" noMove="1" noResize="1" noEditPoints="1" noAdjustHandles="1" noChangeArrowheads="1" noChangeShapeType="1" noTextEdit="1"/>
              </p:cNvSpPr>
              <p:nvPr>
                <p:ph sz="quarter" idx="16"/>
              </p:nvPr>
            </p:nvSpPr>
            <p:spPr>
              <a:xfrm>
                <a:off x="831273" y="1452282"/>
                <a:ext cx="10529455" cy="4800599"/>
              </a:xfrm>
              <a:blipFill rotWithShape="0">
                <a:blip r:embed="rId2"/>
                <a:stretch>
                  <a:fillRect l="-231" r="-231"/>
                </a:stretch>
              </a:blipFill>
            </p:spPr>
            <p:txBody>
              <a:bodyPr/>
              <a:lstStyle/>
              <a:p>
                <a:r>
                  <a:rPr lang="en-US">
                    <a:noFill/>
                  </a:rPr>
                  <a:t> </a:t>
                </a:r>
              </a:p>
            </p:txBody>
          </p:sp>
        </mc:Fallback>
      </mc:AlternateContent>
      <p:sp>
        <p:nvSpPr>
          <p:cNvPr id="6" name="Rectangle 5"/>
          <p:cNvSpPr/>
          <p:nvPr/>
        </p:nvSpPr>
        <p:spPr>
          <a:xfrm>
            <a:off x="663388" y="6441142"/>
            <a:ext cx="3469341" cy="2823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62998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and consequences of transaction demand for cash in a steady state</a:t>
            </a:r>
            <a:endParaRPr lang="en-US" dirty="0"/>
          </a:p>
        </p:txBody>
      </p:sp>
      <p:sp>
        <p:nvSpPr>
          <p:cNvPr id="3" name="Slide Number Placeholder 2"/>
          <p:cNvSpPr>
            <a:spLocks noGrp="1"/>
          </p:cNvSpPr>
          <p:nvPr>
            <p:ph type="sldNum" sz="quarter" idx="12"/>
          </p:nvPr>
        </p:nvSpPr>
        <p:spPr/>
        <p:txBody>
          <a:bodyPr/>
          <a:lstStyle/>
          <a:p>
            <a:fld id="{98D1590A-E184-43EA-8001-7529417FC343}" type="slidenum">
              <a:rPr lang="en-US" smtClean="0">
                <a:solidFill>
                  <a:srgbClr val="000000"/>
                </a:solidFill>
              </a:rPr>
              <a:pPr/>
              <a:t>7</a:t>
            </a:fld>
            <a:endParaRPr lang="en-US" dirty="0">
              <a:solidFill>
                <a:srgbClr val="000000"/>
              </a:solidFill>
            </a:endParaRPr>
          </a:p>
        </p:txBody>
      </p:sp>
      <p:sp>
        <p:nvSpPr>
          <p:cNvPr id="5" name="Content Placeholder 4"/>
          <p:cNvSpPr>
            <a:spLocks noGrp="1"/>
          </p:cNvSpPr>
          <p:nvPr>
            <p:ph sz="quarter" idx="16"/>
          </p:nvPr>
        </p:nvSpPr>
        <p:spPr/>
        <p:txBody>
          <a:bodyPr>
            <a:normAutofit/>
          </a:bodyPr>
          <a:lstStyle/>
          <a:p>
            <a:r>
              <a:rPr lang="en-US" sz="1600" dirty="0" smtClean="0"/>
              <a:t>“Steady state”</a:t>
            </a:r>
          </a:p>
          <a:p>
            <a:pPr lvl="1"/>
            <a:r>
              <a:rPr lang="en-US" sz="1600" dirty="0" smtClean="0"/>
              <a:t>Definition: an </a:t>
            </a:r>
            <a:r>
              <a:rPr lang="en-US" sz="1600" dirty="0"/>
              <a:t>economy made up of a constant population size and a constant stock of </a:t>
            </a:r>
            <a:r>
              <a:rPr lang="en-US" sz="1600" i="1" dirty="0"/>
              <a:t>physical wealth</a:t>
            </a:r>
            <a:r>
              <a:rPr lang="en-US" sz="1600" dirty="0"/>
              <a:t> (capital</a:t>
            </a:r>
            <a:r>
              <a:rPr lang="en-US" sz="1600" dirty="0" smtClean="0"/>
              <a:t>); usually applies to nations but can apply to cities, regions, or the world</a:t>
            </a:r>
          </a:p>
          <a:p>
            <a:r>
              <a:rPr lang="en-US" sz="1600" dirty="0" smtClean="0"/>
              <a:t>Assuming steady state, monetary theorists will argue results indicate that no demand for cash balances should exist</a:t>
            </a:r>
          </a:p>
          <a:p>
            <a:pPr lvl="1"/>
            <a:r>
              <a:rPr lang="en-US" sz="1600" dirty="0" smtClean="0"/>
              <a:t>Profitable to invest all earnings in assets with positive yield that will be realized  at the moment payments are made</a:t>
            </a:r>
          </a:p>
          <a:p>
            <a:pPr lvl="1"/>
            <a:r>
              <a:rPr lang="en-US" sz="1600" dirty="0" smtClean="0"/>
              <a:t>Given lack of demand, </a:t>
            </a:r>
            <a:r>
              <a:rPr lang="en-US" sz="1600" dirty="0"/>
              <a:t>v</a:t>
            </a:r>
            <a:r>
              <a:rPr lang="en-US" sz="1600" dirty="0" smtClean="0"/>
              <a:t>alue of money demand will fall to zero </a:t>
            </a:r>
          </a:p>
          <a:p>
            <a:pPr lvl="1"/>
            <a:r>
              <a:rPr lang="en-US" sz="1600" dirty="0" smtClean="0"/>
              <a:t>However, this argument neglects ‘brokers fees’; model is compatible with static view: it pays to keep some cash</a:t>
            </a:r>
          </a:p>
        </p:txBody>
      </p:sp>
      <p:sp>
        <p:nvSpPr>
          <p:cNvPr id="6" name="Rectangle 5"/>
          <p:cNvSpPr/>
          <p:nvPr/>
        </p:nvSpPr>
        <p:spPr>
          <a:xfrm>
            <a:off x="663388" y="6441142"/>
            <a:ext cx="3469341" cy="2823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26180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implications (continued)</a:t>
            </a:r>
            <a:endParaRPr lang="en-US" dirty="0"/>
          </a:p>
        </p:txBody>
      </p:sp>
      <p:sp>
        <p:nvSpPr>
          <p:cNvPr id="3" name="Slide Number Placeholder 2"/>
          <p:cNvSpPr>
            <a:spLocks noGrp="1"/>
          </p:cNvSpPr>
          <p:nvPr>
            <p:ph type="sldNum" sz="quarter" idx="12"/>
          </p:nvPr>
        </p:nvSpPr>
        <p:spPr/>
        <p:txBody>
          <a:bodyPr/>
          <a:lstStyle/>
          <a:p>
            <a:fld id="{98D1590A-E184-43EA-8001-7529417FC343}" type="slidenum">
              <a:rPr lang="en-US" smtClean="0">
                <a:solidFill>
                  <a:srgbClr val="000000"/>
                </a:solidFill>
              </a:rPr>
              <a:pPr/>
              <a:t>8</a:t>
            </a:fld>
            <a:endParaRPr lang="en-US" dirty="0">
              <a:solidFill>
                <a:srgbClr val="000000"/>
              </a:solidFill>
            </a:endParaRPr>
          </a:p>
        </p:txBody>
      </p:sp>
      <mc:AlternateContent xmlns:mc="http://schemas.openxmlformats.org/markup-compatibility/2006" xmlns:a14="http://schemas.microsoft.com/office/drawing/2010/main">
        <mc:Choice Requires="a14">
          <p:sp>
            <p:nvSpPr>
              <p:cNvPr id="5" name="Content Placeholder 4"/>
              <p:cNvSpPr>
                <a:spLocks noGrp="1"/>
              </p:cNvSpPr>
              <p:nvPr>
                <p:ph sz="quarter" idx="16"/>
              </p:nvPr>
            </p:nvSpPr>
            <p:spPr>
              <a:xfrm>
                <a:off x="831272" y="968188"/>
                <a:ext cx="10529455" cy="4679576"/>
              </a:xfrm>
            </p:spPr>
            <p:txBody>
              <a:bodyPr>
                <a:noAutofit/>
              </a:bodyPr>
              <a:lstStyle/>
              <a:p>
                <a:r>
                  <a:rPr lang="en-US" sz="1350" dirty="0" smtClean="0"/>
                  <a:t>Square root formula (</a:t>
                </a:r>
                <a:r>
                  <a:rPr lang="en-US" sz="1350" b="1" dirty="0">
                    <a:solidFill>
                      <a:schemeClr val="accent1"/>
                    </a:solidFill>
                  </a:rPr>
                  <a:t>C = </a:t>
                </a:r>
                <a14:m>
                  <m:oMath xmlns:m="http://schemas.openxmlformats.org/officeDocument/2006/math" xmlns="">
                    <m:f>
                      <m:fPr>
                        <m:ctrlPr>
                          <a:rPr lang="en-US" sz="1350" b="1" i="1">
                            <a:solidFill>
                              <a:schemeClr val="accent1"/>
                            </a:solidFill>
                            <a:latin typeface="Cambria Math" panose="02040503050406030204" pitchFamily="18" charset="0"/>
                            <a:ea typeface="Cambria Math" panose="02040503050406030204" pitchFamily="18" charset="0"/>
                          </a:rPr>
                        </m:ctrlPr>
                      </m:fPr>
                      <m:num>
                        <m:rad>
                          <m:radPr>
                            <m:degHide m:val="on"/>
                            <m:ctrlPr>
                              <a:rPr lang="en-US" sz="1350" b="1" i="1">
                                <a:solidFill>
                                  <a:schemeClr val="accent1"/>
                                </a:solidFill>
                                <a:latin typeface="Cambria Math" panose="02040503050406030204" pitchFamily="18" charset="0"/>
                                <a:ea typeface="Cambria Math" panose="02040503050406030204" pitchFamily="18" charset="0"/>
                              </a:rPr>
                            </m:ctrlPr>
                          </m:radPr>
                          <m:deg/>
                          <m:e>
                            <m:r>
                              <a:rPr lang="en-US" sz="1350" b="1" i="1">
                                <a:solidFill>
                                  <a:schemeClr val="accent1"/>
                                </a:solidFill>
                                <a:latin typeface="Cambria Math" panose="02040503050406030204" pitchFamily="18" charset="0"/>
                                <a:ea typeface="Cambria Math" panose="02040503050406030204" pitchFamily="18" charset="0"/>
                              </a:rPr>
                              <m:t>𝟐</m:t>
                            </m:r>
                            <m:r>
                              <a:rPr lang="en-US" sz="1350" b="1" i="1">
                                <a:solidFill>
                                  <a:schemeClr val="accent1"/>
                                </a:solidFill>
                                <a:latin typeface="Cambria Math" panose="02040503050406030204" pitchFamily="18" charset="0"/>
                                <a:ea typeface="Cambria Math" panose="02040503050406030204" pitchFamily="18" charset="0"/>
                              </a:rPr>
                              <m:t>𝒃𝑻</m:t>
                            </m:r>
                          </m:e>
                        </m:rad>
                      </m:num>
                      <m:den>
                        <m:r>
                          <a:rPr lang="en-US" sz="1350" b="1" i="1">
                            <a:solidFill>
                              <a:schemeClr val="accent1"/>
                            </a:solidFill>
                            <a:latin typeface="Cambria Math" panose="02040503050406030204" pitchFamily="18" charset="0"/>
                            <a:ea typeface="Cambria Math" panose="02040503050406030204" pitchFamily="18" charset="0"/>
                          </a:rPr>
                          <m:t>𝒊</m:t>
                        </m:r>
                      </m:den>
                    </m:f>
                  </m:oMath>
                </a14:m>
                <a:r>
                  <a:rPr lang="en-US" sz="1350" dirty="0" smtClean="0"/>
                  <a:t>) implies demand for cash rises </a:t>
                </a:r>
                <a:r>
                  <a:rPr lang="en-US" sz="1350" b="1" i="1" dirty="0" smtClean="0"/>
                  <a:t>less than </a:t>
                </a:r>
                <a:r>
                  <a:rPr lang="en-US" sz="1350" dirty="0" smtClean="0"/>
                  <a:t>in proportion with the volume of transactions  </a:t>
                </a:r>
              </a:p>
              <a:p>
                <a:pPr lvl="1"/>
                <a:r>
                  <a:rPr lang="en-US" sz="1350" dirty="0" smtClean="0"/>
                  <a:t>Economies of large scale in the use of cash exist</a:t>
                </a:r>
              </a:p>
              <a:p>
                <a:r>
                  <a:rPr lang="en-US" sz="1350" dirty="0" smtClean="0"/>
                  <a:t>Average transactions velocity of circulation varies exactly in proportion with the quantity of cash (since velocity equals </a:t>
                </a:r>
                <a14:m>
                  <m:oMath xmlns:m="http://schemas.openxmlformats.org/officeDocument/2006/math" xmlns="">
                    <m:f>
                      <m:fPr>
                        <m:ctrlPr>
                          <a:rPr lang="en-US" sz="1350" b="1" i="1" smtClean="0">
                            <a:solidFill>
                              <a:schemeClr val="accent1"/>
                            </a:solidFill>
                            <a:latin typeface="Cambria Math" panose="02040503050406030204" pitchFamily="18" charset="0"/>
                          </a:rPr>
                        </m:ctrlPr>
                      </m:fPr>
                      <m:num>
                        <m:r>
                          <a:rPr lang="en-US" sz="1350" b="1" i="1" smtClean="0">
                            <a:solidFill>
                              <a:schemeClr val="accent1"/>
                            </a:solidFill>
                            <a:latin typeface="Cambria Math" panose="02040503050406030204" pitchFamily="18" charset="0"/>
                          </a:rPr>
                          <m:t>𝑻</m:t>
                        </m:r>
                      </m:num>
                      <m:den>
                        <m:r>
                          <a:rPr lang="en-US" sz="1350" b="1" i="1" smtClean="0">
                            <a:solidFill>
                              <a:schemeClr val="accent1"/>
                            </a:solidFill>
                            <a:latin typeface="Cambria Math" panose="02040503050406030204" pitchFamily="18" charset="0"/>
                          </a:rPr>
                          <m:t> </m:t>
                        </m:r>
                        <m:r>
                          <a:rPr lang="en-US" sz="1350" b="1" i="1" smtClean="0">
                            <a:solidFill>
                              <a:schemeClr val="accent1"/>
                            </a:solidFill>
                            <a:latin typeface="Cambria Math" panose="02040503050406030204" pitchFamily="18" charset="0"/>
                          </a:rPr>
                          <m:t>𝑪</m:t>
                        </m:r>
                      </m:den>
                    </m:f>
                  </m:oMath>
                </a14:m>
                <a:r>
                  <a:rPr lang="en-US" sz="1350" b="1" dirty="0" smtClean="0">
                    <a:solidFill>
                      <a:schemeClr val="accent1"/>
                    </a:solidFill>
                  </a:rPr>
                  <a:t> = </a:t>
                </a:r>
                <a14:m>
                  <m:oMath xmlns:m="http://schemas.openxmlformats.org/officeDocument/2006/math" xmlns="">
                    <m:f>
                      <m:fPr>
                        <m:ctrlPr>
                          <a:rPr lang="en-US" sz="1350" b="1" i="1" smtClean="0">
                            <a:solidFill>
                              <a:schemeClr val="accent1"/>
                            </a:solidFill>
                            <a:latin typeface="Cambria Math" panose="02040503050406030204" pitchFamily="18" charset="0"/>
                          </a:rPr>
                        </m:ctrlPr>
                      </m:fPr>
                      <m:num>
                        <m:r>
                          <a:rPr lang="en-US" sz="1350" b="1" i="1" smtClean="0">
                            <a:solidFill>
                              <a:schemeClr val="accent1"/>
                            </a:solidFill>
                            <a:latin typeface="Cambria Math" panose="02040503050406030204" pitchFamily="18" charset="0"/>
                          </a:rPr>
                          <m:t>𝒊</m:t>
                        </m:r>
                      </m:num>
                      <m:den>
                        <m:r>
                          <a:rPr lang="en-US" sz="1350" b="1" i="1" smtClean="0">
                            <a:solidFill>
                              <a:schemeClr val="accent1"/>
                            </a:solidFill>
                            <a:latin typeface="Cambria Math" panose="02040503050406030204" pitchFamily="18" charset="0"/>
                          </a:rPr>
                          <m:t>𝟐</m:t>
                        </m:r>
                        <m:r>
                          <a:rPr lang="en-US" sz="1350" b="1" i="1" smtClean="0">
                            <a:solidFill>
                              <a:schemeClr val="accent1"/>
                            </a:solidFill>
                            <a:latin typeface="Cambria Math" panose="02040503050406030204" pitchFamily="18" charset="0"/>
                          </a:rPr>
                          <m:t>𝒃</m:t>
                        </m:r>
                      </m:den>
                    </m:f>
                  </m:oMath>
                </a14:m>
                <a:r>
                  <a:rPr lang="en-US" sz="1350" b="1" dirty="0" smtClean="0">
                    <a:solidFill>
                      <a:schemeClr val="accent1"/>
                    </a:solidFill>
                  </a:rPr>
                  <a:t>C</a:t>
                </a:r>
                <a:r>
                  <a:rPr lang="en-US" sz="1350" dirty="0" smtClean="0"/>
                  <a:t>)</a:t>
                </a:r>
              </a:p>
              <a:p>
                <a:pPr lvl="1"/>
                <a:r>
                  <a:rPr lang="en-US" sz="1350" dirty="0" smtClean="0"/>
                  <a:t>Ex: doubling of cash will just double velocity (all else equal)</a:t>
                </a:r>
              </a:p>
              <a:p>
                <a:r>
                  <a:rPr lang="en-US" sz="1350" dirty="0" smtClean="0"/>
                  <a:t>Effect on real income and employment of cash injection into the system may have been heretofore underestimated</a:t>
                </a:r>
              </a:p>
              <a:p>
                <a:pPr lvl="1"/>
                <a:r>
                  <a:rPr lang="en-US" sz="1350" dirty="0" smtClean="0"/>
                  <a:t>Assume </a:t>
                </a:r>
                <a:r>
                  <a:rPr lang="en-US" sz="1350" b="1" dirty="0">
                    <a:solidFill>
                      <a:schemeClr val="accent1"/>
                    </a:solidFill>
                  </a:rPr>
                  <a:t>C = </a:t>
                </a:r>
                <a14:m>
                  <m:oMath xmlns:m="http://schemas.openxmlformats.org/officeDocument/2006/math" xmlns="">
                    <m:f>
                      <m:fPr>
                        <m:ctrlPr>
                          <a:rPr lang="en-US" sz="1350" b="1" i="1">
                            <a:solidFill>
                              <a:schemeClr val="accent1"/>
                            </a:solidFill>
                            <a:latin typeface="Cambria Math" panose="02040503050406030204" pitchFamily="18" charset="0"/>
                            <a:ea typeface="Cambria Math" panose="02040503050406030204" pitchFamily="18" charset="0"/>
                          </a:rPr>
                        </m:ctrlPr>
                      </m:fPr>
                      <m:num>
                        <m:rad>
                          <m:radPr>
                            <m:degHide m:val="on"/>
                            <m:ctrlPr>
                              <a:rPr lang="en-US" sz="1350" b="1" i="1">
                                <a:solidFill>
                                  <a:schemeClr val="accent1"/>
                                </a:solidFill>
                                <a:latin typeface="Cambria Math" panose="02040503050406030204" pitchFamily="18" charset="0"/>
                                <a:ea typeface="Cambria Math" panose="02040503050406030204" pitchFamily="18" charset="0"/>
                              </a:rPr>
                            </m:ctrlPr>
                          </m:radPr>
                          <m:deg/>
                          <m:e>
                            <m:r>
                              <a:rPr lang="en-US" sz="1350" b="1" i="1">
                                <a:solidFill>
                                  <a:schemeClr val="accent1"/>
                                </a:solidFill>
                                <a:latin typeface="Cambria Math" panose="02040503050406030204" pitchFamily="18" charset="0"/>
                                <a:ea typeface="Cambria Math" panose="02040503050406030204" pitchFamily="18" charset="0"/>
                              </a:rPr>
                              <m:t>𝟐</m:t>
                            </m:r>
                            <m:r>
                              <a:rPr lang="en-US" sz="1350" b="1" i="1">
                                <a:solidFill>
                                  <a:schemeClr val="accent1"/>
                                </a:solidFill>
                                <a:latin typeface="Cambria Math" panose="02040503050406030204" pitchFamily="18" charset="0"/>
                                <a:ea typeface="Cambria Math" panose="02040503050406030204" pitchFamily="18" charset="0"/>
                              </a:rPr>
                              <m:t>𝒃𝑻</m:t>
                            </m:r>
                          </m:e>
                        </m:rad>
                      </m:num>
                      <m:den>
                        <m:r>
                          <a:rPr lang="en-US" sz="1350" b="1" i="1">
                            <a:solidFill>
                              <a:schemeClr val="accent1"/>
                            </a:solidFill>
                            <a:latin typeface="Cambria Math" panose="02040503050406030204" pitchFamily="18" charset="0"/>
                            <a:ea typeface="Cambria Math" panose="02040503050406030204" pitchFamily="18" charset="0"/>
                          </a:rPr>
                          <m:t>𝒊</m:t>
                        </m:r>
                      </m:den>
                    </m:f>
                  </m:oMath>
                </a14:m>
                <a:r>
                  <a:rPr lang="en-US" sz="1350" dirty="0" smtClean="0"/>
                  <a:t> is valid expression of general demand for cash</a:t>
                </a:r>
              </a:p>
              <a:p>
                <a:pPr lvl="1"/>
                <a:r>
                  <a:rPr lang="en-US" sz="1350" dirty="0" smtClean="0"/>
                  <a:t>Assume widespread unemployment (prices od not rise with cash injection)</a:t>
                </a:r>
              </a:p>
              <a:p>
                <a:pPr lvl="1"/>
                <a:r>
                  <a:rPr lang="en-US" sz="1350" dirty="0" smtClean="0"/>
                  <a:t>Assume interest rate unaffected (i.e. new cash not used for purchase of securities)</a:t>
                </a:r>
              </a:p>
              <a:p>
                <a:pPr lvl="2"/>
                <a:r>
                  <a:rPr lang="en-US" sz="1350" dirty="0" smtClean="0"/>
                  <a:t>Therefore: If transactions </a:t>
                </a:r>
                <a:r>
                  <a:rPr lang="en-US" sz="1350" b="1" i="1" dirty="0" smtClean="0">
                    <a:solidFill>
                      <a:schemeClr val="accent1"/>
                    </a:solidFill>
                  </a:rPr>
                  <a:t>T</a:t>
                </a:r>
                <a:r>
                  <a:rPr lang="en-US" sz="1350" dirty="0" smtClean="0"/>
                  <a:t> don’t rise to maintain proportion with the square of the quantity of money, people will want to get rid of cash;</a:t>
                </a:r>
              </a:p>
              <a:p>
                <a:pPr lvl="2"/>
                <a:r>
                  <a:rPr lang="en-US" sz="1350" dirty="0" smtClean="0"/>
                  <a:t>More goods and services demanded; transactions continue to rise </a:t>
                </a:r>
              </a:p>
              <a:p>
                <a:pPr lvl="2"/>
                <a:r>
                  <a:rPr lang="en-US" sz="1350" dirty="0" smtClean="0"/>
                  <a:t>Interest rates would probably drop, prices will rise slightly </a:t>
                </a:r>
              </a:p>
              <a:p>
                <a:pPr lvl="2"/>
                <a:r>
                  <a:rPr lang="en-US" sz="1350" dirty="0" smtClean="0"/>
                  <a:t>Nevertheless: the force making for increased employment is greater than  if transactions tend toward their original proportion to the quantity of cash</a:t>
                </a:r>
              </a:p>
              <a:p>
                <a:pPr marL="645493" lvl="2" indent="0">
                  <a:buNone/>
                </a:pPr>
                <a:endParaRPr lang="en-US" sz="1350" dirty="0" smtClean="0"/>
              </a:p>
            </p:txBody>
          </p:sp>
        </mc:Choice>
        <mc:Fallback xmlns="">
          <p:sp>
            <p:nvSpPr>
              <p:cNvPr id="5" name="Content Placeholder 4"/>
              <p:cNvSpPr>
                <a:spLocks noGrp="1" noRot="1" noChangeAspect="1" noMove="1" noResize="1" noEditPoints="1" noAdjustHandles="1" noChangeArrowheads="1" noChangeShapeType="1" noTextEdit="1"/>
              </p:cNvSpPr>
              <p:nvPr>
                <p:ph sz="quarter" idx="16"/>
              </p:nvPr>
            </p:nvSpPr>
            <p:spPr>
              <a:xfrm>
                <a:off x="831272" y="968188"/>
                <a:ext cx="10529455" cy="4679576"/>
              </a:xfrm>
              <a:blipFill rotWithShape="0">
                <a:blip r:embed="rId2"/>
                <a:stretch>
                  <a:fillRect l="-58" r="-231" b="-16297"/>
                </a:stretch>
              </a:blipFill>
            </p:spPr>
            <p:txBody>
              <a:bodyPr/>
              <a:lstStyle/>
              <a:p>
                <a:r>
                  <a:rPr lang="en-US">
                    <a:noFill/>
                  </a:rPr>
                  <a:t> </a:t>
                </a:r>
              </a:p>
            </p:txBody>
          </p:sp>
        </mc:Fallback>
      </mc:AlternateContent>
      <p:sp>
        <p:nvSpPr>
          <p:cNvPr id="6" name="Rectangle 5"/>
          <p:cNvSpPr/>
          <p:nvPr/>
        </p:nvSpPr>
        <p:spPr>
          <a:xfrm>
            <a:off x="663388" y="6441142"/>
            <a:ext cx="3469341" cy="2823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23886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Sanity check of the transactions demand for cash model and its implications</a:t>
            </a:r>
            <a:endParaRPr lang="en-US" dirty="0"/>
          </a:p>
        </p:txBody>
      </p:sp>
      <p:sp>
        <p:nvSpPr>
          <p:cNvPr id="3" name="Slide Number Placeholder 2"/>
          <p:cNvSpPr>
            <a:spLocks noGrp="1"/>
          </p:cNvSpPr>
          <p:nvPr>
            <p:ph type="sldNum" sz="quarter" idx="12"/>
          </p:nvPr>
        </p:nvSpPr>
        <p:spPr/>
        <p:txBody>
          <a:bodyPr/>
          <a:lstStyle/>
          <a:p>
            <a:fld id="{98D1590A-E184-43EA-8001-7529417FC343}" type="slidenum">
              <a:rPr lang="en-US" smtClean="0">
                <a:solidFill>
                  <a:srgbClr val="000000"/>
                </a:solidFill>
              </a:rPr>
              <a:pPr/>
              <a:t>9</a:t>
            </a:fld>
            <a:endParaRPr lang="en-US" dirty="0">
              <a:solidFill>
                <a:srgbClr val="000000"/>
              </a:solidFill>
            </a:endParaRPr>
          </a:p>
        </p:txBody>
      </p:sp>
      <p:sp>
        <p:nvSpPr>
          <p:cNvPr id="5" name="Content Placeholder 4"/>
          <p:cNvSpPr>
            <a:spLocks noGrp="1"/>
          </p:cNvSpPr>
          <p:nvPr>
            <p:ph sz="quarter" idx="16"/>
          </p:nvPr>
        </p:nvSpPr>
        <p:spPr/>
        <p:txBody>
          <a:bodyPr/>
          <a:lstStyle/>
          <a:p>
            <a:r>
              <a:rPr lang="en-US" sz="1600" dirty="0" smtClean="0"/>
              <a:t>Suggestive over-simplification, given rationality assumptions in its derivation</a:t>
            </a:r>
          </a:p>
          <a:p>
            <a:r>
              <a:rPr lang="en-US" sz="1600" dirty="0" smtClean="0"/>
              <a:t>Static model</a:t>
            </a:r>
          </a:p>
          <a:p>
            <a:pPr lvl="1"/>
            <a:r>
              <a:rPr lang="en-US" sz="1600" dirty="0" smtClean="0"/>
              <a:t>Assumes distribution of firm’s disbursements are fixed </a:t>
            </a:r>
          </a:p>
          <a:p>
            <a:pPr lvl="1"/>
            <a:r>
              <a:rPr lang="en-US" sz="1600" dirty="0" smtClean="0"/>
              <a:t>Assumes constant, relevant rate of interest</a:t>
            </a:r>
          </a:p>
          <a:p>
            <a:pPr lvl="1"/>
            <a:r>
              <a:rPr lang="en-US" sz="1600" dirty="0" smtClean="0"/>
              <a:t>Constant (or linear</a:t>
            </a:r>
            <a:r>
              <a:rPr lang="en-US" sz="1600" dirty="0"/>
              <a:t>)</a:t>
            </a:r>
            <a:r>
              <a:rPr lang="en-US" sz="1600" dirty="0" smtClean="0"/>
              <a:t> brokers’ fee</a:t>
            </a:r>
          </a:p>
          <a:p>
            <a:pPr lvl="1"/>
            <a:r>
              <a:rPr lang="en-US" sz="1600" dirty="0" smtClean="0"/>
              <a:t>Posits steady stream of payments and absence of cash receipts during relevant period</a:t>
            </a:r>
          </a:p>
          <a:p>
            <a:pPr lvl="1"/>
            <a:r>
              <a:rPr lang="en-US" sz="1600" dirty="0" smtClean="0"/>
              <a:t>Only deals with cash demand of single economic unit, ignores various demands for cash in the economy</a:t>
            </a:r>
          </a:p>
          <a:p>
            <a:pPr lvl="1"/>
            <a:r>
              <a:rPr lang="en-US" sz="1600" dirty="0" smtClean="0"/>
              <a:t>Neglects precautionary and speculative demands or cash</a:t>
            </a:r>
          </a:p>
          <a:p>
            <a:pPr lvl="1"/>
            <a:endParaRPr lang="en-US" dirty="0" smtClean="0"/>
          </a:p>
        </p:txBody>
      </p:sp>
      <p:sp>
        <p:nvSpPr>
          <p:cNvPr id="6" name="Rectangle 5"/>
          <p:cNvSpPr/>
          <p:nvPr/>
        </p:nvSpPr>
        <p:spPr>
          <a:xfrm>
            <a:off x="663388" y="6441142"/>
            <a:ext cx="3469341" cy="2823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72529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CCG_Master">
  <a:themeElements>
    <a:clrScheme name="CCG">
      <a:dk1>
        <a:srgbClr val="000000"/>
      </a:dk1>
      <a:lt1>
        <a:sysClr val="window" lastClr="FFFFFF"/>
      </a:lt1>
      <a:dk2>
        <a:srgbClr val="741212"/>
      </a:dk2>
      <a:lt2>
        <a:srgbClr val="C9C7C1"/>
      </a:lt2>
      <a:accent1>
        <a:srgbClr val="B31B1B"/>
      </a:accent1>
      <a:accent2>
        <a:srgbClr val="FF6E14"/>
      </a:accent2>
      <a:accent3>
        <a:srgbClr val="1B3163"/>
      </a:accent3>
      <a:accent4>
        <a:srgbClr val="529226"/>
      </a:accent4>
      <a:accent5>
        <a:srgbClr val="68645B"/>
      </a:accent5>
      <a:accent6>
        <a:srgbClr val="66349C"/>
      </a:accent6>
      <a:hlink>
        <a:srgbClr val="B31B1B"/>
      </a:hlink>
      <a:folHlink>
        <a:srgbClr val="FF6E1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w="6350" cmpd="sng">
          <a:solidFill>
            <a:schemeClr val="bg2"/>
          </a:solidFill>
        </a:ln>
      </a:spPr>
      <a:bodyPr wrap="square" rtlCol="0">
        <a:normAutofit/>
      </a:bodyPr>
      <a:lstStyle>
        <a:defPPr>
          <a:defRPr sz="7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1346</Words>
  <Application>Microsoft Macintosh PowerPoint</Application>
  <PresentationFormat>Custom</PresentationFormat>
  <Paragraphs>94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1_CCG_Master</vt:lpstr>
      <vt:lpstr>The Transactions Demand For Cash: An Inventory Theoretic Approach</vt:lpstr>
      <vt:lpstr>Bed Bath and Beyond Cash Management Practices Prior to 2008 Financial Crisis</vt:lpstr>
      <vt:lpstr>Examining the connections between inventory theory and monetary theory</vt:lpstr>
      <vt:lpstr>Setting up the (simple) model</vt:lpstr>
      <vt:lpstr>Determining costs associated with the use of cash</vt:lpstr>
      <vt:lpstr>Establishing the most economical value of C</vt:lpstr>
      <vt:lpstr>Implications and consequences of transaction demand for cash in a steady state</vt:lpstr>
      <vt:lpstr>Model implications (continued)</vt:lpstr>
      <vt:lpstr>Sanity check of the transactions demand for cash model and its implications</vt:lpstr>
      <vt:lpstr>Areas of further study identified by the transactions demand for cash model</vt:lpstr>
      <vt:lpstr>Areas of further study identified by the transactions demand for cash model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Xavier</dc:creator>
  <cp:lastModifiedBy>Andrew Fieldhouse</cp:lastModifiedBy>
  <cp:revision>12</cp:revision>
  <dcterms:created xsi:type="dcterms:W3CDTF">2016-05-09T06:34:22Z</dcterms:created>
  <dcterms:modified xsi:type="dcterms:W3CDTF">2016-05-09T13:58:55Z</dcterms:modified>
</cp:coreProperties>
</file>