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2"/>
  </p:notesMasterIdLst>
  <p:handoutMasterIdLst>
    <p:handoutMasterId r:id="rId63"/>
  </p:handoutMasterIdLst>
  <p:sldIdLst>
    <p:sldId id="267" r:id="rId3"/>
    <p:sldId id="268" r:id="rId4"/>
    <p:sldId id="330" r:id="rId5"/>
    <p:sldId id="302" r:id="rId6"/>
    <p:sldId id="303" r:id="rId7"/>
    <p:sldId id="304" r:id="rId8"/>
    <p:sldId id="305" r:id="rId9"/>
    <p:sldId id="306" r:id="rId10"/>
    <p:sldId id="307" r:id="rId11"/>
    <p:sldId id="308" r:id="rId12"/>
    <p:sldId id="309" r:id="rId13"/>
    <p:sldId id="310" r:id="rId14"/>
    <p:sldId id="331" r:id="rId15"/>
    <p:sldId id="278" r:id="rId16"/>
    <p:sldId id="285" r:id="rId17"/>
    <p:sldId id="299" r:id="rId18"/>
    <p:sldId id="279" r:id="rId19"/>
    <p:sldId id="280" r:id="rId20"/>
    <p:sldId id="281" r:id="rId21"/>
    <p:sldId id="282" r:id="rId22"/>
    <p:sldId id="283" r:id="rId23"/>
    <p:sldId id="284" r:id="rId24"/>
    <p:sldId id="286" r:id="rId25"/>
    <p:sldId id="287" r:id="rId26"/>
    <p:sldId id="288" r:id="rId27"/>
    <p:sldId id="289" r:id="rId28"/>
    <p:sldId id="290" r:id="rId29"/>
    <p:sldId id="291" r:id="rId30"/>
    <p:sldId id="292" r:id="rId31"/>
    <p:sldId id="293" r:id="rId32"/>
    <p:sldId id="294" r:id="rId33"/>
    <p:sldId id="295" r:id="rId34"/>
    <p:sldId id="296" r:id="rId35"/>
    <p:sldId id="319" r:id="rId36"/>
    <p:sldId id="332" r:id="rId37"/>
    <p:sldId id="333" r:id="rId38"/>
    <p:sldId id="301" r:id="rId39"/>
    <p:sldId id="320" r:id="rId40"/>
    <p:sldId id="321" r:id="rId41"/>
    <p:sldId id="322" r:id="rId42"/>
    <p:sldId id="315" r:id="rId43"/>
    <p:sldId id="317" r:id="rId44"/>
    <p:sldId id="327" r:id="rId45"/>
    <p:sldId id="334" r:id="rId46"/>
    <p:sldId id="318" r:id="rId47"/>
    <p:sldId id="312" r:id="rId48"/>
    <p:sldId id="313" r:id="rId49"/>
    <p:sldId id="314" r:id="rId50"/>
    <p:sldId id="335" r:id="rId51"/>
    <p:sldId id="337" r:id="rId52"/>
    <p:sldId id="274" r:id="rId53"/>
    <p:sldId id="323" r:id="rId54"/>
    <p:sldId id="324" r:id="rId55"/>
    <p:sldId id="325" r:id="rId56"/>
    <p:sldId id="326" r:id="rId57"/>
    <p:sldId id="338" r:id="rId58"/>
    <p:sldId id="336" r:id="rId59"/>
    <p:sldId id="339" r:id="rId60"/>
    <p:sldId id="34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CB98"/>
    <a:srgbClr val="AC7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varScale="1">
        <p:scale>
          <a:sx n="81" d="100"/>
          <a:sy n="81" d="100"/>
        </p:scale>
        <p:origin x="744" y="6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9CEEA-78D9-49A0-B001-45FE41CF7131}" type="doc">
      <dgm:prSet loTypeId="urn:microsoft.com/office/officeart/2011/layout/CircleProcess" loCatId="officeonline" qsTypeId="urn:microsoft.com/office/officeart/2005/8/quickstyle/simple1" qsCatId="simple" csTypeId="urn:microsoft.com/office/officeart/2005/8/colors/colorful3" csCatId="colorful" phldr="1"/>
      <dgm:spPr/>
      <dgm:t>
        <a:bodyPr/>
        <a:lstStyle/>
        <a:p>
          <a:endParaRPr lang="en-US"/>
        </a:p>
      </dgm:t>
    </dgm:pt>
    <dgm:pt modelId="{2AB46860-18CB-4317-B220-F447886E46D1}">
      <dgm:prSet phldrT="[Text]"/>
      <dgm:spPr>
        <a:solidFill>
          <a:schemeClr val="bg1"/>
        </a:solidFill>
      </dgm:spPr>
      <dgm:t>
        <a:bodyPr/>
        <a:lstStyle/>
        <a:p>
          <a:r>
            <a:rPr lang="en-US" dirty="0"/>
            <a:t>Types of Stock</a:t>
          </a:r>
        </a:p>
      </dgm:t>
    </dgm:pt>
    <dgm:pt modelId="{2C5BA518-F84C-4F3B-AD1A-BF26CF968D94}" type="parTrans" cxnId="{7E794E34-0206-4861-9163-D33A3F111DD0}">
      <dgm:prSet/>
      <dgm:spPr/>
      <dgm:t>
        <a:bodyPr/>
        <a:lstStyle/>
        <a:p>
          <a:endParaRPr lang="en-US"/>
        </a:p>
      </dgm:t>
    </dgm:pt>
    <dgm:pt modelId="{708B0DCB-F5CE-435C-BB1F-BD63940F3C2F}" type="sibTrans" cxnId="{7E794E34-0206-4861-9163-D33A3F111DD0}">
      <dgm:prSet/>
      <dgm:spPr/>
      <dgm:t>
        <a:bodyPr/>
        <a:lstStyle/>
        <a:p>
          <a:endParaRPr lang="en-US"/>
        </a:p>
      </dgm:t>
    </dgm:pt>
    <dgm:pt modelId="{05F65856-7246-40D2-A2FE-E6691EB878A1}">
      <dgm:prSet phldrT="[Text]"/>
      <dgm:spPr>
        <a:solidFill>
          <a:schemeClr val="bg1">
            <a:alpha val="90000"/>
          </a:schemeClr>
        </a:solidFill>
      </dgm:spPr>
      <dgm:t>
        <a:bodyPr/>
        <a:lstStyle/>
        <a:p>
          <a:r>
            <a:rPr lang="en-US" dirty="0"/>
            <a:t>Fixed Income Securities</a:t>
          </a:r>
        </a:p>
      </dgm:t>
    </dgm:pt>
    <dgm:pt modelId="{19D2CF78-A09F-4F23-9F32-F3D3A08D4105}" type="parTrans" cxnId="{15EE5254-AB05-44BA-9144-1E495AD8FB4A}">
      <dgm:prSet/>
      <dgm:spPr/>
      <dgm:t>
        <a:bodyPr/>
        <a:lstStyle/>
        <a:p>
          <a:endParaRPr lang="en-US"/>
        </a:p>
      </dgm:t>
    </dgm:pt>
    <dgm:pt modelId="{47C8AEE7-730E-45A4-91D2-519AFAC3955F}" type="sibTrans" cxnId="{15EE5254-AB05-44BA-9144-1E495AD8FB4A}">
      <dgm:prSet/>
      <dgm:spPr/>
      <dgm:t>
        <a:bodyPr/>
        <a:lstStyle/>
        <a:p>
          <a:endParaRPr lang="en-US"/>
        </a:p>
      </dgm:t>
    </dgm:pt>
    <dgm:pt modelId="{DFC41DF7-4DEB-4F7D-9FD6-ED7405BF018A}">
      <dgm:prSet phldrT="[Text]"/>
      <dgm:spPr>
        <a:solidFill>
          <a:schemeClr val="bg1">
            <a:alpha val="90000"/>
          </a:schemeClr>
        </a:solidFill>
      </dgm:spPr>
      <dgm:t>
        <a:bodyPr/>
        <a:lstStyle/>
        <a:p>
          <a:r>
            <a:rPr lang="en-US" dirty="0"/>
            <a:t>Portfolio Maximization and Macroeconomic Considerations</a:t>
          </a:r>
        </a:p>
      </dgm:t>
    </dgm:pt>
    <dgm:pt modelId="{83B861BC-42A4-4849-A928-762266002F33}" type="parTrans" cxnId="{DA021F4B-8F11-426D-A67B-E617E485F514}">
      <dgm:prSet/>
      <dgm:spPr/>
      <dgm:t>
        <a:bodyPr/>
        <a:lstStyle/>
        <a:p>
          <a:endParaRPr lang="en-US"/>
        </a:p>
      </dgm:t>
    </dgm:pt>
    <dgm:pt modelId="{F3432434-6599-436F-BF1B-D95C88E3E67F}" type="sibTrans" cxnId="{DA021F4B-8F11-426D-A67B-E617E485F514}">
      <dgm:prSet/>
      <dgm:spPr/>
      <dgm:t>
        <a:bodyPr/>
        <a:lstStyle/>
        <a:p>
          <a:endParaRPr lang="en-US"/>
        </a:p>
      </dgm:t>
    </dgm:pt>
    <dgm:pt modelId="{DD8A4FB6-0635-4CA8-ABA0-CCD6B7090B35}" type="pres">
      <dgm:prSet presAssocID="{8D99CEEA-78D9-49A0-B001-45FE41CF7131}" presName="Name0" presStyleCnt="0">
        <dgm:presLayoutVars>
          <dgm:chMax val="11"/>
          <dgm:chPref val="11"/>
          <dgm:dir/>
          <dgm:resizeHandles/>
        </dgm:presLayoutVars>
      </dgm:prSet>
      <dgm:spPr/>
    </dgm:pt>
    <dgm:pt modelId="{B890FC05-28DD-437A-8691-C7F23FC58C86}" type="pres">
      <dgm:prSet presAssocID="{DFC41DF7-4DEB-4F7D-9FD6-ED7405BF018A}" presName="Accent3" presStyleCnt="0"/>
      <dgm:spPr/>
    </dgm:pt>
    <dgm:pt modelId="{E9E493ED-D043-4AB6-AF31-58229479E6C0}" type="pres">
      <dgm:prSet presAssocID="{DFC41DF7-4DEB-4F7D-9FD6-ED7405BF018A}" presName="Accent" presStyleLbl="node1" presStyleIdx="0" presStyleCnt="3"/>
      <dgm:spPr/>
    </dgm:pt>
    <dgm:pt modelId="{0FB2567D-FCDB-4CB9-8324-692A11DCD371}" type="pres">
      <dgm:prSet presAssocID="{DFC41DF7-4DEB-4F7D-9FD6-ED7405BF018A}" presName="ParentBackground3" presStyleCnt="0"/>
      <dgm:spPr/>
    </dgm:pt>
    <dgm:pt modelId="{95AE2826-4115-49E4-AF65-D23226403356}" type="pres">
      <dgm:prSet presAssocID="{DFC41DF7-4DEB-4F7D-9FD6-ED7405BF018A}" presName="ParentBackground" presStyleLbl="fgAcc1" presStyleIdx="0" presStyleCnt="3"/>
      <dgm:spPr/>
    </dgm:pt>
    <dgm:pt modelId="{EB232246-949B-4C5B-8A3C-60B4A22033DC}" type="pres">
      <dgm:prSet presAssocID="{DFC41DF7-4DEB-4F7D-9FD6-ED7405BF018A}" presName="Parent3" presStyleLbl="revTx" presStyleIdx="0" presStyleCnt="0">
        <dgm:presLayoutVars>
          <dgm:chMax val="1"/>
          <dgm:chPref val="1"/>
          <dgm:bulletEnabled val="1"/>
        </dgm:presLayoutVars>
      </dgm:prSet>
      <dgm:spPr/>
    </dgm:pt>
    <dgm:pt modelId="{A0B70FBE-B937-4972-836F-F847BB9A3856}" type="pres">
      <dgm:prSet presAssocID="{05F65856-7246-40D2-A2FE-E6691EB878A1}" presName="Accent2" presStyleCnt="0"/>
      <dgm:spPr/>
    </dgm:pt>
    <dgm:pt modelId="{0D9CD80B-DD5C-4194-AF23-E10D178613DA}" type="pres">
      <dgm:prSet presAssocID="{05F65856-7246-40D2-A2FE-E6691EB878A1}" presName="Accent" presStyleLbl="node1" presStyleIdx="1" presStyleCnt="3"/>
      <dgm:spPr/>
    </dgm:pt>
    <dgm:pt modelId="{D3872A4A-200E-4290-A6C2-599765D10478}" type="pres">
      <dgm:prSet presAssocID="{05F65856-7246-40D2-A2FE-E6691EB878A1}" presName="ParentBackground2" presStyleCnt="0"/>
      <dgm:spPr/>
    </dgm:pt>
    <dgm:pt modelId="{51F5C9AC-666F-426C-9C39-67360B8401EE}" type="pres">
      <dgm:prSet presAssocID="{05F65856-7246-40D2-A2FE-E6691EB878A1}" presName="ParentBackground" presStyleLbl="fgAcc1" presStyleIdx="1" presStyleCnt="3"/>
      <dgm:spPr/>
    </dgm:pt>
    <dgm:pt modelId="{08A139C8-A60E-4EA0-92D0-D300489DA2A4}" type="pres">
      <dgm:prSet presAssocID="{05F65856-7246-40D2-A2FE-E6691EB878A1}" presName="Parent2" presStyleLbl="revTx" presStyleIdx="0" presStyleCnt="0">
        <dgm:presLayoutVars>
          <dgm:chMax val="1"/>
          <dgm:chPref val="1"/>
          <dgm:bulletEnabled val="1"/>
        </dgm:presLayoutVars>
      </dgm:prSet>
      <dgm:spPr/>
    </dgm:pt>
    <dgm:pt modelId="{EAC34C70-C20F-4D91-B789-686B50982042}" type="pres">
      <dgm:prSet presAssocID="{2AB46860-18CB-4317-B220-F447886E46D1}" presName="Accent1" presStyleCnt="0"/>
      <dgm:spPr/>
    </dgm:pt>
    <dgm:pt modelId="{503E0459-8C41-4A90-AF21-8F3865DFFFAB}" type="pres">
      <dgm:prSet presAssocID="{2AB46860-18CB-4317-B220-F447886E46D1}" presName="Accent" presStyleLbl="node1" presStyleIdx="2" presStyleCnt="3"/>
      <dgm:spPr/>
    </dgm:pt>
    <dgm:pt modelId="{E95CCC0F-9009-4C0E-96AE-CEDB45771475}" type="pres">
      <dgm:prSet presAssocID="{2AB46860-18CB-4317-B220-F447886E46D1}" presName="ParentBackground1" presStyleCnt="0"/>
      <dgm:spPr/>
    </dgm:pt>
    <dgm:pt modelId="{EBD73A52-915B-4794-9D44-1A7BF03486C8}" type="pres">
      <dgm:prSet presAssocID="{2AB46860-18CB-4317-B220-F447886E46D1}" presName="ParentBackground" presStyleLbl="fgAcc1" presStyleIdx="2" presStyleCnt="3"/>
      <dgm:spPr/>
    </dgm:pt>
    <dgm:pt modelId="{A15F4A4A-FBCC-4C16-ABA9-C5D346AD0F7D}" type="pres">
      <dgm:prSet presAssocID="{2AB46860-18CB-4317-B220-F447886E46D1}" presName="Parent1" presStyleLbl="revTx" presStyleIdx="0" presStyleCnt="0">
        <dgm:presLayoutVars>
          <dgm:chMax val="1"/>
          <dgm:chPref val="1"/>
          <dgm:bulletEnabled val="1"/>
        </dgm:presLayoutVars>
      </dgm:prSet>
      <dgm:spPr/>
    </dgm:pt>
  </dgm:ptLst>
  <dgm:cxnLst>
    <dgm:cxn modelId="{0EBA5EF4-A58F-4BEF-A1E4-8ACC27809CA4}" type="presOf" srcId="{05F65856-7246-40D2-A2FE-E6691EB878A1}" destId="{08A139C8-A60E-4EA0-92D0-D300489DA2A4}" srcOrd="1" destOrd="0" presId="urn:microsoft.com/office/officeart/2011/layout/CircleProcess"/>
    <dgm:cxn modelId="{855818A3-809B-405B-B44A-36A607F533BC}" type="presOf" srcId="{2AB46860-18CB-4317-B220-F447886E46D1}" destId="{EBD73A52-915B-4794-9D44-1A7BF03486C8}" srcOrd="0" destOrd="0" presId="urn:microsoft.com/office/officeart/2011/layout/CircleProcess"/>
    <dgm:cxn modelId="{0ACBF2C1-A79B-4ACA-998A-488E7F98EB60}" type="presOf" srcId="{05F65856-7246-40D2-A2FE-E6691EB878A1}" destId="{51F5C9AC-666F-426C-9C39-67360B8401EE}" srcOrd="0" destOrd="0" presId="urn:microsoft.com/office/officeart/2011/layout/CircleProcess"/>
    <dgm:cxn modelId="{4E7FF0B3-720D-4A47-9422-43461DD7E393}" type="presOf" srcId="{DFC41DF7-4DEB-4F7D-9FD6-ED7405BF018A}" destId="{95AE2826-4115-49E4-AF65-D23226403356}" srcOrd="0" destOrd="0" presId="urn:microsoft.com/office/officeart/2011/layout/CircleProcess"/>
    <dgm:cxn modelId="{9BB6EAB1-3D94-406F-8ED3-78EF417F12E5}" type="presOf" srcId="{8D99CEEA-78D9-49A0-B001-45FE41CF7131}" destId="{DD8A4FB6-0635-4CA8-ABA0-CCD6B7090B35}" srcOrd="0" destOrd="0" presId="urn:microsoft.com/office/officeart/2011/layout/CircleProcess"/>
    <dgm:cxn modelId="{15EE5254-AB05-44BA-9144-1E495AD8FB4A}" srcId="{8D99CEEA-78D9-49A0-B001-45FE41CF7131}" destId="{05F65856-7246-40D2-A2FE-E6691EB878A1}" srcOrd="1" destOrd="0" parTransId="{19D2CF78-A09F-4F23-9F32-F3D3A08D4105}" sibTransId="{47C8AEE7-730E-45A4-91D2-519AFAC3955F}"/>
    <dgm:cxn modelId="{7E794E34-0206-4861-9163-D33A3F111DD0}" srcId="{8D99CEEA-78D9-49A0-B001-45FE41CF7131}" destId="{2AB46860-18CB-4317-B220-F447886E46D1}" srcOrd="0" destOrd="0" parTransId="{2C5BA518-F84C-4F3B-AD1A-BF26CF968D94}" sibTransId="{708B0DCB-F5CE-435C-BB1F-BD63940F3C2F}"/>
    <dgm:cxn modelId="{6ADC9E82-99C4-423E-86B3-10F2A6E7E50F}" type="presOf" srcId="{2AB46860-18CB-4317-B220-F447886E46D1}" destId="{A15F4A4A-FBCC-4C16-ABA9-C5D346AD0F7D}" srcOrd="1" destOrd="0" presId="urn:microsoft.com/office/officeart/2011/layout/CircleProcess"/>
    <dgm:cxn modelId="{680C0329-8DE6-4DEA-B7BB-CAACA1992E58}" type="presOf" srcId="{DFC41DF7-4DEB-4F7D-9FD6-ED7405BF018A}" destId="{EB232246-949B-4C5B-8A3C-60B4A22033DC}" srcOrd="1" destOrd="0" presId="urn:microsoft.com/office/officeart/2011/layout/CircleProcess"/>
    <dgm:cxn modelId="{DA021F4B-8F11-426D-A67B-E617E485F514}" srcId="{8D99CEEA-78D9-49A0-B001-45FE41CF7131}" destId="{DFC41DF7-4DEB-4F7D-9FD6-ED7405BF018A}" srcOrd="2" destOrd="0" parTransId="{83B861BC-42A4-4849-A928-762266002F33}" sibTransId="{F3432434-6599-436F-BF1B-D95C88E3E67F}"/>
    <dgm:cxn modelId="{C2B5525B-7F6B-4745-A409-6CBEB5C62D37}" type="presParOf" srcId="{DD8A4FB6-0635-4CA8-ABA0-CCD6B7090B35}" destId="{B890FC05-28DD-437A-8691-C7F23FC58C86}" srcOrd="0" destOrd="0" presId="urn:microsoft.com/office/officeart/2011/layout/CircleProcess"/>
    <dgm:cxn modelId="{441F7376-ADD5-47E9-89B7-023231ADFB27}" type="presParOf" srcId="{B890FC05-28DD-437A-8691-C7F23FC58C86}" destId="{E9E493ED-D043-4AB6-AF31-58229479E6C0}" srcOrd="0" destOrd="0" presId="urn:microsoft.com/office/officeart/2011/layout/CircleProcess"/>
    <dgm:cxn modelId="{3BE25020-38A2-45F2-A9E3-6A14479F507E}" type="presParOf" srcId="{DD8A4FB6-0635-4CA8-ABA0-CCD6B7090B35}" destId="{0FB2567D-FCDB-4CB9-8324-692A11DCD371}" srcOrd="1" destOrd="0" presId="urn:microsoft.com/office/officeart/2011/layout/CircleProcess"/>
    <dgm:cxn modelId="{49076FCD-434D-44A1-A92E-6CE7DDEB5B9D}" type="presParOf" srcId="{0FB2567D-FCDB-4CB9-8324-692A11DCD371}" destId="{95AE2826-4115-49E4-AF65-D23226403356}" srcOrd="0" destOrd="0" presId="urn:microsoft.com/office/officeart/2011/layout/CircleProcess"/>
    <dgm:cxn modelId="{9C50EB5C-6A5C-4301-9491-1FDE79109001}" type="presParOf" srcId="{DD8A4FB6-0635-4CA8-ABA0-CCD6B7090B35}" destId="{EB232246-949B-4C5B-8A3C-60B4A22033DC}" srcOrd="2" destOrd="0" presId="urn:microsoft.com/office/officeart/2011/layout/CircleProcess"/>
    <dgm:cxn modelId="{B3A388D9-A259-471B-AFDF-E01AF30918EF}" type="presParOf" srcId="{DD8A4FB6-0635-4CA8-ABA0-CCD6B7090B35}" destId="{A0B70FBE-B937-4972-836F-F847BB9A3856}" srcOrd="3" destOrd="0" presId="urn:microsoft.com/office/officeart/2011/layout/CircleProcess"/>
    <dgm:cxn modelId="{C9303B37-2B1C-467D-BC70-E7098247A556}" type="presParOf" srcId="{A0B70FBE-B937-4972-836F-F847BB9A3856}" destId="{0D9CD80B-DD5C-4194-AF23-E10D178613DA}" srcOrd="0" destOrd="0" presId="urn:microsoft.com/office/officeart/2011/layout/CircleProcess"/>
    <dgm:cxn modelId="{7EAED65B-1B00-42DD-813B-B94F4F7FB751}" type="presParOf" srcId="{DD8A4FB6-0635-4CA8-ABA0-CCD6B7090B35}" destId="{D3872A4A-200E-4290-A6C2-599765D10478}" srcOrd="4" destOrd="0" presId="urn:microsoft.com/office/officeart/2011/layout/CircleProcess"/>
    <dgm:cxn modelId="{1EA1EB77-C557-4F0B-99BC-30FC75B51B1D}" type="presParOf" srcId="{D3872A4A-200E-4290-A6C2-599765D10478}" destId="{51F5C9AC-666F-426C-9C39-67360B8401EE}" srcOrd="0" destOrd="0" presId="urn:microsoft.com/office/officeart/2011/layout/CircleProcess"/>
    <dgm:cxn modelId="{20BD8B63-8B36-4416-83EE-D4A29EED469E}" type="presParOf" srcId="{DD8A4FB6-0635-4CA8-ABA0-CCD6B7090B35}" destId="{08A139C8-A60E-4EA0-92D0-D300489DA2A4}" srcOrd="5" destOrd="0" presId="urn:microsoft.com/office/officeart/2011/layout/CircleProcess"/>
    <dgm:cxn modelId="{7DE9EC45-03F0-4160-B15E-3FE33A622B42}" type="presParOf" srcId="{DD8A4FB6-0635-4CA8-ABA0-CCD6B7090B35}" destId="{EAC34C70-C20F-4D91-B789-686B50982042}" srcOrd="6" destOrd="0" presId="urn:microsoft.com/office/officeart/2011/layout/CircleProcess"/>
    <dgm:cxn modelId="{22C764A1-A02A-4E1A-A895-DF6642B30E32}" type="presParOf" srcId="{EAC34C70-C20F-4D91-B789-686B50982042}" destId="{503E0459-8C41-4A90-AF21-8F3865DFFFAB}" srcOrd="0" destOrd="0" presId="urn:microsoft.com/office/officeart/2011/layout/CircleProcess"/>
    <dgm:cxn modelId="{9E0033AF-BE24-4500-A540-54CA5086D09A}" type="presParOf" srcId="{DD8A4FB6-0635-4CA8-ABA0-CCD6B7090B35}" destId="{E95CCC0F-9009-4C0E-96AE-CEDB45771475}" srcOrd="7" destOrd="0" presId="urn:microsoft.com/office/officeart/2011/layout/CircleProcess"/>
    <dgm:cxn modelId="{8AED1303-4768-4AA0-A3A5-9D991A04500E}" type="presParOf" srcId="{E95CCC0F-9009-4C0E-96AE-CEDB45771475}" destId="{EBD73A52-915B-4794-9D44-1A7BF03486C8}" srcOrd="0" destOrd="0" presId="urn:microsoft.com/office/officeart/2011/layout/CircleProcess"/>
    <dgm:cxn modelId="{859ECC4B-FBAC-489B-975C-B8BE187E847B}" type="presParOf" srcId="{DD8A4FB6-0635-4CA8-ABA0-CCD6B7090B35}" destId="{A15F4A4A-FBCC-4C16-ABA9-C5D346AD0F7D}"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493ED-D043-4AB6-AF31-58229479E6C0}">
      <dsp:nvSpPr>
        <dsp:cNvPr id="0" name=""/>
        <dsp:cNvSpPr/>
      </dsp:nvSpPr>
      <dsp:spPr>
        <a:xfrm>
          <a:off x="7750154" y="1469947"/>
          <a:ext cx="3380753" cy="33813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E2826-4115-49E4-AF65-D23226403356}">
      <dsp:nvSpPr>
        <dsp:cNvPr id="0" name=""/>
        <dsp:cNvSpPr/>
      </dsp:nvSpPr>
      <dsp:spPr>
        <a:xfrm>
          <a:off x="7862405" y="1582680"/>
          <a:ext cx="3156250" cy="3155914"/>
        </a:xfrm>
        <a:prstGeom prst="ellipse">
          <a:avLst/>
        </a:prstGeom>
        <a:solidFill>
          <a:schemeClr val="bg1">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Portfolio Maximization and Macroeconomic Considerations</a:t>
          </a:r>
        </a:p>
      </dsp:txBody>
      <dsp:txXfrm>
        <a:off x="8313613" y="2033610"/>
        <a:ext cx="2253835" cy="2254055"/>
      </dsp:txXfrm>
    </dsp:sp>
    <dsp:sp modelId="{0D9CD80B-DD5C-4194-AF23-E10D178613DA}">
      <dsp:nvSpPr>
        <dsp:cNvPr id="0" name=""/>
        <dsp:cNvSpPr/>
      </dsp:nvSpPr>
      <dsp:spPr>
        <a:xfrm rot="2700000">
          <a:off x="4260119" y="1474035"/>
          <a:ext cx="3372610" cy="3372610"/>
        </a:xfrm>
        <a:prstGeom prst="teardrop">
          <a:avLst>
            <a:gd name="adj" fmla="val 100000"/>
          </a:avLst>
        </a:prstGeom>
        <a:solidFill>
          <a:schemeClr val="accent3">
            <a:hueOff val="-612039"/>
            <a:satOff val="2855"/>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5C9AC-666F-426C-9C39-67360B8401EE}">
      <dsp:nvSpPr>
        <dsp:cNvPr id="0" name=""/>
        <dsp:cNvSpPr/>
      </dsp:nvSpPr>
      <dsp:spPr>
        <a:xfrm>
          <a:off x="4368299" y="1582680"/>
          <a:ext cx="3156250" cy="3155914"/>
        </a:xfrm>
        <a:prstGeom prst="ellipse">
          <a:avLst/>
        </a:prstGeom>
        <a:solidFill>
          <a:schemeClr val="bg1">
            <a:alpha val="90000"/>
          </a:schemeClr>
        </a:solidFill>
        <a:ln w="12700" cap="flat" cmpd="sng" algn="ctr">
          <a:solidFill>
            <a:schemeClr val="accent3">
              <a:hueOff val="-612039"/>
              <a:satOff val="2855"/>
              <a:lumOff val="-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Fixed Income Securities</a:t>
          </a:r>
        </a:p>
      </dsp:txBody>
      <dsp:txXfrm>
        <a:off x="4819507" y="2033610"/>
        <a:ext cx="2253835" cy="2254055"/>
      </dsp:txXfrm>
    </dsp:sp>
    <dsp:sp modelId="{503E0459-8C41-4A90-AF21-8F3865DFFFAB}">
      <dsp:nvSpPr>
        <dsp:cNvPr id="0" name=""/>
        <dsp:cNvSpPr/>
      </dsp:nvSpPr>
      <dsp:spPr>
        <a:xfrm rot="2700000">
          <a:off x="766013" y="1474035"/>
          <a:ext cx="3372610" cy="3372610"/>
        </a:xfrm>
        <a:prstGeom prst="teardrop">
          <a:avLst>
            <a:gd name="adj" fmla="val 100000"/>
          </a:avLst>
        </a:prstGeom>
        <a:solidFill>
          <a:schemeClr val="accent3">
            <a:hueOff val="-1224077"/>
            <a:satOff val="5711"/>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73A52-915B-4794-9D44-1A7BF03486C8}">
      <dsp:nvSpPr>
        <dsp:cNvPr id="0" name=""/>
        <dsp:cNvSpPr/>
      </dsp:nvSpPr>
      <dsp:spPr>
        <a:xfrm>
          <a:off x="874193" y="1582680"/>
          <a:ext cx="3156250" cy="3155914"/>
        </a:xfrm>
        <a:prstGeom prst="ellipse">
          <a:avLst/>
        </a:prstGeom>
        <a:solidFill>
          <a:schemeClr val="bg1"/>
        </a:solidFill>
        <a:ln w="12700" cap="flat" cmpd="sng" algn="ctr">
          <a:solidFill>
            <a:schemeClr val="accent3">
              <a:hueOff val="-1224077"/>
              <a:satOff val="5711"/>
              <a:lumOff val="-15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Types of Stock</a:t>
          </a:r>
        </a:p>
      </dsp:txBody>
      <dsp:txXfrm>
        <a:off x="1325401" y="2033610"/>
        <a:ext cx="2253835" cy="225405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10/18/2016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10/18/2016</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9163792" cy="3083767"/>
          </a:xfrm>
        </p:spPr>
        <p:txBody>
          <a:bodyPr/>
          <a:lstStyle/>
          <a:p>
            <a:r>
              <a:rPr lang="en-US" dirty="0"/>
              <a:t>How to Make Money</a:t>
            </a:r>
          </a:p>
        </p:txBody>
      </p:sp>
      <p:sp>
        <p:nvSpPr>
          <p:cNvPr id="3" name="Subtitle 2"/>
          <p:cNvSpPr>
            <a:spLocks noGrp="1"/>
          </p:cNvSpPr>
          <p:nvPr>
            <p:ph type="subTitle" idx="1"/>
          </p:nvPr>
        </p:nvSpPr>
        <p:spPr/>
        <p:txBody>
          <a:bodyPr/>
          <a:lstStyle/>
          <a:p>
            <a:r>
              <a:rPr lang="en-US" dirty="0"/>
              <a:t>Building your Own Portfolio</a:t>
            </a:r>
          </a:p>
        </p:txBody>
      </p:sp>
      <p:sp>
        <p:nvSpPr>
          <p:cNvPr id="4" name="TextBox 3"/>
          <p:cNvSpPr txBox="1"/>
          <p:nvPr/>
        </p:nvSpPr>
        <p:spPr>
          <a:xfrm>
            <a:off x="7059168" y="6136988"/>
            <a:ext cx="4572000" cy="646331"/>
          </a:xfrm>
          <a:prstGeom prst="rect">
            <a:avLst/>
          </a:prstGeom>
          <a:noFill/>
        </p:spPr>
        <p:txBody>
          <a:bodyPr wrap="square" rtlCol="0">
            <a:spAutoFit/>
          </a:bodyPr>
          <a:lstStyle/>
          <a:p>
            <a:r>
              <a:rPr lang="en-US" dirty="0"/>
              <a:t>Alexander Lin</a:t>
            </a:r>
          </a:p>
          <a:p>
            <a:r>
              <a:rPr lang="en-US" dirty="0"/>
              <a:t>Joey Khoury</a:t>
            </a:r>
          </a:p>
        </p:txBody>
      </p:sp>
      <p:sp>
        <p:nvSpPr>
          <p:cNvPr id="5" name="TextBox 4"/>
          <p:cNvSpPr txBox="1"/>
          <p:nvPr/>
        </p:nvSpPr>
        <p:spPr>
          <a:xfrm>
            <a:off x="9345168" y="6136989"/>
            <a:ext cx="4572000" cy="646331"/>
          </a:xfrm>
          <a:prstGeom prst="rect">
            <a:avLst/>
          </a:prstGeom>
          <a:noFill/>
        </p:spPr>
        <p:txBody>
          <a:bodyPr wrap="square" rtlCol="0">
            <a:spAutoFit/>
          </a:bodyPr>
          <a:lstStyle/>
          <a:p>
            <a:r>
              <a:rPr lang="en-US" dirty="0"/>
              <a:t>Professor Karl Shell</a:t>
            </a:r>
          </a:p>
          <a:p>
            <a:r>
              <a:rPr lang="en-US" dirty="0"/>
              <a:t>ECON 4905</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295400" y="362303"/>
            <a:ext cx="5817918" cy="1069940"/>
          </a:xfrm>
        </p:spPr>
        <p:txBody>
          <a:bodyPr/>
          <a:lstStyle/>
          <a:p>
            <a:pPr algn="ctr"/>
            <a:r>
              <a:rPr lang="en-US" dirty="0"/>
              <a:t>Why this is important to your portfolio</a:t>
            </a:r>
          </a:p>
        </p:txBody>
      </p:sp>
      <p:sp>
        <p:nvSpPr>
          <p:cNvPr id="6" name="Content Placeholder 2"/>
          <p:cNvSpPr>
            <a:spLocks noGrp="1"/>
          </p:cNvSpPr>
          <p:nvPr>
            <p:ph idx="1"/>
          </p:nvPr>
        </p:nvSpPr>
        <p:spPr>
          <a:xfrm>
            <a:off x="1295399" y="1828799"/>
            <a:ext cx="5817919" cy="4348163"/>
          </a:xfrm>
        </p:spPr>
        <p:txBody>
          <a:bodyPr>
            <a:normAutofit/>
          </a:bodyPr>
          <a:lstStyle/>
          <a:p>
            <a:r>
              <a:rPr lang="en-US" dirty="0"/>
              <a:t>Futures hedge</a:t>
            </a:r>
          </a:p>
          <a:p>
            <a:r>
              <a:rPr lang="en-US" dirty="0"/>
              <a:t>Gold is technically a currency, and while it is priced in U.S. dollars, the value of the two currencies is roughly inversely correlated in the long term. </a:t>
            </a:r>
          </a:p>
          <a:p>
            <a:r>
              <a:rPr lang="en-US" dirty="0"/>
              <a:t>Gold tends to be the most successful when there is little faith in paper money and the stock market.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935" y="273943"/>
            <a:ext cx="4656788" cy="28373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935" y="3596574"/>
            <a:ext cx="4665518" cy="3110345"/>
          </a:xfrm>
          <a:prstGeom prst="rect">
            <a:avLst/>
          </a:prstGeom>
        </p:spPr>
      </p:pic>
    </p:spTree>
    <p:extLst>
      <p:ext uri="{BB962C8B-B14F-4D97-AF65-F5344CB8AC3E}">
        <p14:creationId xmlns:p14="http://schemas.microsoft.com/office/powerpoint/2010/main" val="17225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REITS</a:t>
            </a:r>
          </a:p>
        </p:txBody>
      </p:sp>
      <p:sp>
        <p:nvSpPr>
          <p:cNvPr id="3" name="Content Placeholder 2"/>
          <p:cNvSpPr>
            <a:spLocks noGrp="1"/>
          </p:cNvSpPr>
          <p:nvPr>
            <p:ph idx="1"/>
          </p:nvPr>
        </p:nvSpPr>
        <p:spPr/>
        <p:txBody>
          <a:bodyPr/>
          <a:lstStyle/>
          <a:p>
            <a:r>
              <a:rPr lang="en-US" dirty="0"/>
              <a:t>Type of company you can invest in</a:t>
            </a:r>
          </a:p>
          <a:p>
            <a:r>
              <a:rPr lang="en-US" dirty="0"/>
              <a:t>REITs own many types of commercial real estate, ranging from office and apartment buildings to warehouses, hospitals, shopping centers, and hotels</a:t>
            </a:r>
          </a:p>
          <a:p>
            <a:endParaRPr lang="en-US" dirty="0"/>
          </a:p>
          <a:p>
            <a:endParaRPr lang="en-US" dirty="0"/>
          </a:p>
          <a:p>
            <a:endParaRPr lang="en-US" dirty="0"/>
          </a:p>
        </p:txBody>
      </p:sp>
    </p:spTree>
    <p:extLst>
      <p:ext uri="{BB962C8B-B14F-4D97-AF65-F5344CB8AC3E}">
        <p14:creationId xmlns:p14="http://schemas.microsoft.com/office/powerpoint/2010/main" val="131041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important to your portfolio</a:t>
            </a:r>
          </a:p>
        </p:txBody>
      </p:sp>
      <p:sp>
        <p:nvSpPr>
          <p:cNvPr id="3" name="Content Placeholder 2"/>
          <p:cNvSpPr>
            <a:spLocks noGrp="1"/>
          </p:cNvSpPr>
          <p:nvPr>
            <p:ph idx="1"/>
          </p:nvPr>
        </p:nvSpPr>
        <p:spPr/>
        <p:txBody>
          <a:bodyPr/>
          <a:lstStyle/>
          <a:p>
            <a:r>
              <a:rPr lang="en-US" dirty="0"/>
              <a:t>Strong dividends </a:t>
            </a:r>
          </a:p>
          <a:p>
            <a:pPr lvl="1"/>
            <a:r>
              <a:rPr lang="en-US" dirty="0"/>
              <a:t> Have to return 90% of their taxable income to investors in order to legally avoid federal taxes</a:t>
            </a:r>
          </a:p>
          <a:p>
            <a:r>
              <a:rPr lang="en-US" dirty="0"/>
              <a:t>Exposure to real estate market with experienced professionals selecting stocks for you</a:t>
            </a:r>
          </a:p>
          <a:p>
            <a:r>
              <a:rPr lang="en-US" dirty="0"/>
              <a:t>Way to diversify your portfolio while maintaining liquidity </a:t>
            </a:r>
            <a:r>
              <a:rPr lang="en-US"/>
              <a:t>and using available capital</a:t>
            </a:r>
            <a:endParaRPr lang="en-US" dirty="0"/>
          </a:p>
          <a:p>
            <a:endParaRPr lang="en-US" dirty="0"/>
          </a:p>
          <a:p>
            <a:endParaRPr lang="en-US" dirty="0"/>
          </a:p>
        </p:txBody>
      </p:sp>
    </p:spTree>
    <p:extLst>
      <p:ext uri="{BB962C8B-B14F-4D97-AF65-F5344CB8AC3E}">
        <p14:creationId xmlns:p14="http://schemas.microsoft.com/office/powerpoint/2010/main" val="125486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6760" y="2630015"/>
            <a:ext cx="5817918" cy="1069940"/>
          </a:xfrm>
        </p:spPr>
        <p:txBody>
          <a:bodyPr/>
          <a:lstStyle/>
          <a:p>
            <a:pPr algn="ctr"/>
            <a:r>
              <a:rPr lang="en-US" dirty="0"/>
              <a:t>FIXED INCOME SECURITIES</a:t>
            </a:r>
          </a:p>
        </p:txBody>
      </p:sp>
    </p:spTree>
    <p:extLst>
      <p:ext uri="{BB962C8B-B14F-4D97-AF65-F5344CB8AC3E}">
        <p14:creationId xmlns:p14="http://schemas.microsoft.com/office/powerpoint/2010/main" val="252479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Income Securities</a:t>
            </a:r>
          </a:p>
        </p:txBody>
      </p:sp>
      <p:sp>
        <p:nvSpPr>
          <p:cNvPr id="3" name="Content Placeholder 2"/>
          <p:cNvSpPr>
            <a:spLocks noGrp="1"/>
          </p:cNvSpPr>
          <p:nvPr>
            <p:ph idx="1"/>
          </p:nvPr>
        </p:nvSpPr>
        <p:spPr>
          <a:xfrm>
            <a:off x="838200" y="1825625"/>
            <a:ext cx="3793177" cy="4351338"/>
          </a:xfrm>
        </p:spPr>
        <p:txBody>
          <a:bodyPr>
            <a:normAutofit fontScale="85000" lnSpcReduction="20000"/>
          </a:bodyPr>
          <a:lstStyle/>
          <a:p>
            <a:pPr marL="0" indent="0">
              <a:buNone/>
            </a:pPr>
            <a:r>
              <a:rPr lang="en-US" sz="3400" b="1" u="sng" dirty="0"/>
              <a:t>Bonds</a:t>
            </a:r>
          </a:p>
          <a:p>
            <a:r>
              <a:rPr lang="en-US" dirty="0"/>
              <a:t>Bond Rating</a:t>
            </a:r>
          </a:p>
          <a:p>
            <a:r>
              <a:rPr lang="en-US" dirty="0"/>
              <a:t>Bonds: The nine main types of bonds:</a:t>
            </a:r>
          </a:p>
          <a:p>
            <a:pPr marL="914400" lvl="1" indent="-457200">
              <a:spcBef>
                <a:spcPts val="0"/>
              </a:spcBef>
              <a:spcAft>
                <a:spcPts val="300"/>
              </a:spcAft>
              <a:buFont typeface="+mj-lt"/>
              <a:buAutoNum type="arabicPeriod"/>
            </a:pPr>
            <a:r>
              <a:rPr lang="en-US" dirty="0"/>
              <a:t>“Plain Vanilla” Bond</a:t>
            </a:r>
          </a:p>
          <a:p>
            <a:pPr marL="914400" lvl="1" indent="-457200">
              <a:spcBef>
                <a:spcPts val="0"/>
              </a:spcBef>
              <a:spcAft>
                <a:spcPts val="300"/>
              </a:spcAft>
              <a:buFont typeface="+mj-lt"/>
              <a:buAutoNum type="arabicPeriod"/>
            </a:pPr>
            <a:r>
              <a:rPr lang="en-US" dirty="0"/>
              <a:t>Treasury bonds</a:t>
            </a:r>
          </a:p>
          <a:p>
            <a:pPr marL="914400" lvl="1" indent="-457200">
              <a:spcBef>
                <a:spcPts val="0"/>
              </a:spcBef>
              <a:spcAft>
                <a:spcPts val="300"/>
              </a:spcAft>
              <a:buFont typeface="+mj-lt"/>
              <a:buAutoNum type="arabicPeriod"/>
            </a:pPr>
            <a:r>
              <a:rPr lang="en-US" dirty="0"/>
              <a:t>Treasury-Inflation Protected Securities</a:t>
            </a:r>
          </a:p>
          <a:p>
            <a:pPr marL="914400" lvl="1" indent="-457200">
              <a:spcBef>
                <a:spcPts val="0"/>
              </a:spcBef>
              <a:spcAft>
                <a:spcPts val="300"/>
              </a:spcAft>
              <a:buFont typeface="+mj-lt"/>
              <a:buAutoNum type="arabicPeriod"/>
            </a:pPr>
            <a:r>
              <a:rPr lang="en-US" dirty="0"/>
              <a:t>Investment-Grade Corporate Bonds (high quality); </a:t>
            </a:r>
          </a:p>
          <a:p>
            <a:pPr marL="914400" lvl="1" indent="-457200">
              <a:spcBef>
                <a:spcPts val="0"/>
              </a:spcBef>
              <a:spcAft>
                <a:spcPts val="300"/>
              </a:spcAft>
              <a:buFont typeface="+mj-lt"/>
              <a:buAutoNum type="arabicPeriod"/>
            </a:pPr>
            <a:r>
              <a:rPr lang="en-US" dirty="0"/>
              <a:t>High-Yield Corporate Bonds (low quality), also known as junk bonds; </a:t>
            </a:r>
          </a:p>
          <a:p>
            <a:pPr marL="914400" lvl="1" indent="-457200">
              <a:spcBef>
                <a:spcPts val="0"/>
              </a:spcBef>
              <a:spcAft>
                <a:spcPts val="300"/>
              </a:spcAft>
              <a:buFont typeface="+mj-lt"/>
              <a:buAutoNum type="arabicPeriod"/>
            </a:pPr>
            <a:r>
              <a:rPr lang="en-US" dirty="0"/>
              <a:t>Foreign Bonds; </a:t>
            </a:r>
          </a:p>
          <a:p>
            <a:pPr marL="914400" lvl="1" indent="-457200">
              <a:spcBef>
                <a:spcPts val="0"/>
              </a:spcBef>
              <a:spcAft>
                <a:spcPts val="300"/>
              </a:spcAft>
              <a:buFont typeface="+mj-lt"/>
              <a:buAutoNum type="arabicPeriod"/>
            </a:pPr>
            <a:r>
              <a:rPr lang="en-US" dirty="0"/>
              <a:t>Mortgage-Backed Bonds</a:t>
            </a:r>
          </a:p>
          <a:p>
            <a:pPr marL="914400" lvl="1" indent="-457200">
              <a:spcBef>
                <a:spcPts val="0"/>
              </a:spcBef>
              <a:spcAft>
                <a:spcPts val="300"/>
              </a:spcAft>
              <a:buFont typeface="+mj-lt"/>
              <a:buAutoNum type="arabicPeriod"/>
            </a:pPr>
            <a:r>
              <a:rPr lang="en-US" dirty="0"/>
              <a:t>Municipal Bonds</a:t>
            </a:r>
          </a:p>
          <a:p>
            <a:pPr marL="914400" lvl="1" indent="-457200">
              <a:spcBef>
                <a:spcPts val="0"/>
              </a:spcBef>
              <a:spcAft>
                <a:spcPts val="300"/>
              </a:spcAft>
              <a:buFont typeface="+mj-lt"/>
              <a:buAutoNum type="arabicPeriod"/>
            </a:pPr>
            <a:r>
              <a:rPr lang="en-US" dirty="0"/>
              <a:t>Zero Coupon Bond</a:t>
            </a:r>
          </a:p>
          <a:p>
            <a:r>
              <a:rPr lang="en-US" dirty="0"/>
              <a:t>Bond Calling / Convertibility</a:t>
            </a:r>
          </a:p>
        </p:txBody>
      </p:sp>
      <p:sp>
        <p:nvSpPr>
          <p:cNvPr id="4" name="Content Placeholder 2"/>
          <p:cNvSpPr txBox="1">
            <a:spLocks/>
          </p:cNvSpPr>
          <p:nvPr/>
        </p:nvSpPr>
        <p:spPr>
          <a:xfrm>
            <a:off x="4631377" y="1690688"/>
            <a:ext cx="37931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Derivatives</a:t>
            </a:r>
          </a:p>
          <a:p>
            <a:r>
              <a:rPr lang="en-US" sz="2000" dirty="0"/>
              <a:t>Types of Derivatives</a:t>
            </a:r>
          </a:p>
          <a:p>
            <a:pPr marL="914400" lvl="1" indent="-457200">
              <a:buFont typeface="+mj-lt"/>
              <a:buAutoNum type="arabicPeriod"/>
            </a:pPr>
            <a:r>
              <a:rPr lang="en-US" sz="2000" dirty="0"/>
              <a:t>Swaps (CDS, Interest Rate Swaps, Inflation Swaps)</a:t>
            </a:r>
          </a:p>
          <a:p>
            <a:pPr marL="914400" lvl="1" indent="-457200">
              <a:buFont typeface="+mj-lt"/>
              <a:buAutoNum type="arabicPeriod"/>
            </a:pPr>
            <a:r>
              <a:rPr lang="en-US" sz="2000" dirty="0"/>
              <a:t>Interest Rate Futures</a:t>
            </a:r>
          </a:p>
          <a:p>
            <a:pPr marL="914400" lvl="1" indent="-457200">
              <a:buFont typeface="+mj-lt"/>
              <a:buAutoNum type="arabicPeriod"/>
            </a:pPr>
            <a:r>
              <a:rPr lang="en-US" sz="2000" dirty="0"/>
              <a:t>Forward rate agreements</a:t>
            </a:r>
          </a:p>
        </p:txBody>
      </p:sp>
      <p:sp>
        <p:nvSpPr>
          <p:cNvPr id="5" name="Content Placeholder 2"/>
          <p:cNvSpPr txBox="1">
            <a:spLocks/>
          </p:cNvSpPr>
          <p:nvPr/>
        </p:nvSpPr>
        <p:spPr>
          <a:xfrm>
            <a:off x="8305800" y="1690688"/>
            <a:ext cx="3793177"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Risks</a:t>
            </a:r>
          </a:p>
          <a:p>
            <a:pPr marL="914400" lvl="1" indent="-457200">
              <a:buFont typeface="+mj-lt"/>
              <a:buAutoNum type="arabicPeriod"/>
            </a:pPr>
            <a:r>
              <a:rPr lang="en-US" dirty="0"/>
              <a:t>inflation risk</a:t>
            </a:r>
          </a:p>
          <a:p>
            <a:pPr marL="914400" lvl="1" indent="-457200">
              <a:buFont typeface="+mj-lt"/>
              <a:buAutoNum type="arabicPeriod"/>
            </a:pPr>
            <a:r>
              <a:rPr lang="en-US" dirty="0"/>
              <a:t>interest rate risk</a:t>
            </a:r>
          </a:p>
          <a:p>
            <a:pPr marL="914400" lvl="1" indent="-457200">
              <a:buFont typeface="+mj-lt"/>
              <a:buAutoNum type="arabicPeriod"/>
            </a:pPr>
            <a:r>
              <a:rPr lang="en-US" dirty="0"/>
              <a:t>currency risk</a:t>
            </a:r>
          </a:p>
          <a:p>
            <a:pPr marL="914400" lvl="1" indent="-457200">
              <a:buFont typeface="+mj-lt"/>
              <a:buAutoNum type="arabicPeriod"/>
            </a:pPr>
            <a:r>
              <a:rPr lang="en-US" dirty="0"/>
              <a:t>default risk</a:t>
            </a:r>
          </a:p>
          <a:p>
            <a:pPr marL="914400" lvl="1" indent="-457200">
              <a:buFont typeface="+mj-lt"/>
              <a:buAutoNum type="arabicPeriod"/>
            </a:pPr>
            <a:r>
              <a:rPr lang="en-US" dirty="0"/>
              <a:t>reinvestment risk</a:t>
            </a:r>
          </a:p>
          <a:p>
            <a:pPr marL="914400" lvl="1" indent="-457200">
              <a:buFont typeface="+mj-lt"/>
              <a:buAutoNum type="arabicPeriod"/>
            </a:pPr>
            <a:r>
              <a:rPr lang="en-US" dirty="0"/>
              <a:t>liquidity risk</a:t>
            </a:r>
          </a:p>
          <a:p>
            <a:pPr marL="914400" lvl="1" indent="-457200">
              <a:buFont typeface="+mj-lt"/>
              <a:buAutoNum type="arabicPeriod"/>
            </a:pPr>
            <a:r>
              <a:rPr lang="en-US" dirty="0"/>
              <a:t>duration risk</a:t>
            </a:r>
          </a:p>
          <a:p>
            <a:pPr marL="914400" lvl="1" indent="-457200">
              <a:buFont typeface="+mj-lt"/>
              <a:buAutoNum type="arabicPeriod"/>
            </a:pPr>
            <a:r>
              <a:rPr lang="en-US" dirty="0"/>
              <a:t>convexity risk</a:t>
            </a:r>
          </a:p>
          <a:p>
            <a:pPr marL="914400" lvl="1" indent="-457200">
              <a:buFont typeface="+mj-lt"/>
              <a:buAutoNum type="arabicPeriod"/>
            </a:pPr>
            <a:r>
              <a:rPr lang="en-US" dirty="0"/>
              <a:t>credit quality risk</a:t>
            </a:r>
          </a:p>
          <a:p>
            <a:pPr marL="914400" lvl="1" indent="-457200">
              <a:buFont typeface="+mj-lt"/>
              <a:buAutoNum type="arabicPeriod"/>
            </a:pPr>
            <a:r>
              <a:rPr lang="en-US" dirty="0"/>
              <a:t>political risk</a:t>
            </a:r>
          </a:p>
          <a:p>
            <a:pPr marL="914400" lvl="1" indent="-457200">
              <a:buFont typeface="+mj-lt"/>
              <a:buAutoNum type="arabicPeriod"/>
            </a:pPr>
            <a:r>
              <a:rPr lang="en-US" dirty="0"/>
              <a:t>tax adjustment risk</a:t>
            </a:r>
          </a:p>
          <a:p>
            <a:pPr marL="914400" lvl="1" indent="-457200">
              <a:buFont typeface="+mj-lt"/>
              <a:buAutoNum type="arabicPeriod"/>
            </a:pPr>
            <a:r>
              <a:rPr lang="en-US" dirty="0"/>
              <a:t>market risk</a:t>
            </a:r>
          </a:p>
          <a:p>
            <a:pPr marL="914400" lvl="1" indent="-457200">
              <a:buFont typeface="+mj-lt"/>
              <a:buAutoNum type="arabicPeriod"/>
            </a:pPr>
            <a:r>
              <a:rPr lang="en-US" dirty="0"/>
              <a:t>event risk</a:t>
            </a:r>
          </a:p>
          <a:p>
            <a:pPr lvl="1"/>
            <a:endParaRPr lang="en-US" dirty="0"/>
          </a:p>
        </p:txBody>
      </p:sp>
      <p:sp>
        <p:nvSpPr>
          <p:cNvPr id="6" name="Rectangle 5"/>
          <p:cNvSpPr/>
          <p:nvPr/>
        </p:nvSpPr>
        <p:spPr>
          <a:xfrm>
            <a:off x="682752" y="1548384"/>
            <a:ext cx="3864864" cy="4652963"/>
          </a:xfrm>
          <a:prstGeom prst="rect">
            <a:avLst/>
          </a:prstGeom>
          <a:solidFill>
            <a:srgbClr val="07CB98">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35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bond rating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567569" y="205908"/>
            <a:ext cx="8075791" cy="63756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0080" y="2074363"/>
            <a:ext cx="2752354" cy="2709275"/>
          </a:xfrm>
          <a:prstGeom prst="ellipse">
            <a:avLst/>
          </a:prstGeom>
          <a:solidFill>
            <a:schemeClr val="accent1"/>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a:solidFill>
                  <a:schemeClr val="bg1"/>
                </a:solidFill>
              </a:rPr>
              <a:t>Bond Ratings</a:t>
            </a:r>
          </a:p>
        </p:txBody>
      </p:sp>
    </p:spTree>
    <p:extLst>
      <p:ext uri="{BB962C8B-B14F-4D97-AF65-F5344CB8AC3E}">
        <p14:creationId xmlns:p14="http://schemas.microsoft.com/office/powerpoint/2010/main" val="277977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1 of 9: “Plain Vanilla” Bond</a:t>
            </a:r>
          </a:p>
        </p:txBody>
      </p:sp>
      <p:sp>
        <p:nvSpPr>
          <p:cNvPr id="3" name="Content Placeholder 2"/>
          <p:cNvSpPr>
            <a:spLocks noGrp="1"/>
          </p:cNvSpPr>
          <p:nvPr>
            <p:ph idx="1"/>
          </p:nvPr>
        </p:nvSpPr>
        <p:spPr>
          <a:xfrm>
            <a:off x="838200" y="2057400"/>
            <a:ext cx="10515600" cy="3871762"/>
          </a:xfrm>
        </p:spPr>
        <p:txBody>
          <a:bodyPr>
            <a:normAutofit/>
          </a:bodyPr>
          <a:lstStyle/>
          <a:p>
            <a:pPr>
              <a:lnSpc>
                <a:spcPct val="70000"/>
              </a:lnSpc>
            </a:pPr>
            <a:r>
              <a:rPr lang="en-US" sz="2000"/>
              <a:t>The term ‘Plain Vanilla’ signifies the most basic or standard version of a financial instrument, usually options, bonds, futures and swaps. In this case, we are discussing the most basic version of a bond before discussing Bonds 2-9.</a:t>
            </a:r>
          </a:p>
          <a:p>
            <a:pPr>
              <a:lnSpc>
                <a:spcPct val="70000"/>
              </a:lnSpc>
            </a:pPr>
            <a:r>
              <a:rPr lang="en-US" sz="2000"/>
              <a:t>A Vanilla bond is a bond that pays interest at regular intervals, and at maturity pays back the principal that was originally invested. </a:t>
            </a:r>
          </a:p>
          <a:p>
            <a:pPr lvl="1">
              <a:lnSpc>
                <a:spcPct val="70000"/>
              </a:lnSpc>
            </a:pPr>
            <a:r>
              <a:rPr lang="en-US" sz="2000"/>
              <a:t>Four key parts: Coupon Payment, Interest Rate, Full Face Value and Maturity. </a:t>
            </a:r>
          </a:p>
          <a:p>
            <a:pPr lvl="1">
              <a:lnSpc>
                <a:spcPct val="70000"/>
              </a:lnSpc>
            </a:pPr>
            <a:r>
              <a:rPr lang="en-US" sz="2000"/>
              <a:t>The bond has a face value, usually $1,000. The interest rate on the bond is the percent of face value that will be given to the investor on an annual or semiannual period. The money received from the bond’s interest is the coupon payment. With a 1% interest payment on a bond with Face Value of $1,000 the investor will receive a $10 coupon payment. The maturity is the life of the bond, and is essentially the number of years in which the investor will receive Coupon Payments. In our example, a bond with a 5 year maturity will pay 1% interest rate,  or $10 coupon payment, to the bondholder every period for 5 years. At the end of the bond’s maturity, the bondholder will receive the face value of the bond in one lump sum payment of $1,000 plus interest. </a:t>
            </a:r>
          </a:p>
        </p:txBody>
      </p:sp>
    </p:spTree>
    <p:extLst>
      <p:ext uri="{BB962C8B-B14F-4D97-AF65-F5344CB8AC3E}">
        <p14:creationId xmlns:p14="http://schemas.microsoft.com/office/powerpoint/2010/main" val="373767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2 of 9: Treasury Bonds </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Also Called T-Bond, the U.S. Treasury Bond is defined as a marketable, fixed-interest U.S. government debt security with a maturity of more than 10 years.</a:t>
            </a:r>
          </a:p>
          <a:p>
            <a:r>
              <a:rPr lang="en-US" sz="2400"/>
              <a:t>The Treasury Bond is one of four types of debts issued by the U.S. Government to reduce the money supply during times of contractionary monetary policy. The other three debts issued are Treasury bills, which have less than one year maturity; Treasury notes, which have a maturity between one and ten years; and Treasury Inflation-Protected Securities (TIPS), which will be discussed shortly.</a:t>
            </a:r>
            <a:br>
              <a:rPr lang="en-US" sz="2400"/>
            </a:br>
            <a:endParaRPr lang="en-US" sz="2400"/>
          </a:p>
        </p:txBody>
      </p:sp>
    </p:spTree>
    <p:extLst>
      <p:ext uri="{BB962C8B-B14F-4D97-AF65-F5344CB8AC3E}">
        <p14:creationId xmlns:p14="http://schemas.microsoft.com/office/powerpoint/2010/main" val="23038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Treasury Bonds are considered the safest investment of all.</a:t>
            </a:r>
          </a:p>
          <a:p>
            <a:r>
              <a:rPr lang="en-US" sz="2400"/>
              <a:t>Treasuries are backed by “the full faith and credit” of the U.S. government. As a result, the risk of default on these fixed-income securities is next to nothing.</a:t>
            </a:r>
          </a:p>
          <a:p>
            <a:pPr lvl="1"/>
            <a:r>
              <a:rPr lang="en-US"/>
              <a:t>Since the initial formation of the government in 1776, the U.S. Treasury has never failed to pay back its lenders.</a:t>
            </a:r>
          </a:p>
          <a:p>
            <a:r>
              <a:rPr lang="en-US" sz="2400"/>
              <a:t>This is especially important because Treasury Bonds are what we will call the </a:t>
            </a:r>
            <a:r>
              <a:rPr lang="en-US" sz="2400" i="1"/>
              <a:t>riskfree </a:t>
            </a:r>
            <a:r>
              <a:rPr lang="en-US" sz="2400"/>
              <a:t>asset when we discuss portfolio optimization near the end of our presentation. </a:t>
            </a:r>
          </a:p>
          <a:p>
            <a:pPr marL="0" indent="0">
              <a:buNone/>
            </a:pPr>
            <a:endParaRPr lang="en-US" sz="2400"/>
          </a:p>
        </p:txBody>
      </p:sp>
    </p:spTree>
    <p:extLst>
      <p:ext uri="{BB962C8B-B14F-4D97-AF65-F5344CB8AC3E}">
        <p14:creationId xmlns:p14="http://schemas.microsoft.com/office/powerpoint/2010/main" val="127520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3 of 9: Treasury Inflation Protected Securities (TIPS)</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This subset of Bonds includes inflation linked bonds issued by the U.S. Government, namely Treasury Inflation Protected Securities, or TIPS.</a:t>
            </a:r>
          </a:p>
          <a:p>
            <a:r>
              <a:rPr lang="en-US" sz="2400"/>
              <a:t>TIPS are a treasury security that is indexed to inflation in order to protect investors from the negative effects of inflation. It promises interest-adjusted constant payments. In other words, the bond’s par value rises or falls with inflation measured by the Consumer Price Index (CPI).</a:t>
            </a:r>
          </a:p>
        </p:txBody>
      </p:sp>
    </p:spTree>
    <p:extLst>
      <p:ext uri="{BB962C8B-B14F-4D97-AF65-F5344CB8AC3E}">
        <p14:creationId xmlns:p14="http://schemas.microsoft.com/office/powerpoint/2010/main" val="202577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graphicFrame>
        <p:nvGraphicFramePr>
          <p:cNvPr id="12" name="Diagram 11"/>
          <p:cNvGraphicFramePr/>
          <p:nvPr>
            <p:extLst>
              <p:ext uri="{D42A27DB-BD31-4B8C-83A1-F6EECF244321}">
                <p14:modId xmlns:p14="http://schemas.microsoft.com/office/powerpoint/2010/main" val="1507090388"/>
              </p:ext>
            </p:extLst>
          </p:nvPr>
        </p:nvGraphicFramePr>
        <p:xfrm>
          <a:off x="403761" y="365126"/>
          <a:ext cx="11198431" cy="632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69"/>
            <a:ext cx="10515600" cy="1325563"/>
          </a:xfrm>
        </p:spPr>
        <p:txBody>
          <a:bodyPr>
            <a:normAutofit/>
          </a:bodyPr>
          <a:lstStyle/>
          <a:p>
            <a:r>
              <a:rPr lang="en-US" dirty="0"/>
              <a:t>TIPS Example</a:t>
            </a:r>
          </a:p>
        </p:txBody>
      </p:sp>
      <p:sp>
        <p:nvSpPr>
          <p:cNvPr id="3" name="Content Placeholder 2"/>
          <p:cNvSpPr>
            <a:spLocks noGrp="1"/>
          </p:cNvSpPr>
          <p:nvPr>
            <p:ph idx="1"/>
          </p:nvPr>
        </p:nvSpPr>
        <p:spPr>
          <a:xfrm>
            <a:off x="838200" y="3234015"/>
            <a:ext cx="10515600" cy="3422817"/>
          </a:xfrm>
        </p:spPr>
        <p:txBody>
          <a:bodyPr>
            <a:normAutofit/>
          </a:bodyPr>
          <a:lstStyle/>
          <a:p>
            <a:pPr marL="0" indent="0">
              <a:buNone/>
            </a:pPr>
            <a:r>
              <a:rPr lang="en-US" sz="2400" dirty="0"/>
              <a:t>Suppose an investor owns $1,000 in TIPS at the end of the year, with a coupon rate of 1%. If there is no inflation as measured by the CPI, the investor will receive $10 over the year in coupon payments. If inflation rises by 2%, however, the $1,000 principal will be adjusted upward by 2% to $1,020. The coupon rate will still be the same at 1% but it will be multiplied by the new principal amount of $1,020 to get an interest payment of $10.20. On the other hand, if inflation was negative, as in deflation, with prices as measured by the CPI falling 5%, the principal would be adjusted downward to $950. The resulting interest payment would be $9.50 over the year.</a:t>
            </a:r>
          </a:p>
        </p:txBody>
      </p:sp>
      <p:graphicFrame>
        <p:nvGraphicFramePr>
          <p:cNvPr id="6" name="Table 5"/>
          <p:cNvGraphicFramePr>
            <a:graphicFrameLocks noGrp="1"/>
          </p:cNvGraphicFramePr>
          <p:nvPr>
            <p:extLst>
              <p:ext uri="{D42A27DB-BD31-4B8C-83A1-F6EECF244321}">
                <p14:modId xmlns:p14="http://schemas.microsoft.com/office/powerpoint/2010/main" val="3062626271"/>
              </p:ext>
            </p:extLst>
          </p:nvPr>
        </p:nvGraphicFramePr>
        <p:xfrm>
          <a:off x="3027712" y="1690688"/>
          <a:ext cx="6136575" cy="1381760"/>
        </p:xfrm>
        <a:graphic>
          <a:graphicData uri="http://schemas.openxmlformats.org/drawingml/2006/table">
            <a:tbl>
              <a:tblPr firstRow="1" bandRow="1">
                <a:tableStyleId>{BC89EF96-8CEA-46FF-86C4-4CE0E7609802}</a:tableStyleId>
              </a:tblPr>
              <a:tblGrid>
                <a:gridCol w="2045525">
                  <a:extLst>
                    <a:ext uri="{9D8B030D-6E8A-4147-A177-3AD203B41FA5}">
                      <a16:colId xmlns:a16="http://schemas.microsoft.com/office/drawing/2014/main" val="3185733095"/>
                    </a:ext>
                  </a:extLst>
                </a:gridCol>
                <a:gridCol w="2045525">
                  <a:extLst>
                    <a:ext uri="{9D8B030D-6E8A-4147-A177-3AD203B41FA5}">
                      <a16:colId xmlns:a16="http://schemas.microsoft.com/office/drawing/2014/main" val="534314094"/>
                    </a:ext>
                  </a:extLst>
                </a:gridCol>
                <a:gridCol w="2045525">
                  <a:extLst>
                    <a:ext uri="{9D8B030D-6E8A-4147-A177-3AD203B41FA5}">
                      <a16:colId xmlns:a16="http://schemas.microsoft.com/office/drawing/2014/main" val="75802668"/>
                    </a:ext>
                  </a:extLst>
                </a:gridCol>
              </a:tblGrid>
              <a:tr h="370840">
                <a:tc>
                  <a:txBody>
                    <a:bodyPr/>
                    <a:lstStyle/>
                    <a:p>
                      <a:r>
                        <a:rPr lang="en-US" dirty="0"/>
                        <a:t>T=1, C=1%,</a:t>
                      </a:r>
                      <a:r>
                        <a:rPr lang="en-US" baseline="0" dirty="0"/>
                        <a:t> </a:t>
                      </a:r>
                      <a:r>
                        <a:rPr lang="en-US" baseline="0" dirty="0" err="1"/>
                        <a:t>i</a:t>
                      </a:r>
                      <a:r>
                        <a:rPr lang="en-US" baseline="0" dirty="0"/>
                        <a:t>=0</a:t>
                      </a:r>
                      <a:endParaRPr lang="en-US" dirty="0"/>
                    </a:p>
                  </a:txBody>
                  <a:tcPr/>
                </a:tc>
                <a:tc>
                  <a:txBody>
                    <a:bodyPr/>
                    <a:lstStyle/>
                    <a:p>
                      <a:r>
                        <a:rPr lang="en-US" dirty="0"/>
                        <a:t>T=2, C=1%, </a:t>
                      </a:r>
                      <a:r>
                        <a:rPr lang="en-US" dirty="0" err="1"/>
                        <a:t>i</a:t>
                      </a:r>
                      <a:r>
                        <a:rPr lang="en-US" dirty="0"/>
                        <a:t>=2%</a:t>
                      </a:r>
                    </a:p>
                  </a:txBody>
                  <a:tcPr/>
                </a:tc>
                <a:tc>
                  <a:txBody>
                    <a:bodyPr/>
                    <a:lstStyle/>
                    <a:p>
                      <a:r>
                        <a:rPr lang="en-US" dirty="0"/>
                        <a:t>T=3, C=1%, </a:t>
                      </a:r>
                      <a:r>
                        <a:rPr lang="en-US" dirty="0" err="1"/>
                        <a:t>i</a:t>
                      </a:r>
                      <a:r>
                        <a:rPr lang="en-US" dirty="0"/>
                        <a:t>=-5%</a:t>
                      </a:r>
                    </a:p>
                  </a:txBody>
                  <a:tcPr/>
                </a:tc>
                <a:extLst>
                  <a:ext uri="{0D108BD9-81ED-4DB2-BD59-A6C34878D82A}">
                    <a16:rowId xmlns:a16="http://schemas.microsoft.com/office/drawing/2014/main" val="3171171448"/>
                  </a:ext>
                </a:extLst>
              </a:tr>
              <a:tr h="370840">
                <a:tc>
                  <a:txBody>
                    <a:bodyPr/>
                    <a:lstStyle/>
                    <a:p>
                      <a:r>
                        <a:rPr lang="en-US" dirty="0"/>
                        <a:t>Par Value = 1000</a:t>
                      </a:r>
                    </a:p>
                  </a:txBody>
                  <a:tcPr/>
                </a:tc>
                <a:tc>
                  <a:txBody>
                    <a:bodyPr/>
                    <a:lstStyle/>
                    <a:p>
                      <a:r>
                        <a:rPr lang="en-US" dirty="0"/>
                        <a:t>Par Value= 1020</a:t>
                      </a:r>
                    </a:p>
                  </a:txBody>
                  <a:tcPr/>
                </a:tc>
                <a:tc>
                  <a:txBody>
                    <a:bodyPr/>
                    <a:lstStyle/>
                    <a:p>
                      <a:r>
                        <a:rPr lang="en-US" dirty="0"/>
                        <a:t>Par Value</a:t>
                      </a:r>
                      <a:r>
                        <a:rPr lang="en-US" baseline="0" dirty="0"/>
                        <a:t> = 950</a:t>
                      </a:r>
                      <a:endParaRPr lang="en-US" dirty="0"/>
                    </a:p>
                  </a:txBody>
                  <a:tcPr/>
                </a:tc>
                <a:extLst>
                  <a:ext uri="{0D108BD9-81ED-4DB2-BD59-A6C34878D82A}">
                    <a16:rowId xmlns:a16="http://schemas.microsoft.com/office/drawing/2014/main" val="417867375"/>
                  </a:ext>
                </a:extLst>
              </a:tr>
              <a:tr h="370840">
                <a:tc>
                  <a:txBody>
                    <a:bodyPr/>
                    <a:lstStyle/>
                    <a:p>
                      <a:r>
                        <a:rPr lang="en-US" dirty="0"/>
                        <a:t>Payment=</a:t>
                      </a:r>
                      <a:r>
                        <a:rPr lang="en-US" baseline="0" dirty="0"/>
                        <a:t> 10</a:t>
                      </a:r>
                      <a:endParaRPr lang="en-US" dirty="0"/>
                    </a:p>
                  </a:txBody>
                  <a:tcPr/>
                </a:tc>
                <a:tc>
                  <a:txBody>
                    <a:bodyPr/>
                    <a:lstStyle/>
                    <a:p>
                      <a:r>
                        <a:rPr lang="en-US" dirty="0"/>
                        <a:t>Payment=10.20</a:t>
                      </a:r>
                    </a:p>
                  </a:txBody>
                  <a:tcPr/>
                </a:tc>
                <a:tc>
                  <a:txBody>
                    <a:bodyPr/>
                    <a:lstStyle/>
                    <a:p>
                      <a:r>
                        <a:rPr lang="en-US" dirty="0"/>
                        <a:t>Payment</a:t>
                      </a:r>
                      <a:r>
                        <a:rPr lang="en-US" baseline="0" dirty="0"/>
                        <a:t> 9.50</a:t>
                      </a:r>
                      <a:endParaRPr lang="en-US" dirty="0"/>
                    </a:p>
                  </a:txBody>
                  <a:tcPr/>
                </a:tc>
                <a:extLst>
                  <a:ext uri="{0D108BD9-81ED-4DB2-BD59-A6C34878D82A}">
                    <a16:rowId xmlns:a16="http://schemas.microsoft.com/office/drawing/2014/main" val="3564552404"/>
                  </a:ext>
                </a:extLst>
              </a:tr>
            </a:tbl>
          </a:graphicData>
        </a:graphic>
      </p:graphicFrame>
    </p:spTree>
    <p:extLst>
      <p:ext uri="{BB962C8B-B14F-4D97-AF65-F5344CB8AC3E}">
        <p14:creationId xmlns:p14="http://schemas.microsoft.com/office/powerpoint/2010/main" val="12324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TIPS are among the safest class of fixed income securities because they are also backed by the full faith of the U.S. Treasury- there is no default risk. However, they are even more protective in nature because they hedge your risk against inflation (as well as the risk of default).</a:t>
            </a:r>
          </a:p>
          <a:p>
            <a:r>
              <a:rPr lang="en-US" sz="2400"/>
              <a:t>For beginner investors, TIPS are what we advise investing in. The constant rate of return, along with the measurable risk (indicated by the CPI’s measure of inflation) makes your earnings from TIPS accurately predictable.</a:t>
            </a:r>
          </a:p>
        </p:txBody>
      </p:sp>
    </p:spTree>
    <p:extLst>
      <p:ext uri="{BB962C8B-B14F-4D97-AF65-F5344CB8AC3E}">
        <p14:creationId xmlns:p14="http://schemas.microsoft.com/office/powerpoint/2010/main" val="4321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4 of 9: Investment-Grade Corporate Bonds</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Similarly to how the U.S. Government can sell bonds, so can a corporation. When a corporation issues bonds, it is usually an unsecured debt- there is no collateral. In essence, a bond issued by a corporation is an IOU sold at below the full par value. Usual demonization's are in 1,000 or 5,000 increments.</a:t>
            </a:r>
          </a:p>
          <a:p>
            <a:r>
              <a:rPr lang="en-US" sz="2400"/>
              <a:t>As seen in the </a:t>
            </a:r>
            <a:r>
              <a:rPr lang="en-US" sz="2400" i="1"/>
              <a:t>Bond Rating </a:t>
            </a:r>
            <a:r>
              <a:rPr lang="en-US" sz="2400"/>
              <a:t>slide, Investment Grade Bonds are defined as those above the BBB rating.</a:t>
            </a:r>
            <a:endParaRPr lang="en-US" sz="2400" i="1"/>
          </a:p>
        </p:txBody>
      </p:sp>
    </p:spTree>
    <p:extLst>
      <p:ext uri="{BB962C8B-B14F-4D97-AF65-F5344CB8AC3E}">
        <p14:creationId xmlns:p14="http://schemas.microsoft.com/office/powerpoint/2010/main" val="146850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Investment Grade Corporate Bonds offer a risk-return structure that is more heavily weighted for the risk adverse investor. AAA bonds are of little risk and little return; over long periods of time they can prove to be handsomely rewarding with reinvestment through the years. BBB bonds may not be as secure as AAA, but have a little higher return to compensate.</a:t>
            </a:r>
          </a:p>
          <a:p>
            <a:r>
              <a:rPr lang="en-US" sz="2400"/>
              <a:t>For a young investor wishing to pursue a non-aggressive strategy to building a portfolio, investment grade bonds are a great way to build wealth over long periods of time.</a:t>
            </a:r>
          </a:p>
        </p:txBody>
      </p:sp>
    </p:spTree>
    <p:extLst>
      <p:ext uri="{BB962C8B-B14F-4D97-AF65-F5344CB8AC3E}">
        <p14:creationId xmlns:p14="http://schemas.microsoft.com/office/powerpoint/2010/main" val="420823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5 of 9: High-Yield Corporate Bonds (AKA junk bonds)</a:t>
            </a:r>
          </a:p>
        </p:txBody>
      </p:sp>
      <p:sp>
        <p:nvSpPr>
          <p:cNvPr id="3" name="Content Placeholder 2"/>
          <p:cNvSpPr>
            <a:spLocks noGrp="1"/>
          </p:cNvSpPr>
          <p:nvPr>
            <p:ph idx="1"/>
          </p:nvPr>
        </p:nvSpPr>
        <p:spPr>
          <a:xfrm>
            <a:off x="838200" y="2057400"/>
            <a:ext cx="10515600" cy="3871762"/>
          </a:xfrm>
        </p:spPr>
        <p:txBody>
          <a:bodyPr>
            <a:normAutofit fontScale="92500"/>
          </a:bodyPr>
          <a:lstStyle/>
          <a:p>
            <a:pPr>
              <a:lnSpc>
                <a:spcPct val="70000"/>
              </a:lnSpc>
            </a:pPr>
            <a:r>
              <a:rPr lang="en-US" sz="2200"/>
              <a:t>Junk bonds function the same as any other bond; the difference is just in their credit rating. </a:t>
            </a:r>
          </a:p>
          <a:p>
            <a:pPr lvl="1">
              <a:lnSpc>
                <a:spcPct val="70000"/>
              </a:lnSpc>
            </a:pPr>
            <a:r>
              <a:rPr lang="en-US" sz="2200"/>
              <a:t>Junk bonds are typically rated 'BB' or lower by Standard &amp; Poor's and 'Ba' or lower by Moody's.</a:t>
            </a:r>
          </a:p>
          <a:p>
            <a:pPr>
              <a:lnSpc>
                <a:spcPct val="70000"/>
              </a:lnSpc>
            </a:pPr>
            <a:r>
              <a:rPr lang="en-US" sz="2200"/>
              <a:t>Junk Bonds pay high yield to bondholders because the borrowers (the corporations) don't have any other option. Their credit ratings are too low to acquire capital at an inexpensive cost.</a:t>
            </a:r>
          </a:p>
          <a:p>
            <a:pPr>
              <a:lnSpc>
                <a:spcPct val="70000"/>
              </a:lnSpc>
            </a:pPr>
            <a:r>
              <a:rPr lang="en-US" sz="2200"/>
              <a:t>Junk Bonds can be broken into two types:</a:t>
            </a:r>
          </a:p>
          <a:p>
            <a:pPr lvl="1">
              <a:lnSpc>
                <a:spcPct val="70000"/>
              </a:lnSpc>
            </a:pPr>
            <a:r>
              <a:rPr lang="en-US" sz="2200"/>
              <a:t>Fallen Angels - This is a bond that was once investment grade but has since been reduced to junk-bond status because of the issuing company's poor credit quality.</a:t>
            </a:r>
          </a:p>
          <a:p>
            <a:pPr lvl="1">
              <a:lnSpc>
                <a:spcPct val="70000"/>
              </a:lnSpc>
            </a:pPr>
            <a:r>
              <a:rPr lang="en-US" sz="2200"/>
              <a:t>Rising Stars - The opposite of a fallen angel, this is a bond with a rating that has been increased because of the issuing company's improving credit quality. A rising star may still be a junk bond, but it's on its way to being investment quality.</a:t>
            </a:r>
          </a:p>
        </p:txBody>
      </p:sp>
    </p:spTree>
    <p:extLst>
      <p:ext uri="{BB962C8B-B14F-4D97-AF65-F5344CB8AC3E}">
        <p14:creationId xmlns:p14="http://schemas.microsoft.com/office/powerpoint/2010/main" val="88476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Junk Bonds offer higher yields than risk free assets and higher yields than minimally risky assets (like AAA Corporate Bonds).</a:t>
            </a:r>
          </a:p>
          <a:p>
            <a:r>
              <a:rPr lang="en-US" sz="2400"/>
              <a:t>If you have limited time to invest, want to pursue an aggressive investment strategy, or have a high tolerance towards risk, then Junk Bonds may be something to consider for your portfolio; especially if you believe you’ve found a Rising Star</a:t>
            </a:r>
          </a:p>
        </p:txBody>
      </p:sp>
    </p:spTree>
    <p:extLst>
      <p:ext uri="{BB962C8B-B14F-4D97-AF65-F5344CB8AC3E}">
        <p14:creationId xmlns:p14="http://schemas.microsoft.com/office/powerpoint/2010/main" val="27083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6 of 9: Foreign Bonds</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A foreign bond is a bond issued in a domestic market by a foreign entity in the domestic market's currency as a means of raising capital.</a:t>
            </a:r>
          </a:p>
          <a:p>
            <a:pPr lvl="1"/>
            <a:r>
              <a:rPr lang="en-US" dirty="0"/>
              <a:t>Example: Bulldog Bond- issued by non-British institutions that want to sell the bond in the United Kingdom.</a:t>
            </a:r>
          </a:p>
          <a:p>
            <a:pPr lvl="1"/>
            <a:r>
              <a:rPr lang="en-US" dirty="0"/>
              <a:t>Example: Samurai Bond- issued by non-Japanese institutions that want to sell the bond in Japan.</a:t>
            </a:r>
          </a:p>
          <a:p>
            <a:endParaRPr lang="en-US" sz="2400"/>
          </a:p>
        </p:txBody>
      </p:sp>
    </p:spTree>
    <p:extLst>
      <p:ext uri="{BB962C8B-B14F-4D97-AF65-F5344CB8AC3E}">
        <p14:creationId xmlns:p14="http://schemas.microsoft.com/office/powerpoint/2010/main" val="79258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lnSpcReduction="10000"/>
          </a:bodyPr>
          <a:lstStyle/>
          <a:p>
            <a:pPr>
              <a:lnSpc>
                <a:spcPct val="80000"/>
              </a:lnSpc>
            </a:pPr>
            <a:r>
              <a:rPr lang="en-US" sz="2200"/>
              <a:t>Since investors in foreign bonds are usually the residents of the domestic country, investors find the bonds attractive because they can add foreign content to their portfolios without the added exchange rate exposure.</a:t>
            </a:r>
          </a:p>
          <a:p>
            <a:pPr>
              <a:lnSpc>
                <a:spcPct val="80000"/>
              </a:lnSpc>
            </a:pPr>
            <a:r>
              <a:rPr lang="en-US" sz="2200"/>
              <a:t>Foreign Bonds are subject to regulation of the domestic market in which they are issued. For example, a samurai bond is a yen-denominated bond issued in Tokyo by a non-Japanese company and subject to Japanese regulations. If you are investing in a company that will succeed by taking advantage of the difference in Tokyo’s regulations, you would want to consider investing in these bonds.</a:t>
            </a:r>
          </a:p>
          <a:p>
            <a:pPr>
              <a:lnSpc>
                <a:spcPct val="80000"/>
              </a:lnSpc>
            </a:pPr>
            <a:r>
              <a:rPr lang="en-US" sz="2200"/>
              <a:t>If you believe that the strength of the foreign nation’s currency will become increasingly stronger in the next few years, you may also consider investing in these bonds. At the maturity date, a bond worth X Yen at the height of Japan’s economy is worth more than X Yen at the trough of Japan’s economy since the value of the Yen will be stronger. </a:t>
            </a:r>
          </a:p>
        </p:txBody>
      </p:sp>
    </p:spTree>
    <p:extLst>
      <p:ext uri="{BB962C8B-B14F-4D97-AF65-F5344CB8AC3E}">
        <p14:creationId xmlns:p14="http://schemas.microsoft.com/office/powerpoint/2010/main" val="22909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7 of 9: Mortgage-Backed Bonds</a:t>
            </a:r>
          </a:p>
        </p:txBody>
      </p:sp>
      <p:sp>
        <p:nvSpPr>
          <p:cNvPr id="3" name="Content Placeholder 2"/>
          <p:cNvSpPr>
            <a:spLocks noGrp="1"/>
          </p:cNvSpPr>
          <p:nvPr>
            <p:ph idx="1"/>
          </p:nvPr>
        </p:nvSpPr>
        <p:spPr>
          <a:xfrm>
            <a:off x="838200" y="2057400"/>
            <a:ext cx="10515600" cy="3871762"/>
          </a:xfrm>
        </p:spPr>
        <p:txBody>
          <a:bodyPr>
            <a:normAutofit lnSpcReduction="10000"/>
          </a:bodyPr>
          <a:lstStyle/>
          <a:p>
            <a:r>
              <a:rPr lang="en-US" sz="2400"/>
              <a:t>Subset of Mortgage-Backed Securities (MBS)</a:t>
            </a:r>
          </a:p>
          <a:p>
            <a:r>
              <a:rPr lang="en-US" sz="2400"/>
              <a:t>These are types of bonds representing an investment in a pool of real estate loans. </a:t>
            </a:r>
          </a:p>
          <a:p>
            <a:r>
              <a:rPr lang="en-US" sz="2400"/>
              <a:t>They are especially a tool used by banks to free up capital and allow investors to profit off of bundled mortgages. </a:t>
            </a:r>
          </a:p>
          <a:p>
            <a:r>
              <a:rPr lang="en-US" sz="2400"/>
              <a:t>How these work:</a:t>
            </a:r>
          </a:p>
          <a:p>
            <a:pPr lvl="1"/>
            <a:r>
              <a:rPr lang="en-US" dirty="0"/>
              <a:t>The bank sells hundreds or thousands of mortgage debt at discount to an investment bank in order to free the money held up the life of the mortgage. The IB then bundles the mortgages into tranches and then issues them for sale. The homeowner’s mortgage payments really go to the IB, not the bank.</a:t>
            </a:r>
          </a:p>
        </p:txBody>
      </p:sp>
    </p:spTree>
    <p:extLst>
      <p:ext uri="{BB962C8B-B14F-4D97-AF65-F5344CB8AC3E}">
        <p14:creationId xmlns:p14="http://schemas.microsoft.com/office/powerpoint/2010/main" val="6788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This could cause the world to collapse (2008). </a:t>
            </a:r>
          </a:p>
          <a:p>
            <a:r>
              <a:rPr lang="en-US" sz="2400"/>
              <a:t>In theory, this is supposed to be a secure investment. The first bill that people pay is their mortgage. It is considered the most important debt that each person has. As long as homeowners pay their mortgage, everything *</a:t>
            </a:r>
            <a:r>
              <a:rPr lang="en-US" sz="2400" i="1"/>
              <a:t>should be*</a:t>
            </a:r>
            <a:r>
              <a:rPr lang="en-US" sz="2400"/>
              <a:t> fine.</a:t>
            </a:r>
          </a:p>
          <a:p>
            <a:r>
              <a:rPr lang="en-US" sz="2400"/>
              <a:t>As we have seen with the market collapse of 2008, this investment strategy has more risks than traditional bonds. Since the Investment Bank is issuing the bonds, they are subject to 1) the rating industry keeping a close eye on how these mortgages are preforming, 2) the loan originators and whether or not new mortgages are feasible to pay off.</a:t>
            </a:r>
          </a:p>
        </p:txBody>
      </p:sp>
    </p:spTree>
    <p:extLst>
      <p:ext uri="{BB962C8B-B14F-4D97-AF65-F5344CB8AC3E}">
        <p14:creationId xmlns:p14="http://schemas.microsoft.com/office/powerpoint/2010/main" val="19869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6760" y="2630015"/>
            <a:ext cx="5817918" cy="1069940"/>
          </a:xfrm>
        </p:spPr>
        <p:txBody>
          <a:bodyPr/>
          <a:lstStyle/>
          <a:p>
            <a:pPr algn="ctr"/>
            <a:r>
              <a:rPr lang="en-US" dirty="0"/>
              <a:t>TYPES OF STOCK</a:t>
            </a:r>
          </a:p>
        </p:txBody>
      </p:sp>
    </p:spTree>
    <p:extLst>
      <p:ext uri="{BB962C8B-B14F-4D97-AF65-F5344CB8AC3E}">
        <p14:creationId xmlns:p14="http://schemas.microsoft.com/office/powerpoint/2010/main" val="78255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8 of 9: Municipal Bonds</a:t>
            </a:r>
          </a:p>
        </p:txBody>
      </p:sp>
      <p:sp>
        <p:nvSpPr>
          <p:cNvPr id="3" name="Content Placeholder 2"/>
          <p:cNvSpPr>
            <a:spLocks noGrp="1"/>
          </p:cNvSpPr>
          <p:nvPr>
            <p:ph idx="1"/>
          </p:nvPr>
        </p:nvSpPr>
        <p:spPr>
          <a:xfrm>
            <a:off x="838200" y="2057400"/>
            <a:ext cx="10515600" cy="3871762"/>
          </a:xfrm>
        </p:spPr>
        <p:txBody>
          <a:bodyPr>
            <a:normAutofit/>
          </a:bodyPr>
          <a:lstStyle/>
          <a:p>
            <a:r>
              <a:rPr lang="en-US" sz="2400"/>
              <a:t>Let us first define a Municipality as a city or town that has corporate status and local government.</a:t>
            </a:r>
          </a:p>
          <a:p>
            <a:r>
              <a:rPr lang="en-US" sz="2400"/>
              <a:t>Therefore, a Municipal Bond is simply a bond issued by a Municipality. In context this is simply a bond issued by a state, city, or county to finance capital expenditure like the construction of highways, bridges, or schools.</a:t>
            </a:r>
          </a:p>
          <a:p>
            <a:r>
              <a:rPr lang="en-US" sz="2400"/>
              <a:t> Typically, municipal bonds have a minimum denomination of $5,000, but some issuers may impose a higher minimum denomination, most commonly in the amount of $100,000.</a:t>
            </a:r>
          </a:p>
          <a:p>
            <a:endParaRPr lang="en-US" sz="2400"/>
          </a:p>
        </p:txBody>
      </p:sp>
    </p:spTree>
    <p:extLst>
      <p:ext uri="{BB962C8B-B14F-4D97-AF65-F5344CB8AC3E}">
        <p14:creationId xmlns:p14="http://schemas.microsoft.com/office/powerpoint/2010/main" val="27396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fontScale="92500"/>
          </a:bodyPr>
          <a:lstStyle/>
          <a:p>
            <a:r>
              <a:rPr lang="en-US" sz="2200"/>
              <a:t>Municipal bonds are exempt from federal taxes and from most state and local taxes, making them especially attractive to people in high income tax brackets.</a:t>
            </a:r>
          </a:p>
          <a:p>
            <a:r>
              <a:rPr lang="en-US" sz="2200"/>
              <a:t>They are secured by the faith of the municipality, which typically has less corruption than corporations*</a:t>
            </a:r>
          </a:p>
          <a:p>
            <a:pPr lvl="1"/>
            <a:r>
              <a:rPr lang="en-US" sz="2200"/>
              <a:t>* Municipalities do not have shareholders like corporations do, and thus have a lot less incentive to forge accounting. The state and city may receive funding from taxation in accordance with the state law. </a:t>
            </a:r>
          </a:p>
          <a:p>
            <a:r>
              <a:rPr lang="en-US" sz="2200"/>
              <a:t>As an investor, you are investing in the betterment of your state and local areas. This, in the long run, can improve assets you may already own such as your home value.</a:t>
            </a:r>
          </a:p>
          <a:p>
            <a:pPr lvl="1"/>
            <a:r>
              <a:rPr lang="en-US" sz="2200"/>
              <a:t>Ex: Great infrastructure and a stellar school district (funded through M Bonds within your hometown) will increase the value of your property.</a:t>
            </a:r>
          </a:p>
        </p:txBody>
      </p:sp>
    </p:spTree>
    <p:extLst>
      <p:ext uri="{BB962C8B-B14F-4D97-AF65-F5344CB8AC3E}">
        <p14:creationId xmlns:p14="http://schemas.microsoft.com/office/powerpoint/2010/main" val="33003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Bond 9 of 9: Zero Coupon Bond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057400"/>
                <a:ext cx="10515600" cy="3871762"/>
              </a:xfrm>
            </p:spPr>
            <p:txBody>
              <a:bodyPr>
                <a:normAutofit/>
              </a:bodyPr>
              <a:lstStyle/>
              <a:p>
                <a:r>
                  <a:rPr lang="en-US" sz="2400" dirty="0"/>
                  <a:t>A zero-coupon bond doesn't pay interest (a coupon) but is traded at a deep discount, giving profit at maturity when the bond is redeemed for its full face value.</a:t>
                </a:r>
              </a:p>
              <a:p>
                <a:pPr lvl="1"/>
                <a:r>
                  <a:rPr lang="en-US" dirty="0"/>
                  <a:t>EX: Buying a ZCB of FV=1,000 with YTM 2yrs for 890 = 110 Profit</a:t>
                </a:r>
              </a:p>
              <a:p>
                <a:r>
                  <a:rPr lang="en-US" sz="2400" dirty="0"/>
                  <a:t>Think of it as one lump sum payment in X years with imputed interest (interest is within the calculated future value price)</a:t>
                </a:r>
                <a:endParaRPr lang="en-US" sz="2400" i="1" dirty="0"/>
              </a:p>
              <a:p>
                <a14:m>
                  <m:oMath xmlns:m="http://schemas.openxmlformats.org/officeDocument/2006/math">
                    <m:r>
                      <a:rPr lang="en-US" sz="2400" i="1">
                        <a:latin typeface="Cambria Math" panose="02040503050406030204" pitchFamily="18" charset="0"/>
                      </a:rPr>
                      <m:t>𝑃𝑉</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𝐹𝑉</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𝑟</m:t>
                                </m:r>
                              </m:e>
                            </m:d>
                          </m:e>
                          <m:sup>
                            <m:r>
                              <a:rPr lang="en-US" sz="2400" i="1">
                                <a:latin typeface="Cambria Math" panose="02040503050406030204" pitchFamily="18" charset="0"/>
                              </a:rPr>
                              <m:t>𝑇</m:t>
                            </m:r>
                          </m:sup>
                        </m:sSup>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057400"/>
                <a:ext cx="10515600" cy="3871762"/>
              </a:xfrm>
              <a:blipFill>
                <a:blip r:embed="rId2"/>
                <a:stretch>
                  <a:fillRect l="-812" t="-2205"/>
                </a:stretch>
              </a:blipFill>
            </p:spPr>
            <p:txBody>
              <a:bodyPr/>
              <a:lstStyle/>
              <a:p>
                <a:r>
                  <a:rPr lang="en-US">
                    <a:noFill/>
                  </a:rPr>
                  <a:t> </a:t>
                </a:r>
              </a:p>
            </p:txBody>
          </p:sp>
        </mc:Fallback>
      </mc:AlternateContent>
    </p:spTree>
    <p:extLst>
      <p:ext uri="{BB962C8B-B14F-4D97-AF65-F5344CB8AC3E}">
        <p14:creationId xmlns:p14="http://schemas.microsoft.com/office/powerpoint/2010/main" val="238017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r>
              <a:rPr lang="en-US" dirty="0"/>
              <a:t>Why This is Important for Your Portfolio</a:t>
            </a:r>
          </a:p>
        </p:txBody>
      </p:sp>
      <p:sp>
        <p:nvSpPr>
          <p:cNvPr id="3" name="Content Placeholder 2"/>
          <p:cNvSpPr>
            <a:spLocks noGrp="1"/>
          </p:cNvSpPr>
          <p:nvPr>
            <p:ph idx="1"/>
          </p:nvPr>
        </p:nvSpPr>
        <p:spPr>
          <a:xfrm>
            <a:off x="838200" y="2057400"/>
            <a:ext cx="10515600" cy="3871762"/>
          </a:xfrm>
        </p:spPr>
        <p:txBody>
          <a:bodyPr>
            <a:normAutofit lnSpcReduction="10000"/>
          </a:bodyPr>
          <a:lstStyle/>
          <a:p>
            <a:r>
              <a:rPr lang="en-US" sz="2400"/>
              <a:t>Zero Coupon Bonds are predictable, and generally a safe bet. You will not receive coupon payments and thus will not have generated a new cash flow with them, but at maturity you will receive a large lump sum that you payed only a fraction for. </a:t>
            </a:r>
          </a:p>
          <a:p>
            <a:r>
              <a:rPr lang="en-US" sz="2400"/>
              <a:t>ZCB are very often used in the immunization of debts from interest rates. Suppose an investor needs to pay a $10,000 obligation in five years. To immunize against this definite cash outflow, the investor can purchase a security that guarantees a $10,000 inflow in five years. A five-year zero-coupon bond with a redemption value of $10,000 would be suitable. By purchasing this bond, the investor matches the expected inflow and outflow of cash, and any change in interest rates would not affect his ability to pay the obligation in five years.</a:t>
            </a:r>
          </a:p>
        </p:txBody>
      </p:sp>
    </p:spTree>
    <p:extLst>
      <p:ext uri="{BB962C8B-B14F-4D97-AF65-F5344CB8AC3E}">
        <p14:creationId xmlns:p14="http://schemas.microsoft.com/office/powerpoint/2010/main" val="407152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 Convertibility</a:t>
            </a:r>
          </a:p>
        </p:txBody>
      </p:sp>
      <p:sp>
        <p:nvSpPr>
          <p:cNvPr id="3" name="Content Placeholder 2"/>
          <p:cNvSpPr>
            <a:spLocks noGrp="1"/>
          </p:cNvSpPr>
          <p:nvPr>
            <p:ph idx="1"/>
          </p:nvPr>
        </p:nvSpPr>
        <p:spPr/>
        <p:txBody>
          <a:bodyPr/>
          <a:lstStyle/>
          <a:p>
            <a:r>
              <a:rPr lang="en-US" dirty="0"/>
              <a:t>As a way to add security to the debt, some bonds offer the bondholder the ability to convert the value of the bond into stock shares of the borrowing corporation.</a:t>
            </a:r>
          </a:p>
        </p:txBody>
      </p:sp>
    </p:spTree>
    <p:extLst>
      <p:ext uri="{BB962C8B-B14F-4D97-AF65-F5344CB8AC3E}">
        <p14:creationId xmlns:p14="http://schemas.microsoft.com/office/powerpoint/2010/main" val="20361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Income Securities</a:t>
            </a:r>
          </a:p>
        </p:txBody>
      </p:sp>
      <p:sp>
        <p:nvSpPr>
          <p:cNvPr id="3" name="Content Placeholder 2"/>
          <p:cNvSpPr>
            <a:spLocks noGrp="1"/>
          </p:cNvSpPr>
          <p:nvPr>
            <p:ph idx="1"/>
          </p:nvPr>
        </p:nvSpPr>
        <p:spPr>
          <a:xfrm>
            <a:off x="838200" y="1825625"/>
            <a:ext cx="3793177" cy="4351338"/>
          </a:xfrm>
        </p:spPr>
        <p:txBody>
          <a:bodyPr>
            <a:normAutofit fontScale="85000" lnSpcReduction="20000"/>
          </a:bodyPr>
          <a:lstStyle/>
          <a:p>
            <a:pPr marL="0" indent="0">
              <a:buNone/>
            </a:pPr>
            <a:r>
              <a:rPr lang="en-US" sz="3400" b="1" u="sng" dirty="0"/>
              <a:t>Bonds</a:t>
            </a:r>
          </a:p>
          <a:p>
            <a:r>
              <a:rPr lang="en-US" dirty="0"/>
              <a:t>Bond Rating</a:t>
            </a:r>
          </a:p>
          <a:p>
            <a:r>
              <a:rPr lang="en-US" dirty="0"/>
              <a:t>Bonds: The nine main types of bonds:</a:t>
            </a:r>
          </a:p>
          <a:p>
            <a:pPr marL="914400" lvl="1" indent="-457200">
              <a:spcBef>
                <a:spcPts val="0"/>
              </a:spcBef>
              <a:spcAft>
                <a:spcPts val="300"/>
              </a:spcAft>
              <a:buFont typeface="+mj-lt"/>
              <a:buAutoNum type="arabicPeriod"/>
            </a:pPr>
            <a:r>
              <a:rPr lang="en-US" dirty="0"/>
              <a:t>“Plain Vanilla” Bond</a:t>
            </a:r>
          </a:p>
          <a:p>
            <a:pPr marL="914400" lvl="1" indent="-457200">
              <a:spcBef>
                <a:spcPts val="0"/>
              </a:spcBef>
              <a:spcAft>
                <a:spcPts val="300"/>
              </a:spcAft>
              <a:buFont typeface="+mj-lt"/>
              <a:buAutoNum type="arabicPeriod"/>
            </a:pPr>
            <a:r>
              <a:rPr lang="en-US" dirty="0"/>
              <a:t>Treasury bonds</a:t>
            </a:r>
          </a:p>
          <a:p>
            <a:pPr marL="914400" lvl="1" indent="-457200">
              <a:spcBef>
                <a:spcPts val="0"/>
              </a:spcBef>
              <a:spcAft>
                <a:spcPts val="300"/>
              </a:spcAft>
              <a:buFont typeface="+mj-lt"/>
              <a:buAutoNum type="arabicPeriod"/>
            </a:pPr>
            <a:r>
              <a:rPr lang="en-US" dirty="0"/>
              <a:t>Treasury-Inflation Protected Securities</a:t>
            </a:r>
          </a:p>
          <a:p>
            <a:pPr marL="914400" lvl="1" indent="-457200">
              <a:spcBef>
                <a:spcPts val="0"/>
              </a:spcBef>
              <a:spcAft>
                <a:spcPts val="300"/>
              </a:spcAft>
              <a:buFont typeface="+mj-lt"/>
              <a:buAutoNum type="arabicPeriod"/>
            </a:pPr>
            <a:r>
              <a:rPr lang="en-US" dirty="0"/>
              <a:t>Investment-Grade Corporate Bonds (high quality); </a:t>
            </a:r>
          </a:p>
          <a:p>
            <a:pPr marL="914400" lvl="1" indent="-457200">
              <a:spcBef>
                <a:spcPts val="0"/>
              </a:spcBef>
              <a:spcAft>
                <a:spcPts val="300"/>
              </a:spcAft>
              <a:buFont typeface="+mj-lt"/>
              <a:buAutoNum type="arabicPeriod"/>
            </a:pPr>
            <a:r>
              <a:rPr lang="en-US" dirty="0"/>
              <a:t>High-Yield Corporate Bonds (low quality), also known as junk bonds; </a:t>
            </a:r>
          </a:p>
          <a:p>
            <a:pPr marL="914400" lvl="1" indent="-457200">
              <a:spcBef>
                <a:spcPts val="0"/>
              </a:spcBef>
              <a:spcAft>
                <a:spcPts val="300"/>
              </a:spcAft>
              <a:buFont typeface="+mj-lt"/>
              <a:buAutoNum type="arabicPeriod"/>
            </a:pPr>
            <a:r>
              <a:rPr lang="en-US" dirty="0"/>
              <a:t>Foreign Bonds; </a:t>
            </a:r>
          </a:p>
          <a:p>
            <a:pPr marL="914400" lvl="1" indent="-457200">
              <a:spcBef>
                <a:spcPts val="0"/>
              </a:spcBef>
              <a:spcAft>
                <a:spcPts val="300"/>
              </a:spcAft>
              <a:buFont typeface="+mj-lt"/>
              <a:buAutoNum type="arabicPeriod"/>
            </a:pPr>
            <a:r>
              <a:rPr lang="en-US" dirty="0"/>
              <a:t>Mortgage-Backed Bonds</a:t>
            </a:r>
          </a:p>
          <a:p>
            <a:pPr marL="914400" lvl="1" indent="-457200">
              <a:spcBef>
                <a:spcPts val="0"/>
              </a:spcBef>
              <a:spcAft>
                <a:spcPts val="300"/>
              </a:spcAft>
              <a:buFont typeface="+mj-lt"/>
              <a:buAutoNum type="arabicPeriod"/>
            </a:pPr>
            <a:r>
              <a:rPr lang="en-US" dirty="0"/>
              <a:t>Municipal Bonds</a:t>
            </a:r>
          </a:p>
          <a:p>
            <a:pPr marL="914400" lvl="1" indent="-457200">
              <a:spcBef>
                <a:spcPts val="0"/>
              </a:spcBef>
              <a:spcAft>
                <a:spcPts val="300"/>
              </a:spcAft>
              <a:buFont typeface="+mj-lt"/>
              <a:buAutoNum type="arabicPeriod"/>
            </a:pPr>
            <a:r>
              <a:rPr lang="en-US" dirty="0"/>
              <a:t>Zero Coupon Bond</a:t>
            </a:r>
          </a:p>
          <a:p>
            <a:r>
              <a:rPr lang="en-US" dirty="0"/>
              <a:t>Bond Calling / Convertibility</a:t>
            </a:r>
          </a:p>
        </p:txBody>
      </p:sp>
      <p:sp>
        <p:nvSpPr>
          <p:cNvPr id="4" name="Content Placeholder 2"/>
          <p:cNvSpPr txBox="1">
            <a:spLocks/>
          </p:cNvSpPr>
          <p:nvPr/>
        </p:nvSpPr>
        <p:spPr>
          <a:xfrm>
            <a:off x="4631377" y="1690688"/>
            <a:ext cx="37931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Derivatives</a:t>
            </a:r>
          </a:p>
          <a:p>
            <a:r>
              <a:rPr lang="en-US" sz="2000" dirty="0"/>
              <a:t>Types of Derivatives</a:t>
            </a:r>
          </a:p>
          <a:p>
            <a:pPr marL="914400" lvl="1" indent="-457200">
              <a:buFont typeface="+mj-lt"/>
              <a:buAutoNum type="arabicPeriod"/>
            </a:pPr>
            <a:r>
              <a:rPr lang="en-US" sz="2000" dirty="0"/>
              <a:t>Swaps (CDS, Interest Rate Swaps, Inflation Swaps)</a:t>
            </a:r>
          </a:p>
          <a:p>
            <a:pPr marL="914400" lvl="1" indent="-457200">
              <a:buFont typeface="+mj-lt"/>
              <a:buAutoNum type="arabicPeriod"/>
            </a:pPr>
            <a:r>
              <a:rPr lang="en-US" sz="2000" dirty="0"/>
              <a:t>Interest Rate Futures</a:t>
            </a:r>
          </a:p>
          <a:p>
            <a:pPr marL="914400" lvl="1" indent="-457200">
              <a:buFont typeface="+mj-lt"/>
              <a:buAutoNum type="arabicPeriod"/>
            </a:pPr>
            <a:r>
              <a:rPr lang="en-US" sz="2000" dirty="0"/>
              <a:t>Forward rate agreements</a:t>
            </a:r>
          </a:p>
        </p:txBody>
      </p:sp>
      <p:sp>
        <p:nvSpPr>
          <p:cNvPr id="5" name="Content Placeholder 2"/>
          <p:cNvSpPr txBox="1">
            <a:spLocks/>
          </p:cNvSpPr>
          <p:nvPr/>
        </p:nvSpPr>
        <p:spPr>
          <a:xfrm>
            <a:off x="8305800" y="1690688"/>
            <a:ext cx="3793177"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Risks</a:t>
            </a:r>
          </a:p>
          <a:p>
            <a:pPr marL="914400" lvl="1" indent="-457200">
              <a:buFont typeface="+mj-lt"/>
              <a:buAutoNum type="arabicPeriod"/>
            </a:pPr>
            <a:r>
              <a:rPr lang="en-US" dirty="0"/>
              <a:t>inflation risk</a:t>
            </a:r>
          </a:p>
          <a:p>
            <a:pPr marL="914400" lvl="1" indent="-457200">
              <a:buFont typeface="+mj-lt"/>
              <a:buAutoNum type="arabicPeriod"/>
            </a:pPr>
            <a:r>
              <a:rPr lang="en-US" dirty="0"/>
              <a:t>interest rate risk</a:t>
            </a:r>
          </a:p>
          <a:p>
            <a:pPr marL="914400" lvl="1" indent="-457200">
              <a:buFont typeface="+mj-lt"/>
              <a:buAutoNum type="arabicPeriod"/>
            </a:pPr>
            <a:r>
              <a:rPr lang="en-US" dirty="0"/>
              <a:t>currency risk</a:t>
            </a:r>
          </a:p>
          <a:p>
            <a:pPr marL="914400" lvl="1" indent="-457200">
              <a:buFont typeface="+mj-lt"/>
              <a:buAutoNum type="arabicPeriod"/>
            </a:pPr>
            <a:r>
              <a:rPr lang="en-US" dirty="0"/>
              <a:t>default risk</a:t>
            </a:r>
          </a:p>
          <a:p>
            <a:pPr marL="914400" lvl="1" indent="-457200">
              <a:buFont typeface="+mj-lt"/>
              <a:buAutoNum type="arabicPeriod"/>
            </a:pPr>
            <a:r>
              <a:rPr lang="en-US" dirty="0"/>
              <a:t>reinvestment risk</a:t>
            </a:r>
          </a:p>
          <a:p>
            <a:pPr marL="914400" lvl="1" indent="-457200">
              <a:buFont typeface="+mj-lt"/>
              <a:buAutoNum type="arabicPeriod"/>
            </a:pPr>
            <a:r>
              <a:rPr lang="en-US" dirty="0"/>
              <a:t>liquidity risk</a:t>
            </a:r>
          </a:p>
          <a:p>
            <a:pPr marL="914400" lvl="1" indent="-457200">
              <a:buFont typeface="+mj-lt"/>
              <a:buAutoNum type="arabicPeriod"/>
            </a:pPr>
            <a:r>
              <a:rPr lang="en-US" dirty="0"/>
              <a:t>duration risk</a:t>
            </a:r>
          </a:p>
          <a:p>
            <a:pPr marL="914400" lvl="1" indent="-457200">
              <a:buFont typeface="+mj-lt"/>
              <a:buAutoNum type="arabicPeriod"/>
            </a:pPr>
            <a:r>
              <a:rPr lang="en-US" dirty="0"/>
              <a:t>convexity risk</a:t>
            </a:r>
          </a:p>
          <a:p>
            <a:pPr marL="914400" lvl="1" indent="-457200">
              <a:buFont typeface="+mj-lt"/>
              <a:buAutoNum type="arabicPeriod"/>
            </a:pPr>
            <a:r>
              <a:rPr lang="en-US" dirty="0"/>
              <a:t>credit quality risk</a:t>
            </a:r>
          </a:p>
          <a:p>
            <a:pPr marL="914400" lvl="1" indent="-457200">
              <a:buFont typeface="+mj-lt"/>
              <a:buAutoNum type="arabicPeriod"/>
            </a:pPr>
            <a:r>
              <a:rPr lang="en-US" dirty="0"/>
              <a:t>political risk</a:t>
            </a:r>
          </a:p>
          <a:p>
            <a:pPr marL="914400" lvl="1" indent="-457200">
              <a:buFont typeface="+mj-lt"/>
              <a:buAutoNum type="arabicPeriod"/>
            </a:pPr>
            <a:r>
              <a:rPr lang="en-US" dirty="0"/>
              <a:t>tax adjustment risk</a:t>
            </a:r>
          </a:p>
          <a:p>
            <a:pPr marL="914400" lvl="1" indent="-457200">
              <a:buFont typeface="+mj-lt"/>
              <a:buAutoNum type="arabicPeriod"/>
            </a:pPr>
            <a:r>
              <a:rPr lang="en-US" dirty="0"/>
              <a:t>market risk</a:t>
            </a:r>
          </a:p>
          <a:p>
            <a:pPr marL="914400" lvl="1" indent="-457200">
              <a:buFont typeface="+mj-lt"/>
              <a:buAutoNum type="arabicPeriod"/>
            </a:pPr>
            <a:r>
              <a:rPr lang="en-US" dirty="0"/>
              <a:t>event risk</a:t>
            </a:r>
          </a:p>
          <a:p>
            <a:pPr lvl="1"/>
            <a:endParaRPr lang="en-US" dirty="0"/>
          </a:p>
        </p:txBody>
      </p:sp>
      <p:sp>
        <p:nvSpPr>
          <p:cNvPr id="6" name="Rectangle 5"/>
          <p:cNvSpPr/>
          <p:nvPr/>
        </p:nvSpPr>
        <p:spPr>
          <a:xfrm>
            <a:off x="4498848" y="1548384"/>
            <a:ext cx="3694176" cy="4652963"/>
          </a:xfrm>
          <a:prstGeom prst="rect">
            <a:avLst/>
          </a:prstGeom>
          <a:solidFill>
            <a:srgbClr val="07CB98">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70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Derivatives</a:t>
            </a:r>
          </a:p>
        </p:txBody>
      </p:sp>
      <p:sp>
        <p:nvSpPr>
          <p:cNvPr id="3" name="Content Placeholder 2"/>
          <p:cNvSpPr>
            <a:spLocks noGrp="1"/>
          </p:cNvSpPr>
          <p:nvPr>
            <p:ph idx="1"/>
          </p:nvPr>
        </p:nvSpPr>
        <p:spPr/>
        <p:txBody>
          <a:bodyPr/>
          <a:lstStyle/>
          <a:p>
            <a:r>
              <a:rPr lang="en-US" dirty="0"/>
              <a:t>A derivative is a type of security. It is a contract between parties whose price is derived from the value of one or many underlying assets (such as: stocks, bonds, currencies, commodities, interest rates and market indices).</a:t>
            </a:r>
          </a:p>
          <a:p>
            <a:r>
              <a:rPr lang="en-US" dirty="0"/>
              <a:t>There are three main types of derivatives that we will cover: Swaps, Futures, and Forwards.</a:t>
            </a:r>
          </a:p>
        </p:txBody>
      </p:sp>
    </p:spTree>
    <p:extLst>
      <p:ext uri="{BB962C8B-B14F-4D97-AF65-F5344CB8AC3E}">
        <p14:creationId xmlns:p14="http://schemas.microsoft.com/office/powerpoint/2010/main" val="101537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Swaps</a:t>
            </a:r>
          </a:p>
        </p:txBody>
      </p:sp>
      <p:sp>
        <p:nvSpPr>
          <p:cNvPr id="3" name="Content Placeholder 2"/>
          <p:cNvSpPr>
            <a:spLocks noGrp="1"/>
          </p:cNvSpPr>
          <p:nvPr>
            <p:ph idx="1"/>
          </p:nvPr>
        </p:nvSpPr>
        <p:spPr/>
        <p:txBody>
          <a:bodyPr/>
          <a:lstStyle/>
          <a:p>
            <a:r>
              <a:rPr lang="en-US" dirty="0"/>
              <a:t>A swap is an agreement between two parties to exchange sequences of cash flows for a set period of time. </a:t>
            </a:r>
          </a:p>
          <a:p>
            <a:r>
              <a:rPr lang="en-US" dirty="0"/>
              <a:t>There are three main types of swaps that we will cover: Credit Default Swaps, Interest Rate Swaps, and Inflation Swaps.</a:t>
            </a:r>
          </a:p>
        </p:txBody>
      </p:sp>
    </p:spTree>
    <p:extLst>
      <p:ext uri="{BB962C8B-B14F-4D97-AF65-F5344CB8AC3E}">
        <p14:creationId xmlns:p14="http://schemas.microsoft.com/office/powerpoint/2010/main" val="261659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Default Swaps</a:t>
            </a:r>
          </a:p>
        </p:txBody>
      </p:sp>
      <p:sp>
        <p:nvSpPr>
          <p:cNvPr id="3" name="Content Placeholder 2"/>
          <p:cNvSpPr>
            <a:spLocks noGrp="1"/>
          </p:cNvSpPr>
          <p:nvPr>
            <p:ph idx="1"/>
          </p:nvPr>
        </p:nvSpPr>
        <p:spPr/>
        <p:txBody>
          <a:bodyPr/>
          <a:lstStyle/>
          <a:p>
            <a:pPr algn="just"/>
            <a:r>
              <a:rPr lang="en-US" dirty="0"/>
              <a:t>A credit default swap (CDS) is in effect an insurance policy on the default risk of a bond or loan. To illustrate, the annual premium in July 2012 on a 5-year German government CDS was about 0.75%, meaning that the CDS buyer would pay the seller an annual premium of $.75 for each $100 of bond principal. The seller collects these annual payments for the term of the contract but must compensate the buyer for loss of bond value in the event of a default.</a:t>
            </a:r>
          </a:p>
          <a:p>
            <a:pPr lvl="1" algn="just"/>
            <a:r>
              <a:rPr lang="en-US" dirty="0"/>
              <a:t>2008: CDS upon MBS</a:t>
            </a:r>
          </a:p>
        </p:txBody>
      </p:sp>
    </p:spTree>
    <p:extLst>
      <p:ext uri="{BB962C8B-B14F-4D97-AF65-F5344CB8AC3E}">
        <p14:creationId xmlns:p14="http://schemas.microsoft.com/office/powerpoint/2010/main" val="53949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upload.wikimedia.org/wikipedia/commons/1/1c/Vanilla_interest_rate_swap.png"/>
          <p:cNvPicPr>
            <a:picLocks noChangeAspect="1" noChangeArrowheads="1"/>
          </p:cNvPicPr>
          <p:nvPr/>
        </p:nvPicPr>
        <p:blipFill rotWithShape="1">
          <a:blip r:embed="rId2">
            <a:extLst>
              <a:ext uri="{28A0092B-C50C-407E-A947-70E740481C1C}">
                <a14:useLocalDpi xmlns:a14="http://schemas.microsoft.com/office/drawing/2010/main" val="0"/>
              </a:ext>
            </a:extLst>
          </a:blip>
          <a:srcRect r="5541" b="1"/>
          <a:stretch/>
        </p:blipFill>
        <p:spPr bwMode="auto">
          <a:xfrm>
            <a:off x="5120640" y="1904281"/>
            <a:ext cx="6233160" cy="427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normAutofit/>
          </a:bodyPr>
          <a:lstStyle/>
          <a:p>
            <a:r>
              <a:rPr lang="en-US" dirty="0"/>
              <a:t>Interest Rate Swaps</a:t>
            </a:r>
          </a:p>
        </p:txBody>
      </p:sp>
      <p:sp>
        <p:nvSpPr>
          <p:cNvPr id="3" name="Content Placeholder 2"/>
          <p:cNvSpPr>
            <a:spLocks noGrp="1"/>
          </p:cNvSpPr>
          <p:nvPr>
            <p:ph idx="1"/>
          </p:nvPr>
        </p:nvSpPr>
        <p:spPr>
          <a:xfrm>
            <a:off x="838200" y="1825625"/>
            <a:ext cx="3797807" cy="4351338"/>
          </a:xfrm>
        </p:spPr>
        <p:txBody>
          <a:bodyPr>
            <a:normAutofit/>
          </a:bodyPr>
          <a:lstStyle/>
          <a:p>
            <a:pPr algn="just"/>
            <a:r>
              <a:rPr lang="en-US" dirty="0"/>
              <a:t>Two parties agree to exchange interest rate cash flows, based on a specified notional amount from a fixed rate to a floating rate (or vice versa) or from one floating rate to another.</a:t>
            </a:r>
            <a:endParaRPr lang="en-US" baseline="30000" dirty="0"/>
          </a:p>
        </p:txBody>
      </p:sp>
    </p:spTree>
    <p:extLst>
      <p:ext uri="{BB962C8B-B14F-4D97-AF65-F5344CB8AC3E}">
        <p14:creationId xmlns:p14="http://schemas.microsoft.com/office/powerpoint/2010/main" val="103603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Stock</a:t>
            </a:r>
          </a:p>
        </p:txBody>
      </p:sp>
      <p:sp>
        <p:nvSpPr>
          <p:cNvPr id="3" name="Content Placeholder 2"/>
          <p:cNvSpPr>
            <a:spLocks noGrp="1"/>
          </p:cNvSpPr>
          <p:nvPr>
            <p:ph idx="1"/>
          </p:nvPr>
        </p:nvSpPr>
        <p:spPr/>
        <p:txBody>
          <a:bodyPr/>
          <a:lstStyle/>
          <a:p>
            <a:r>
              <a:rPr lang="en-US" dirty="0"/>
              <a:t>Common Stock vs. Preferred Stock</a:t>
            </a:r>
          </a:p>
          <a:p>
            <a:r>
              <a:rPr lang="en-US" dirty="0"/>
              <a:t>Indexes vs. ETFs vs. Mutual Funds</a:t>
            </a:r>
          </a:p>
          <a:p>
            <a:r>
              <a:rPr lang="en-US" dirty="0"/>
              <a:t>Commodities</a:t>
            </a:r>
          </a:p>
          <a:p>
            <a:r>
              <a:rPr lang="en-US" dirty="0"/>
              <a:t>REITs</a:t>
            </a:r>
          </a:p>
          <a:p>
            <a:r>
              <a:rPr lang="en-US" dirty="0"/>
              <a:t>Small, Mid-cap stocks and Blue chip stocks</a:t>
            </a:r>
          </a:p>
          <a:p>
            <a:r>
              <a:rPr lang="en-US" dirty="0"/>
              <a:t>Major Stock Exchanges vs. OTC Markets</a:t>
            </a:r>
          </a:p>
          <a:p>
            <a:endParaRPr lang="en-US" dirty="0"/>
          </a:p>
        </p:txBody>
      </p:sp>
    </p:spTree>
    <p:extLst>
      <p:ext uri="{BB962C8B-B14F-4D97-AF65-F5344CB8AC3E}">
        <p14:creationId xmlns:p14="http://schemas.microsoft.com/office/powerpoint/2010/main" val="24210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Swaps</a:t>
            </a:r>
          </a:p>
        </p:txBody>
      </p:sp>
      <p:sp>
        <p:nvSpPr>
          <p:cNvPr id="3" name="Content Placeholder 2"/>
          <p:cNvSpPr>
            <a:spLocks noGrp="1"/>
          </p:cNvSpPr>
          <p:nvPr>
            <p:ph idx="1"/>
          </p:nvPr>
        </p:nvSpPr>
        <p:spPr/>
        <p:txBody>
          <a:bodyPr>
            <a:normAutofit/>
          </a:bodyPr>
          <a:lstStyle/>
          <a:p>
            <a:r>
              <a:rPr lang="en-US" dirty="0"/>
              <a:t>An inflation swap is a swap that is used to transfer inflation risk from one counterparty to another through an exchange of cash flows.</a:t>
            </a:r>
          </a:p>
          <a:p>
            <a:r>
              <a:rPr lang="en-US" dirty="0"/>
              <a:t>An example to clarify:</a:t>
            </a:r>
          </a:p>
          <a:p>
            <a:pPr lvl="1"/>
            <a:r>
              <a:rPr lang="en-US" dirty="0"/>
              <a:t>Suppose an investor purchasing commercial paper. At the same time, the investor enters into an inflation swap contract, in which he receives a fixed rate and pays a floating rate linked to inflation. By entering into an inflation swap, the investor effectively turns the inflation component of the commercial paper from floating to fixed. The commercial paper gives the investor real LIBOR plus credit spread plus a floating inflation rate, which the investor exchanges for a fixed rate with a counterparty.</a:t>
            </a:r>
          </a:p>
          <a:p>
            <a:endParaRPr lang="en-US" dirty="0"/>
          </a:p>
          <a:p>
            <a:endParaRPr lang="en-US" dirty="0"/>
          </a:p>
        </p:txBody>
      </p:sp>
    </p:spTree>
    <p:extLst>
      <p:ext uri="{BB962C8B-B14F-4D97-AF65-F5344CB8AC3E}">
        <p14:creationId xmlns:p14="http://schemas.microsoft.com/office/powerpoint/2010/main" val="364162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Futures</a:t>
            </a:r>
          </a:p>
        </p:txBody>
      </p:sp>
      <p:sp>
        <p:nvSpPr>
          <p:cNvPr id="3" name="Content Placeholder 2"/>
          <p:cNvSpPr>
            <a:spLocks noGrp="1"/>
          </p:cNvSpPr>
          <p:nvPr>
            <p:ph idx="1"/>
          </p:nvPr>
        </p:nvSpPr>
        <p:spPr/>
        <p:txBody>
          <a:bodyPr/>
          <a:lstStyle/>
          <a:p>
            <a:r>
              <a:rPr lang="en-US" dirty="0"/>
              <a:t>A contract where the buyer is agreeing to buy something that a seller has not yet produced for a set price.</a:t>
            </a:r>
          </a:p>
          <a:p>
            <a:r>
              <a:rPr lang="en-US" dirty="0"/>
              <a:t>Great in reducing unwanted risk</a:t>
            </a:r>
          </a:p>
          <a:p>
            <a:r>
              <a:rPr lang="en-US" dirty="0"/>
              <a:t>Futures markets are very liquid</a:t>
            </a:r>
          </a:p>
          <a:p>
            <a:r>
              <a:rPr lang="en-US" dirty="0"/>
              <a:t>Markets very volatile which exacerbates the fact that many futures contracts are highly leveraged</a:t>
            </a:r>
          </a:p>
          <a:p>
            <a:endParaRPr lang="en-US" dirty="0"/>
          </a:p>
          <a:p>
            <a:endParaRPr lang="en-US" dirty="0"/>
          </a:p>
        </p:txBody>
      </p:sp>
    </p:spTree>
    <p:extLst>
      <p:ext uri="{BB962C8B-B14F-4D97-AF65-F5344CB8AC3E}">
        <p14:creationId xmlns:p14="http://schemas.microsoft.com/office/powerpoint/2010/main" val="401157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Futures</a:t>
            </a:r>
          </a:p>
        </p:txBody>
      </p:sp>
      <p:sp>
        <p:nvSpPr>
          <p:cNvPr id="3" name="Content Placeholder 2"/>
          <p:cNvSpPr>
            <a:spLocks noGrp="1"/>
          </p:cNvSpPr>
          <p:nvPr>
            <p:ph idx="1"/>
          </p:nvPr>
        </p:nvSpPr>
        <p:spPr/>
        <p:txBody>
          <a:bodyPr/>
          <a:lstStyle/>
          <a:p>
            <a:r>
              <a:rPr lang="en-US" dirty="0"/>
              <a:t>A commodity futures contract is an agreement to buy or sell a predetermined amount of a commodity at a specific price on a specific date in the future. </a:t>
            </a:r>
          </a:p>
          <a:p>
            <a:r>
              <a:rPr lang="en-US" dirty="0"/>
              <a:t>Buyers use such contracts to avoid the risks associated with the price fluctuations of a futures' underlying product or raw material. </a:t>
            </a:r>
          </a:p>
          <a:p>
            <a:r>
              <a:rPr lang="en-US" dirty="0"/>
              <a:t>Sellers use futures contracts to lock in guaranteed prices for their products.</a:t>
            </a:r>
            <a:br>
              <a:rPr lang="en-US" dirty="0"/>
            </a:br>
            <a:endParaRPr lang="en-US" dirty="0"/>
          </a:p>
        </p:txBody>
      </p:sp>
    </p:spTree>
    <p:extLst>
      <p:ext uri="{BB962C8B-B14F-4D97-AF65-F5344CB8AC3E}">
        <p14:creationId xmlns:p14="http://schemas.microsoft.com/office/powerpoint/2010/main" val="192241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Futures</a:t>
            </a:r>
          </a:p>
        </p:txBody>
      </p:sp>
      <p:sp>
        <p:nvSpPr>
          <p:cNvPr id="3" name="Content Placeholder 2"/>
          <p:cNvSpPr>
            <a:spLocks noGrp="1"/>
          </p:cNvSpPr>
          <p:nvPr>
            <p:ph idx="1"/>
          </p:nvPr>
        </p:nvSpPr>
        <p:spPr>
          <a:xfrm>
            <a:off x="1295400" y="1828800"/>
            <a:ext cx="9601200" cy="1282536"/>
          </a:xfrm>
        </p:spPr>
        <p:txBody>
          <a:bodyPr>
            <a:normAutofit/>
          </a:bodyPr>
          <a:lstStyle/>
          <a:p>
            <a:r>
              <a:rPr lang="en-US" dirty="0"/>
              <a:t>A borrower will enter to sell a future today. Then if interest rates rise in the future, the value of the future will fall (as it is linked to the underlying asset, bond prices), and hence a profit can be made when closing out of the future (i.e. buying the future).</a:t>
            </a:r>
          </a:p>
        </p:txBody>
      </p:sp>
      <p:sp>
        <p:nvSpPr>
          <p:cNvPr id="8" name="Rectangle 7"/>
          <p:cNvSpPr/>
          <p:nvPr/>
        </p:nvSpPr>
        <p:spPr>
          <a:xfrm>
            <a:off x="1295399" y="4074449"/>
            <a:ext cx="9831779" cy="892552"/>
          </a:xfrm>
          <a:prstGeom prst="rect">
            <a:avLst/>
          </a:prstGeom>
        </p:spPr>
        <p:txBody>
          <a:bodyPr wrap="square">
            <a:spAutoFit/>
          </a:bodyPr>
          <a:lstStyle/>
          <a:p>
            <a:pPr marL="285750" indent="-285750">
              <a:buFont typeface="Arial" panose="020B0604020202020204" pitchFamily="34" charset="0"/>
              <a:buChar char="•"/>
            </a:pPr>
            <a:r>
              <a:rPr lang="en-US" sz="2600" dirty="0"/>
              <a:t>A company agrees to pay the different between the current market rate and the specified interest rate to hedge against interest rate risk.</a:t>
            </a:r>
          </a:p>
        </p:txBody>
      </p:sp>
      <p:sp>
        <p:nvSpPr>
          <p:cNvPr id="9" name="Title 1"/>
          <p:cNvSpPr txBox="1">
            <a:spLocks/>
          </p:cNvSpPr>
          <p:nvPr/>
        </p:nvSpPr>
        <p:spPr>
          <a:xfrm>
            <a:off x="1295399" y="30157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chemeClr val="accent1"/>
                </a:solidFill>
                <a:effectLst>
                  <a:outerShdw blurRad="38100" dist="25400" dir="5400000" algn="ctr" rotWithShape="0">
                    <a:srgbClr val="6E747A">
                      <a:alpha val="43000"/>
                    </a:srgbClr>
                  </a:outerShdw>
                </a:effectLst>
              </a:rPr>
              <a:t>Forward Rate Agreement (FRA)</a:t>
            </a:r>
          </a:p>
        </p:txBody>
      </p:sp>
    </p:spTree>
    <p:extLst>
      <p:ext uri="{BB962C8B-B14F-4D97-AF65-F5344CB8AC3E}">
        <p14:creationId xmlns:p14="http://schemas.microsoft.com/office/powerpoint/2010/main" val="2855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Income Securities</a:t>
            </a:r>
          </a:p>
        </p:txBody>
      </p:sp>
      <p:sp>
        <p:nvSpPr>
          <p:cNvPr id="3" name="Content Placeholder 2"/>
          <p:cNvSpPr>
            <a:spLocks noGrp="1"/>
          </p:cNvSpPr>
          <p:nvPr>
            <p:ph idx="1"/>
          </p:nvPr>
        </p:nvSpPr>
        <p:spPr>
          <a:xfrm>
            <a:off x="838200" y="1825625"/>
            <a:ext cx="3793177" cy="4351338"/>
          </a:xfrm>
        </p:spPr>
        <p:txBody>
          <a:bodyPr>
            <a:normAutofit fontScale="85000" lnSpcReduction="20000"/>
          </a:bodyPr>
          <a:lstStyle/>
          <a:p>
            <a:pPr marL="0" indent="0">
              <a:buNone/>
            </a:pPr>
            <a:r>
              <a:rPr lang="en-US" sz="3400" b="1" u="sng" dirty="0"/>
              <a:t>Bonds</a:t>
            </a:r>
          </a:p>
          <a:p>
            <a:r>
              <a:rPr lang="en-US" dirty="0"/>
              <a:t>Bond Rating</a:t>
            </a:r>
          </a:p>
          <a:p>
            <a:r>
              <a:rPr lang="en-US" dirty="0"/>
              <a:t>Bonds: The nine main types of bonds:</a:t>
            </a:r>
          </a:p>
          <a:p>
            <a:pPr marL="914400" lvl="1" indent="-457200">
              <a:spcBef>
                <a:spcPts val="0"/>
              </a:spcBef>
              <a:spcAft>
                <a:spcPts val="300"/>
              </a:spcAft>
              <a:buFont typeface="+mj-lt"/>
              <a:buAutoNum type="arabicPeriod"/>
            </a:pPr>
            <a:r>
              <a:rPr lang="en-US" dirty="0"/>
              <a:t>“Plain Vanilla” Bond</a:t>
            </a:r>
          </a:p>
          <a:p>
            <a:pPr marL="914400" lvl="1" indent="-457200">
              <a:spcBef>
                <a:spcPts val="0"/>
              </a:spcBef>
              <a:spcAft>
                <a:spcPts val="300"/>
              </a:spcAft>
              <a:buFont typeface="+mj-lt"/>
              <a:buAutoNum type="arabicPeriod"/>
            </a:pPr>
            <a:r>
              <a:rPr lang="en-US" dirty="0"/>
              <a:t>Treasury bonds</a:t>
            </a:r>
          </a:p>
          <a:p>
            <a:pPr marL="914400" lvl="1" indent="-457200">
              <a:spcBef>
                <a:spcPts val="0"/>
              </a:spcBef>
              <a:spcAft>
                <a:spcPts val="300"/>
              </a:spcAft>
              <a:buFont typeface="+mj-lt"/>
              <a:buAutoNum type="arabicPeriod"/>
            </a:pPr>
            <a:r>
              <a:rPr lang="en-US" dirty="0"/>
              <a:t>Treasury-Inflation Protected Securities</a:t>
            </a:r>
          </a:p>
          <a:p>
            <a:pPr marL="914400" lvl="1" indent="-457200">
              <a:spcBef>
                <a:spcPts val="0"/>
              </a:spcBef>
              <a:spcAft>
                <a:spcPts val="300"/>
              </a:spcAft>
              <a:buFont typeface="+mj-lt"/>
              <a:buAutoNum type="arabicPeriod"/>
            </a:pPr>
            <a:r>
              <a:rPr lang="en-US" dirty="0"/>
              <a:t>Investment-Grade Corporate Bonds (high quality); </a:t>
            </a:r>
          </a:p>
          <a:p>
            <a:pPr marL="914400" lvl="1" indent="-457200">
              <a:spcBef>
                <a:spcPts val="0"/>
              </a:spcBef>
              <a:spcAft>
                <a:spcPts val="300"/>
              </a:spcAft>
              <a:buFont typeface="+mj-lt"/>
              <a:buAutoNum type="arabicPeriod"/>
            </a:pPr>
            <a:r>
              <a:rPr lang="en-US" dirty="0"/>
              <a:t>High-Yield Corporate Bonds (low quality), also known as junk bonds; </a:t>
            </a:r>
          </a:p>
          <a:p>
            <a:pPr marL="914400" lvl="1" indent="-457200">
              <a:spcBef>
                <a:spcPts val="0"/>
              </a:spcBef>
              <a:spcAft>
                <a:spcPts val="300"/>
              </a:spcAft>
              <a:buFont typeface="+mj-lt"/>
              <a:buAutoNum type="arabicPeriod"/>
            </a:pPr>
            <a:r>
              <a:rPr lang="en-US" dirty="0"/>
              <a:t>Foreign Bonds; </a:t>
            </a:r>
          </a:p>
          <a:p>
            <a:pPr marL="914400" lvl="1" indent="-457200">
              <a:spcBef>
                <a:spcPts val="0"/>
              </a:spcBef>
              <a:spcAft>
                <a:spcPts val="300"/>
              </a:spcAft>
              <a:buFont typeface="+mj-lt"/>
              <a:buAutoNum type="arabicPeriod"/>
            </a:pPr>
            <a:r>
              <a:rPr lang="en-US" dirty="0"/>
              <a:t>Mortgage-Backed Bonds</a:t>
            </a:r>
          </a:p>
          <a:p>
            <a:pPr marL="914400" lvl="1" indent="-457200">
              <a:spcBef>
                <a:spcPts val="0"/>
              </a:spcBef>
              <a:spcAft>
                <a:spcPts val="300"/>
              </a:spcAft>
              <a:buFont typeface="+mj-lt"/>
              <a:buAutoNum type="arabicPeriod"/>
            </a:pPr>
            <a:r>
              <a:rPr lang="en-US" dirty="0"/>
              <a:t>Municipal Bonds</a:t>
            </a:r>
          </a:p>
          <a:p>
            <a:pPr marL="914400" lvl="1" indent="-457200">
              <a:spcBef>
                <a:spcPts val="0"/>
              </a:spcBef>
              <a:spcAft>
                <a:spcPts val="300"/>
              </a:spcAft>
              <a:buFont typeface="+mj-lt"/>
              <a:buAutoNum type="arabicPeriod"/>
            </a:pPr>
            <a:r>
              <a:rPr lang="en-US" dirty="0"/>
              <a:t>Zero Coupon Bond</a:t>
            </a:r>
          </a:p>
          <a:p>
            <a:r>
              <a:rPr lang="en-US" dirty="0"/>
              <a:t>Bond Calling / Convertibility</a:t>
            </a:r>
          </a:p>
        </p:txBody>
      </p:sp>
      <p:sp>
        <p:nvSpPr>
          <p:cNvPr id="4" name="Content Placeholder 2"/>
          <p:cNvSpPr txBox="1">
            <a:spLocks/>
          </p:cNvSpPr>
          <p:nvPr/>
        </p:nvSpPr>
        <p:spPr>
          <a:xfrm>
            <a:off x="4631377" y="1690688"/>
            <a:ext cx="37931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Derivatives</a:t>
            </a:r>
          </a:p>
          <a:p>
            <a:r>
              <a:rPr lang="en-US" sz="2000" dirty="0"/>
              <a:t>Types of Derivatives</a:t>
            </a:r>
          </a:p>
          <a:p>
            <a:pPr marL="914400" lvl="1" indent="-457200">
              <a:buFont typeface="+mj-lt"/>
              <a:buAutoNum type="arabicPeriod"/>
            </a:pPr>
            <a:r>
              <a:rPr lang="en-US" sz="2000" dirty="0"/>
              <a:t>Swaps (CDS, Interest Rate Swaps, Inflation Swaps)</a:t>
            </a:r>
          </a:p>
          <a:p>
            <a:pPr marL="914400" lvl="1" indent="-457200">
              <a:buFont typeface="+mj-lt"/>
              <a:buAutoNum type="arabicPeriod"/>
            </a:pPr>
            <a:r>
              <a:rPr lang="en-US" sz="2000" dirty="0"/>
              <a:t>Interest Rate Futures</a:t>
            </a:r>
          </a:p>
          <a:p>
            <a:pPr marL="914400" lvl="1" indent="-457200">
              <a:buFont typeface="+mj-lt"/>
              <a:buAutoNum type="arabicPeriod"/>
            </a:pPr>
            <a:r>
              <a:rPr lang="en-US" sz="2000" dirty="0"/>
              <a:t>Forward rate agreements</a:t>
            </a:r>
          </a:p>
        </p:txBody>
      </p:sp>
      <p:sp>
        <p:nvSpPr>
          <p:cNvPr id="5" name="Content Placeholder 2"/>
          <p:cNvSpPr txBox="1">
            <a:spLocks/>
          </p:cNvSpPr>
          <p:nvPr/>
        </p:nvSpPr>
        <p:spPr>
          <a:xfrm>
            <a:off x="8305800" y="1690688"/>
            <a:ext cx="37931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Risks</a:t>
            </a:r>
          </a:p>
          <a:p>
            <a:pPr marL="914400" lvl="1" indent="-457200">
              <a:buFont typeface="+mj-lt"/>
              <a:buAutoNum type="arabicPeriod"/>
            </a:pPr>
            <a:r>
              <a:rPr lang="en-US" dirty="0"/>
              <a:t>Options vs. Puts</a:t>
            </a:r>
          </a:p>
          <a:p>
            <a:pPr marL="914400" lvl="1" indent="-457200">
              <a:buFont typeface="+mj-lt"/>
              <a:buAutoNum type="arabicPeriod"/>
            </a:pPr>
            <a:r>
              <a:rPr lang="en-US" dirty="0"/>
              <a:t>Convexity risk</a:t>
            </a:r>
          </a:p>
          <a:p>
            <a:pPr marL="914400" lvl="1" indent="-457200">
              <a:buFont typeface="+mj-lt"/>
              <a:buAutoNum type="arabicPeriod"/>
            </a:pPr>
            <a:r>
              <a:rPr lang="en-US" dirty="0"/>
              <a:t>Inflation Risk</a:t>
            </a:r>
          </a:p>
          <a:p>
            <a:pPr marL="914400" lvl="1" indent="-457200">
              <a:buFont typeface="+mj-lt"/>
              <a:buAutoNum type="arabicPeriod"/>
            </a:pPr>
            <a:r>
              <a:rPr lang="en-US" dirty="0"/>
              <a:t>Duration Risk</a:t>
            </a:r>
          </a:p>
          <a:p>
            <a:pPr lvl="1"/>
            <a:endParaRPr lang="en-US" dirty="0"/>
          </a:p>
        </p:txBody>
      </p:sp>
      <p:sp>
        <p:nvSpPr>
          <p:cNvPr id="6" name="Rectangle 5"/>
          <p:cNvSpPr/>
          <p:nvPr/>
        </p:nvSpPr>
        <p:spPr>
          <a:xfrm>
            <a:off x="8217408" y="1548384"/>
            <a:ext cx="3694176" cy="4652963"/>
          </a:xfrm>
          <a:prstGeom prst="rect">
            <a:avLst/>
          </a:prstGeom>
          <a:solidFill>
            <a:srgbClr val="07CB98">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a:t>
            </a:r>
          </a:p>
        </p:txBody>
      </p:sp>
      <p:sp>
        <p:nvSpPr>
          <p:cNvPr id="3" name="Content Placeholder 2"/>
          <p:cNvSpPr>
            <a:spLocks noGrp="1"/>
          </p:cNvSpPr>
          <p:nvPr>
            <p:ph idx="1"/>
          </p:nvPr>
        </p:nvSpPr>
        <p:spPr/>
        <p:txBody>
          <a:bodyPr/>
          <a:lstStyle/>
          <a:p>
            <a:r>
              <a:rPr lang="en-US" dirty="0">
                <a:solidFill>
                  <a:schemeClr val="accent1"/>
                </a:solidFill>
              </a:rPr>
              <a:t>Put option - </a:t>
            </a:r>
            <a:r>
              <a:rPr lang="en-US" dirty="0"/>
              <a:t>Put options give the option to sell at a certain price, so the buyer would want the stock to go down.</a:t>
            </a:r>
          </a:p>
          <a:p>
            <a:pPr lvl="1"/>
            <a:r>
              <a:rPr lang="en-US" dirty="0"/>
              <a:t>In the money – market price is below the strike price</a:t>
            </a:r>
            <a:br>
              <a:rPr lang="en-US" dirty="0"/>
            </a:br>
            <a:endParaRPr lang="en-US" dirty="0"/>
          </a:p>
          <a:p>
            <a:r>
              <a:rPr lang="en-US" dirty="0">
                <a:solidFill>
                  <a:schemeClr val="accent1"/>
                </a:solidFill>
              </a:rPr>
              <a:t>Call option - </a:t>
            </a:r>
            <a:r>
              <a:rPr lang="en-US" dirty="0"/>
              <a:t>Call options give the option to buy at certain price, so the buyer would want the stock to go up</a:t>
            </a:r>
          </a:p>
          <a:p>
            <a:pPr lvl="1"/>
            <a:r>
              <a:rPr lang="en-US" dirty="0"/>
              <a:t>In the money – market price is above the strike price</a:t>
            </a:r>
          </a:p>
          <a:p>
            <a:pPr marL="274320" lvl="1" indent="0">
              <a:buNone/>
            </a:pPr>
            <a:endParaRPr lang="en-US" dirty="0"/>
          </a:p>
        </p:txBody>
      </p:sp>
    </p:spTree>
    <p:extLst>
      <p:ext uri="{BB962C8B-B14F-4D97-AF65-F5344CB8AC3E}">
        <p14:creationId xmlns:p14="http://schemas.microsoft.com/office/powerpoint/2010/main" val="67891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Convexity</a:t>
            </a:r>
          </a:p>
        </p:txBody>
      </p:sp>
      <p:pic>
        <p:nvPicPr>
          <p:cNvPr id="4" name="Picture 3"/>
          <p:cNvPicPr>
            <a:picLocks noChangeAspect="1"/>
          </p:cNvPicPr>
          <p:nvPr/>
        </p:nvPicPr>
        <p:blipFill>
          <a:blip r:embed="rId2"/>
          <a:stretch>
            <a:fillRect/>
          </a:stretch>
        </p:blipFill>
        <p:spPr>
          <a:xfrm>
            <a:off x="535791" y="1788503"/>
            <a:ext cx="5152489" cy="40721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875" y="1788503"/>
            <a:ext cx="5323562" cy="4072128"/>
          </a:xfrm>
          <a:prstGeom prst="rect">
            <a:avLst/>
          </a:prstGeom>
        </p:spPr>
      </p:pic>
    </p:spTree>
    <p:extLst>
      <p:ext uri="{BB962C8B-B14F-4D97-AF65-F5344CB8AC3E}">
        <p14:creationId xmlns:p14="http://schemas.microsoft.com/office/powerpoint/2010/main" val="280073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Risk</a:t>
            </a:r>
          </a:p>
        </p:txBody>
      </p:sp>
      <p:sp>
        <p:nvSpPr>
          <p:cNvPr id="3" name="Content Placeholder 2"/>
          <p:cNvSpPr>
            <a:spLocks noGrp="1"/>
          </p:cNvSpPr>
          <p:nvPr>
            <p:ph idx="1"/>
          </p:nvPr>
        </p:nvSpPr>
        <p:spPr/>
        <p:txBody>
          <a:bodyPr/>
          <a:lstStyle/>
          <a:p>
            <a:r>
              <a:rPr lang="en-US" dirty="0"/>
              <a:t>Riskiness due to exposure to inflation</a:t>
            </a:r>
          </a:p>
          <a:p>
            <a:r>
              <a:rPr lang="en-US" dirty="0"/>
              <a:t>Risk that cash flows from an investment won't be worth as much in the future because of changes in purchasing power due to inflation.</a:t>
            </a:r>
          </a:p>
          <a:p>
            <a:pPr lvl="1"/>
            <a:r>
              <a:rPr lang="en-US" dirty="0"/>
              <a:t>For example, $10,000 in bonds with a 10% coupon might generate a decent nominal return, but with an annual 3% inflation rate, every $1,000 produced by the portfolio will only be worth $970 next year and about $940 the year after that.</a:t>
            </a:r>
          </a:p>
        </p:txBody>
      </p:sp>
    </p:spTree>
    <p:extLst>
      <p:ext uri="{BB962C8B-B14F-4D97-AF65-F5344CB8AC3E}">
        <p14:creationId xmlns:p14="http://schemas.microsoft.com/office/powerpoint/2010/main" val="91221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Risk</a:t>
            </a:r>
          </a:p>
        </p:txBody>
      </p:sp>
      <p:sp>
        <p:nvSpPr>
          <p:cNvPr id="3" name="Content Placeholder 2"/>
          <p:cNvSpPr>
            <a:spLocks noGrp="1"/>
          </p:cNvSpPr>
          <p:nvPr>
            <p:ph idx="1"/>
          </p:nvPr>
        </p:nvSpPr>
        <p:spPr/>
        <p:txBody>
          <a:bodyPr/>
          <a:lstStyle/>
          <a:p>
            <a:r>
              <a:rPr lang="en-US" dirty="0"/>
              <a:t>Longer the duration the greater the interest rate risk</a:t>
            </a:r>
          </a:p>
          <a:p>
            <a:r>
              <a:rPr lang="en-US" dirty="0"/>
              <a:t>Duration is a measure of the sensitivity of the price of a fixed-income investment to a change in interest rates</a:t>
            </a:r>
          </a:p>
        </p:txBody>
      </p:sp>
      <p:graphicFrame>
        <p:nvGraphicFramePr>
          <p:cNvPr id="5" name="Table 4"/>
          <p:cNvGraphicFramePr>
            <a:graphicFrameLocks noGrp="1"/>
          </p:cNvGraphicFramePr>
          <p:nvPr>
            <p:extLst/>
          </p:nvPr>
        </p:nvGraphicFramePr>
        <p:xfrm>
          <a:off x="2674917" y="3488096"/>
          <a:ext cx="6623462" cy="1368911"/>
        </p:xfrm>
        <a:graphic>
          <a:graphicData uri="http://schemas.openxmlformats.org/drawingml/2006/table">
            <a:tbl>
              <a:tblPr/>
              <a:tblGrid>
                <a:gridCol w="826156">
                  <a:extLst>
                    <a:ext uri="{9D8B030D-6E8A-4147-A177-3AD203B41FA5}">
                      <a16:colId xmlns:a16="http://schemas.microsoft.com/office/drawing/2014/main" val="20000"/>
                    </a:ext>
                  </a:extLst>
                </a:gridCol>
                <a:gridCol w="826156">
                  <a:extLst>
                    <a:ext uri="{9D8B030D-6E8A-4147-A177-3AD203B41FA5}">
                      <a16:colId xmlns:a16="http://schemas.microsoft.com/office/drawing/2014/main" val="20001"/>
                    </a:ext>
                  </a:extLst>
                </a:gridCol>
                <a:gridCol w="1291463">
                  <a:extLst>
                    <a:ext uri="{9D8B030D-6E8A-4147-A177-3AD203B41FA5}">
                      <a16:colId xmlns:a16="http://schemas.microsoft.com/office/drawing/2014/main" val="20002"/>
                    </a:ext>
                  </a:extLst>
                </a:gridCol>
                <a:gridCol w="826156">
                  <a:extLst>
                    <a:ext uri="{9D8B030D-6E8A-4147-A177-3AD203B41FA5}">
                      <a16:colId xmlns:a16="http://schemas.microsoft.com/office/drawing/2014/main" val="20003"/>
                    </a:ext>
                  </a:extLst>
                </a:gridCol>
                <a:gridCol w="929729">
                  <a:extLst>
                    <a:ext uri="{9D8B030D-6E8A-4147-A177-3AD203B41FA5}">
                      <a16:colId xmlns:a16="http://schemas.microsoft.com/office/drawing/2014/main" val="20004"/>
                    </a:ext>
                  </a:extLst>
                </a:gridCol>
                <a:gridCol w="878774">
                  <a:extLst>
                    <a:ext uri="{9D8B030D-6E8A-4147-A177-3AD203B41FA5}">
                      <a16:colId xmlns:a16="http://schemas.microsoft.com/office/drawing/2014/main" val="20005"/>
                    </a:ext>
                  </a:extLst>
                </a:gridCol>
                <a:gridCol w="1045028">
                  <a:extLst>
                    <a:ext uri="{9D8B030D-6E8A-4147-A177-3AD203B41FA5}">
                      <a16:colId xmlns:a16="http://schemas.microsoft.com/office/drawing/2014/main" val="20006"/>
                    </a:ext>
                  </a:extLst>
                </a:gridCol>
              </a:tblGrid>
              <a:tr h="265507">
                <a:tc>
                  <a:txBody>
                    <a:bodyPr/>
                    <a:lstStyle/>
                    <a:p>
                      <a:pPr algn="l" fontAlgn="b"/>
                      <a:r>
                        <a:rPr lang="en-US" sz="1200" b="0" i="0" u="none" strike="noStrike" dirty="0">
                          <a:solidFill>
                            <a:schemeClr val="accent1"/>
                          </a:solidFill>
                          <a:effectLst/>
                          <a:latin typeface="Calibri" charset="0"/>
                        </a:rPr>
                        <a:t>Coupon</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accent1"/>
                          </a:solidFill>
                          <a:effectLst/>
                          <a:latin typeface="Calibri" charset="0"/>
                        </a:rPr>
                        <a:t>YTM</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accent1"/>
                          </a:solidFill>
                          <a:effectLst/>
                          <a:latin typeface="Calibri" charset="0"/>
                        </a:rPr>
                        <a:t>period</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chemeClr val="accent1"/>
                          </a:solidFill>
                          <a:effectLst/>
                          <a:latin typeface="Calibri" charset="0"/>
                        </a:rPr>
                        <a:t>cash flow</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chemeClr val="accent1"/>
                          </a:solidFill>
                          <a:effectLst/>
                          <a:latin typeface="Calibri" charset="0"/>
                        </a:rPr>
                        <a:t>PV of CF</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chemeClr val="accent1"/>
                          </a:solidFill>
                          <a:effectLst/>
                          <a:latin typeface="Calibri" charset="0"/>
                        </a:rPr>
                        <a:t>weight</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chemeClr val="accent1"/>
                          </a:solidFill>
                          <a:effectLst/>
                          <a:latin typeface="Calibri" charset="0"/>
                        </a:rPr>
                        <a:t>W*t</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851">
                <a:tc>
                  <a:txBody>
                    <a:bodyPr/>
                    <a:lstStyle/>
                    <a:p>
                      <a:pPr algn="r" fontAlgn="b"/>
                      <a:r>
                        <a:rPr lang="is-IS" sz="1200" b="0" i="0" u="none" strike="noStrike">
                          <a:solidFill>
                            <a:schemeClr val="accent1"/>
                          </a:solidFill>
                          <a:effectLst/>
                          <a:latin typeface="Calibri" charset="0"/>
                        </a:rPr>
                        <a:t>0.04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200" b="0" i="0" u="none" strike="noStrike" dirty="0">
                          <a:solidFill>
                            <a:schemeClr val="accent1"/>
                          </a:solidFill>
                          <a:effectLst/>
                          <a:latin typeface="Calibri" charset="0"/>
                        </a:rPr>
                        <a:t>0.1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accent1"/>
                          </a:solidFill>
                          <a:effectLst/>
                          <a:latin typeface="Calibri" charset="0"/>
                        </a:rPr>
                        <a:t>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chemeClr val="accent1"/>
                          </a:solidFill>
                          <a:effectLst/>
                          <a:latin typeface="Calibri" charset="0"/>
                        </a:rPr>
                        <a:t>40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a:solidFill>
                            <a:schemeClr val="accent1"/>
                          </a:solidFill>
                          <a:effectLst/>
                          <a:latin typeface="Calibri" charset="0"/>
                        </a:rPr>
                        <a:t>36.36363636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a:solidFill>
                            <a:schemeClr val="accent1"/>
                          </a:solidFill>
                          <a:effectLst/>
                          <a:latin typeface="Calibri" charset="0"/>
                        </a:rPr>
                        <a:t>0.042741081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a:solidFill>
                            <a:schemeClr val="accent1"/>
                          </a:solidFill>
                          <a:effectLst/>
                          <a:latin typeface="Calibri" charset="0"/>
                        </a:rPr>
                        <a:t>0.042741081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851">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dirty="0">
                          <a:solidFill>
                            <a:schemeClr val="accent1"/>
                          </a:solidFill>
                          <a:effectLst/>
                          <a:latin typeface="Calibri" charset="0"/>
                        </a:rPr>
                        <a:t>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chemeClr val="accent1"/>
                          </a:solidFill>
                          <a:effectLst/>
                          <a:latin typeface="Calibri" charset="0"/>
                        </a:rPr>
                        <a:t>40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a:solidFill>
                            <a:schemeClr val="accent1"/>
                          </a:solidFill>
                          <a:effectLst/>
                          <a:latin typeface="Calibri" charset="0"/>
                        </a:rPr>
                        <a:t>33.05785124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200" b="0" i="0" u="none" strike="noStrike">
                          <a:solidFill>
                            <a:schemeClr val="accent1"/>
                          </a:solidFill>
                          <a:effectLst/>
                          <a:latin typeface="Calibri" charset="0"/>
                        </a:rPr>
                        <a:t>0.038855528</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a:solidFill>
                            <a:schemeClr val="accent1"/>
                          </a:solidFill>
                          <a:effectLst/>
                          <a:latin typeface="Calibri" charset="0"/>
                        </a:rPr>
                        <a:t>0.077711056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5851">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chemeClr val="accent1"/>
                          </a:solidFill>
                          <a:effectLst/>
                          <a:latin typeface="Calibri" charset="0"/>
                        </a:rPr>
                        <a:t>3</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dirty="0">
                          <a:solidFill>
                            <a:schemeClr val="accent1"/>
                          </a:solidFill>
                          <a:effectLst/>
                          <a:latin typeface="Calibri" charset="0"/>
                        </a:rPr>
                        <a:t>1040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200" b="0" i="0" u="none" strike="noStrike">
                          <a:solidFill>
                            <a:schemeClr val="accent1"/>
                          </a:solidFill>
                          <a:effectLst/>
                          <a:latin typeface="Calibri" charset="0"/>
                        </a:rPr>
                        <a:t>781.3673929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a:solidFill>
                            <a:schemeClr val="accent1"/>
                          </a:solidFill>
                          <a:effectLst/>
                          <a:latin typeface="Calibri" charset="0"/>
                        </a:rPr>
                        <a:t>0.918403391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200" b="0" i="0" u="none" strike="noStrike">
                          <a:solidFill>
                            <a:schemeClr val="accent1"/>
                          </a:solidFill>
                          <a:effectLst/>
                          <a:latin typeface="Calibri" charset="0"/>
                        </a:rPr>
                        <a:t>2.755210173</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851">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chemeClr val="accent1"/>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is-IS" sz="1200" b="0" i="0" u="none" strike="noStrike" dirty="0">
                          <a:solidFill>
                            <a:schemeClr val="accent1"/>
                          </a:solidFill>
                          <a:effectLst/>
                          <a:latin typeface="Calibri" charset="0"/>
                        </a:rPr>
                        <a:t>850.7888805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accent1"/>
                          </a:solidFill>
                          <a:effectLst/>
                          <a:latin typeface="Calibri" charset="0"/>
                        </a:rPr>
                        <a:t>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200" b="0" i="0" u="none" strike="noStrike" dirty="0">
                          <a:solidFill>
                            <a:schemeClr val="accent1"/>
                          </a:solidFill>
                          <a:effectLst/>
                          <a:latin typeface="Calibri" charset="0"/>
                        </a:rPr>
                        <a:t>2.87566231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717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Risks Include…</a:t>
            </a:r>
          </a:p>
        </p:txBody>
      </p:sp>
      <p:sp>
        <p:nvSpPr>
          <p:cNvPr id="3" name="Content Placeholder 2"/>
          <p:cNvSpPr>
            <a:spLocks noGrp="1"/>
          </p:cNvSpPr>
          <p:nvPr>
            <p:ph idx="1"/>
          </p:nvPr>
        </p:nvSpPr>
        <p:spPr/>
        <p:txBody>
          <a:bodyPr>
            <a:normAutofit/>
          </a:bodyPr>
          <a:lstStyle/>
          <a:p>
            <a:pPr marL="914400" lvl="1" indent="-457200">
              <a:buFont typeface="+mj-lt"/>
              <a:buAutoNum type="arabicPeriod"/>
            </a:pPr>
            <a:r>
              <a:rPr lang="en-US" dirty="0"/>
              <a:t>currency risk</a:t>
            </a:r>
          </a:p>
          <a:p>
            <a:pPr marL="914400" lvl="1" indent="-457200">
              <a:buFont typeface="+mj-lt"/>
              <a:buAutoNum type="arabicPeriod"/>
            </a:pPr>
            <a:r>
              <a:rPr lang="en-US" dirty="0"/>
              <a:t>default risk</a:t>
            </a:r>
          </a:p>
          <a:p>
            <a:pPr marL="914400" lvl="1" indent="-457200">
              <a:buFont typeface="+mj-lt"/>
              <a:buAutoNum type="arabicPeriod"/>
            </a:pPr>
            <a:r>
              <a:rPr lang="en-US" dirty="0"/>
              <a:t>reinvestment risk</a:t>
            </a:r>
          </a:p>
          <a:p>
            <a:pPr marL="914400" lvl="1" indent="-457200">
              <a:buFont typeface="+mj-lt"/>
              <a:buAutoNum type="arabicPeriod"/>
            </a:pPr>
            <a:r>
              <a:rPr lang="en-US" dirty="0"/>
              <a:t>liquidity risk</a:t>
            </a:r>
          </a:p>
          <a:p>
            <a:pPr marL="914400" lvl="1" indent="-457200">
              <a:buFont typeface="+mj-lt"/>
              <a:buAutoNum type="arabicPeriod"/>
            </a:pPr>
            <a:r>
              <a:rPr lang="en-US" dirty="0"/>
              <a:t>credit quality risk</a:t>
            </a:r>
          </a:p>
          <a:p>
            <a:pPr marL="914400" lvl="1" indent="-457200">
              <a:buFont typeface="+mj-lt"/>
              <a:buAutoNum type="arabicPeriod"/>
            </a:pPr>
            <a:r>
              <a:rPr lang="en-US" dirty="0"/>
              <a:t>political risk</a:t>
            </a:r>
          </a:p>
          <a:p>
            <a:pPr marL="914400" lvl="1" indent="-457200">
              <a:buFont typeface="+mj-lt"/>
              <a:buAutoNum type="arabicPeriod"/>
            </a:pPr>
            <a:r>
              <a:rPr lang="en-US" dirty="0"/>
              <a:t>tax adjustment risk</a:t>
            </a:r>
          </a:p>
          <a:p>
            <a:pPr marL="914400" lvl="1" indent="-457200">
              <a:buFont typeface="+mj-lt"/>
              <a:buAutoNum type="arabicPeriod"/>
            </a:pPr>
            <a:r>
              <a:rPr lang="en-US" dirty="0"/>
              <a:t>market risk</a:t>
            </a:r>
          </a:p>
          <a:p>
            <a:pPr marL="914400" lvl="1" indent="-457200">
              <a:buFont typeface="+mj-lt"/>
              <a:buAutoNum type="arabicPeriod"/>
            </a:pPr>
            <a:r>
              <a:rPr lang="en-US" dirty="0"/>
              <a:t>event risk</a:t>
            </a:r>
          </a:p>
          <a:p>
            <a:endParaRPr lang="en-US" dirty="0"/>
          </a:p>
        </p:txBody>
      </p:sp>
    </p:spTree>
    <p:extLst>
      <p:ext uri="{BB962C8B-B14F-4D97-AF65-F5344CB8AC3E}">
        <p14:creationId xmlns:p14="http://schemas.microsoft.com/office/powerpoint/2010/main" val="108025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Stock vs. Preferred Stock</a:t>
            </a:r>
          </a:p>
        </p:txBody>
      </p:sp>
      <p:sp>
        <p:nvSpPr>
          <p:cNvPr id="3" name="Text Placeholder 2"/>
          <p:cNvSpPr>
            <a:spLocks noGrp="1"/>
          </p:cNvSpPr>
          <p:nvPr>
            <p:ph type="body" idx="1"/>
          </p:nvPr>
        </p:nvSpPr>
        <p:spPr/>
        <p:txBody>
          <a:bodyPr/>
          <a:lstStyle/>
          <a:p>
            <a:r>
              <a:rPr lang="en-US" dirty="0"/>
              <a:t>Common Stock</a:t>
            </a:r>
          </a:p>
        </p:txBody>
      </p:sp>
      <p:sp>
        <p:nvSpPr>
          <p:cNvPr id="4" name="Content Placeholder 3"/>
          <p:cNvSpPr>
            <a:spLocks noGrp="1"/>
          </p:cNvSpPr>
          <p:nvPr>
            <p:ph sz="half" idx="2"/>
          </p:nvPr>
        </p:nvSpPr>
        <p:spPr/>
        <p:txBody>
          <a:bodyPr/>
          <a:lstStyle/>
          <a:p>
            <a:r>
              <a:rPr lang="en-US" dirty="0"/>
              <a:t>Receives Dividends</a:t>
            </a:r>
          </a:p>
          <a:p>
            <a:r>
              <a:rPr lang="en-US" dirty="0"/>
              <a:t>Dividends not fixed</a:t>
            </a:r>
          </a:p>
          <a:p>
            <a:r>
              <a:rPr lang="en-US" dirty="0"/>
              <a:t>Voting power</a:t>
            </a:r>
          </a:p>
          <a:p>
            <a:r>
              <a:rPr lang="en-US" dirty="0"/>
              <a:t>Company liquidation – not guaranteed </a:t>
            </a:r>
          </a:p>
          <a:p>
            <a:r>
              <a:rPr lang="en-US" dirty="0"/>
              <a:t>Return on capital not guaranteed</a:t>
            </a:r>
          </a:p>
          <a:p>
            <a:endParaRPr lang="en-US" dirty="0"/>
          </a:p>
          <a:p>
            <a:endParaRPr lang="en-US" dirty="0"/>
          </a:p>
        </p:txBody>
      </p:sp>
      <p:sp>
        <p:nvSpPr>
          <p:cNvPr id="5" name="Text Placeholder 4"/>
          <p:cNvSpPr>
            <a:spLocks noGrp="1"/>
          </p:cNvSpPr>
          <p:nvPr>
            <p:ph type="body" sz="quarter" idx="3"/>
          </p:nvPr>
        </p:nvSpPr>
        <p:spPr/>
        <p:txBody>
          <a:bodyPr/>
          <a:lstStyle/>
          <a:p>
            <a:r>
              <a:rPr lang="en-US" dirty="0"/>
              <a:t>Preferred Stock</a:t>
            </a:r>
          </a:p>
        </p:txBody>
      </p:sp>
      <p:sp>
        <p:nvSpPr>
          <p:cNvPr id="6" name="Content Placeholder 5"/>
          <p:cNvSpPr>
            <a:spLocks noGrp="1"/>
          </p:cNvSpPr>
          <p:nvPr>
            <p:ph sz="quarter" idx="4"/>
          </p:nvPr>
        </p:nvSpPr>
        <p:spPr/>
        <p:txBody>
          <a:bodyPr>
            <a:normAutofit/>
          </a:bodyPr>
          <a:lstStyle/>
          <a:p>
            <a:r>
              <a:rPr lang="en-US" dirty="0"/>
              <a:t>Receives priority dividends</a:t>
            </a:r>
          </a:p>
          <a:p>
            <a:r>
              <a:rPr lang="en-US" dirty="0"/>
              <a:t>Dividends fixed</a:t>
            </a:r>
          </a:p>
          <a:p>
            <a:r>
              <a:rPr lang="en-US" dirty="0"/>
              <a:t>No voting power</a:t>
            </a:r>
          </a:p>
          <a:p>
            <a:r>
              <a:rPr lang="en-US" dirty="0"/>
              <a:t>Company liquidation – paid back first</a:t>
            </a:r>
          </a:p>
          <a:p>
            <a:r>
              <a:rPr lang="en-US" dirty="0"/>
              <a:t>Return on capital guaranteed – similar to bond</a:t>
            </a:r>
          </a:p>
          <a:p>
            <a:r>
              <a:rPr lang="en-US" dirty="0"/>
              <a:t>Generally more expensive – insurance premium</a:t>
            </a:r>
          </a:p>
          <a:p>
            <a:endParaRPr lang="en-US" dirty="0"/>
          </a:p>
        </p:txBody>
      </p:sp>
      <p:sp>
        <p:nvSpPr>
          <p:cNvPr id="9" name="TextBox 8"/>
          <p:cNvSpPr txBox="1"/>
          <p:nvPr/>
        </p:nvSpPr>
        <p:spPr>
          <a:xfrm>
            <a:off x="2482785" y="6006196"/>
            <a:ext cx="6561412" cy="369332"/>
          </a:xfrm>
          <a:prstGeom prst="rect">
            <a:avLst/>
          </a:prstGeom>
          <a:noFill/>
        </p:spPr>
        <p:txBody>
          <a:bodyPr wrap="none" rtlCol="0">
            <a:spAutoFit/>
          </a:bodyPr>
          <a:lstStyle/>
          <a:p>
            <a:r>
              <a:rPr lang="en-US" dirty="0"/>
              <a:t>Common Stock &lt; Preferred Stock </a:t>
            </a:r>
            <a:r>
              <a:rPr lang="en-US"/>
              <a:t>&lt; Junior Debt &lt; Senior Debt</a:t>
            </a:r>
            <a:endParaRPr lang="en-US" dirty="0"/>
          </a:p>
        </p:txBody>
      </p:sp>
    </p:spTree>
    <p:extLst>
      <p:ext uri="{BB962C8B-B14F-4D97-AF65-F5344CB8AC3E}">
        <p14:creationId xmlns:p14="http://schemas.microsoft.com/office/powerpoint/2010/main" val="9187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6760" y="2630015"/>
            <a:ext cx="5817918" cy="1069940"/>
          </a:xfrm>
        </p:spPr>
        <p:txBody>
          <a:bodyPr>
            <a:normAutofit fontScale="90000"/>
          </a:bodyPr>
          <a:lstStyle/>
          <a:p>
            <a:pPr algn="ctr"/>
            <a:r>
              <a:rPr lang="en-US" dirty="0"/>
              <a:t>BUILDING YOUR PORTFOLIO WITH A MACRO PERSPECTIVE</a:t>
            </a:r>
          </a:p>
        </p:txBody>
      </p:sp>
    </p:spTree>
    <p:extLst>
      <p:ext uri="{BB962C8B-B14F-4D97-AF65-F5344CB8AC3E}">
        <p14:creationId xmlns:p14="http://schemas.microsoft.com/office/powerpoint/2010/main" val="15014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4" name="TextBox 3"/>
          <p:cNvSpPr txBox="1"/>
          <p:nvPr/>
        </p:nvSpPr>
        <p:spPr>
          <a:xfrm>
            <a:off x="838200" y="1793174"/>
            <a:ext cx="10515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Your Risk Tolerance</a:t>
            </a:r>
          </a:p>
          <a:p>
            <a:pPr marL="285750" indent="-285750">
              <a:buFont typeface="Arial" panose="020B0604020202020204" pitchFamily="34" charset="0"/>
              <a:buChar char="•"/>
            </a:pPr>
            <a:r>
              <a:rPr lang="en-US" dirty="0"/>
              <a:t>Current and Future Income </a:t>
            </a:r>
          </a:p>
          <a:p>
            <a:pPr marL="285750" indent="-285750">
              <a:buFont typeface="Arial" panose="020B0604020202020204" pitchFamily="34" charset="0"/>
              <a:buChar char="•"/>
            </a:pPr>
            <a:r>
              <a:rPr lang="en-US" dirty="0"/>
              <a:t>Interest Rate Growth</a:t>
            </a:r>
          </a:p>
          <a:p>
            <a:pPr marL="285750" indent="-285750">
              <a:buFont typeface="Arial" panose="020B0604020202020204" pitchFamily="34" charset="0"/>
              <a:buChar char="•"/>
            </a:pPr>
            <a:r>
              <a:rPr lang="en-US" dirty="0"/>
              <a:t>Employment Rates</a:t>
            </a:r>
          </a:p>
          <a:p>
            <a:pPr marL="285750" indent="-285750">
              <a:buFont typeface="Arial" panose="020B0604020202020204" pitchFamily="34" charset="0"/>
              <a:buChar char="•"/>
            </a:pPr>
            <a:r>
              <a:rPr lang="en-US" dirty="0"/>
              <a:t>Expected Inflation</a:t>
            </a:r>
          </a:p>
          <a:p>
            <a:pPr marL="285750" indent="-285750">
              <a:buFont typeface="Arial" panose="020B0604020202020204" pitchFamily="34" charset="0"/>
              <a:buChar char="•"/>
            </a:pPr>
            <a:r>
              <a:rPr lang="en-US" dirty="0"/>
              <a:t>Current Monetary / Fiscal Policy</a:t>
            </a:r>
          </a:p>
          <a:p>
            <a:pPr marL="285750" indent="-285750">
              <a:buFont typeface="Arial" panose="020B0604020202020204" pitchFamily="34" charset="0"/>
              <a:buChar char="•"/>
            </a:pPr>
            <a:r>
              <a:rPr lang="en-US" dirty="0"/>
              <a:t>Merging Markets (Example: The Tech Industry &amp; Medicine)</a:t>
            </a:r>
          </a:p>
          <a:p>
            <a:pPr marL="285750" indent="-285750">
              <a:buFont typeface="Arial" panose="020B0604020202020204" pitchFamily="34" charset="0"/>
              <a:buChar char="•"/>
            </a:pPr>
            <a:r>
              <a:rPr lang="en-US" dirty="0"/>
              <a:t>International Competition</a:t>
            </a:r>
          </a:p>
          <a:p>
            <a:pPr marL="285750" indent="-285750">
              <a:buFont typeface="Arial" panose="020B0604020202020204" pitchFamily="34" charset="0"/>
              <a:buChar char="•"/>
            </a:pPr>
            <a:r>
              <a:rPr lang="en-US" dirty="0"/>
              <a:t>Currency Exchange (especially if investing in foreign assets)</a:t>
            </a:r>
          </a:p>
          <a:p>
            <a:pPr marL="285750" indent="-285750">
              <a:buFont typeface="Arial" panose="020B0604020202020204" pitchFamily="34" charset="0"/>
              <a:buChar char="•"/>
            </a:pPr>
            <a:r>
              <a:rPr lang="en-US" dirty="0"/>
              <a:t>Major Catalysts</a:t>
            </a:r>
          </a:p>
          <a:p>
            <a:pPr marL="742950" lvl="1" indent="-285750">
              <a:buFont typeface="Arial" panose="020B0604020202020204" pitchFamily="34" charset="0"/>
              <a:buChar char="•"/>
            </a:pPr>
            <a:r>
              <a:rPr lang="en-US" dirty="0"/>
              <a:t>Brexit</a:t>
            </a:r>
          </a:p>
          <a:p>
            <a:pPr marL="742950" lvl="1" indent="-285750">
              <a:buFont typeface="Arial" panose="020B0604020202020204" pitchFamily="34" charset="0"/>
              <a:buChar char="•"/>
            </a:pPr>
            <a:r>
              <a:rPr lang="en-US" dirty="0"/>
              <a:t>The Election</a:t>
            </a:r>
          </a:p>
          <a:p>
            <a:pPr marL="742950" lvl="1" indent="-285750">
              <a:buFont typeface="Arial" panose="020B0604020202020204" pitchFamily="34" charset="0"/>
              <a:buChar char="•"/>
            </a:pPr>
            <a:r>
              <a:rPr lang="en-US" dirty="0"/>
              <a:t>Political Climate	</a:t>
            </a:r>
          </a:p>
        </p:txBody>
      </p:sp>
    </p:spTree>
    <p:extLst>
      <p:ext uri="{BB962C8B-B14F-4D97-AF65-F5344CB8AC3E}">
        <p14:creationId xmlns:p14="http://schemas.microsoft.com/office/powerpoint/2010/main" val="37573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21" y="2116332"/>
            <a:ext cx="10658226" cy="4106337"/>
          </a:xfrm>
          <a:prstGeom prst="rect">
            <a:avLst/>
          </a:prstGeom>
        </p:spPr>
      </p:pic>
      <p:sp>
        <p:nvSpPr>
          <p:cNvPr id="2" name="TextBox 1"/>
          <p:cNvSpPr txBox="1"/>
          <p:nvPr/>
        </p:nvSpPr>
        <p:spPr>
          <a:xfrm>
            <a:off x="760021" y="605641"/>
            <a:ext cx="10658226" cy="584775"/>
          </a:xfrm>
          <a:prstGeom prst="rect">
            <a:avLst/>
          </a:prstGeom>
          <a:noFill/>
        </p:spPr>
        <p:txBody>
          <a:bodyPr wrap="square" rtlCol="0">
            <a:spAutoFit/>
          </a:bodyPr>
          <a:lstStyle/>
          <a:p>
            <a:pPr algn="ctr"/>
            <a:r>
              <a:rPr lang="en-US" sz="3200" dirty="0"/>
              <a:t>The LIBOR Rate 1988-2016 (interest rates)</a:t>
            </a:r>
          </a:p>
        </p:txBody>
      </p:sp>
    </p:spTree>
    <p:extLst>
      <p:ext uri="{BB962C8B-B14F-4D97-AF65-F5344CB8AC3E}">
        <p14:creationId xmlns:p14="http://schemas.microsoft.com/office/powerpoint/2010/main" val="14164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59" y="2051060"/>
            <a:ext cx="11396353" cy="4390718"/>
          </a:xfrm>
          <a:prstGeom prst="rect">
            <a:avLst/>
          </a:prstGeom>
        </p:spPr>
      </p:pic>
      <p:sp>
        <p:nvSpPr>
          <p:cNvPr id="3" name="TextBox 2"/>
          <p:cNvSpPr txBox="1"/>
          <p:nvPr/>
        </p:nvSpPr>
        <p:spPr>
          <a:xfrm>
            <a:off x="760021" y="605641"/>
            <a:ext cx="10658226" cy="584775"/>
          </a:xfrm>
          <a:prstGeom prst="rect">
            <a:avLst/>
          </a:prstGeom>
          <a:noFill/>
        </p:spPr>
        <p:txBody>
          <a:bodyPr wrap="square" rtlCol="0">
            <a:spAutoFit/>
          </a:bodyPr>
          <a:lstStyle/>
          <a:p>
            <a:pPr algn="ctr"/>
            <a:r>
              <a:rPr lang="en-US" sz="3200" dirty="0"/>
              <a:t>Fed Funds Rate 1955-2016 (Interest Rates)</a:t>
            </a:r>
          </a:p>
        </p:txBody>
      </p:sp>
    </p:spTree>
    <p:extLst>
      <p:ext uri="{BB962C8B-B14F-4D97-AF65-F5344CB8AC3E}">
        <p14:creationId xmlns:p14="http://schemas.microsoft.com/office/powerpoint/2010/main" val="314727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95" y="1696690"/>
            <a:ext cx="10730270" cy="4134094"/>
          </a:xfrm>
          <a:prstGeom prst="rect">
            <a:avLst/>
          </a:prstGeom>
        </p:spPr>
      </p:pic>
      <p:sp>
        <p:nvSpPr>
          <p:cNvPr id="3" name="TextBox 2"/>
          <p:cNvSpPr txBox="1"/>
          <p:nvPr/>
        </p:nvSpPr>
        <p:spPr>
          <a:xfrm>
            <a:off x="760021" y="605641"/>
            <a:ext cx="10658226" cy="584775"/>
          </a:xfrm>
          <a:prstGeom prst="rect">
            <a:avLst/>
          </a:prstGeom>
          <a:noFill/>
        </p:spPr>
        <p:txBody>
          <a:bodyPr wrap="square" rtlCol="0">
            <a:spAutoFit/>
          </a:bodyPr>
          <a:lstStyle/>
          <a:p>
            <a:pPr algn="ctr"/>
            <a:r>
              <a:rPr lang="en-US" sz="3200" dirty="0"/>
              <a:t>CPI 1950-2016 (inflation)</a:t>
            </a:r>
          </a:p>
        </p:txBody>
      </p:sp>
    </p:spTree>
    <p:extLst>
      <p:ext uri="{BB962C8B-B14F-4D97-AF65-F5344CB8AC3E}">
        <p14:creationId xmlns:p14="http://schemas.microsoft.com/office/powerpoint/2010/main" val="8531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 y="2100410"/>
            <a:ext cx="11360728" cy="4376992"/>
          </a:xfrm>
          <a:prstGeom prst="rect">
            <a:avLst/>
          </a:prstGeom>
        </p:spPr>
      </p:pic>
      <p:sp>
        <p:nvSpPr>
          <p:cNvPr id="3" name="TextBox 2"/>
          <p:cNvSpPr txBox="1"/>
          <p:nvPr/>
        </p:nvSpPr>
        <p:spPr>
          <a:xfrm>
            <a:off x="760021" y="605641"/>
            <a:ext cx="10658226" cy="584775"/>
          </a:xfrm>
          <a:prstGeom prst="rect">
            <a:avLst/>
          </a:prstGeom>
          <a:noFill/>
        </p:spPr>
        <p:txBody>
          <a:bodyPr wrap="square" rtlCol="0">
            <a:spAutoFit/>
          </a:bodyPr>
          <a:lstStyle/>
          <a:p>
            <a:pPr algn="ctr"/>
            <a:r>
              <a:rPr lang="en-US" sz="3200" dirty="0"/>
              <a:t>GDP 1950-2016</a:t>
            </a:r>
          </a:p>
        </p:txBody>
      </p:sp>
    </p:spTree>
    <p:extLst>
      <p:ext uri="{BB962C8B-B14F-4D97-AF65-F5344CB8AC3E}">
        <p14:creationId xmlns:p14="http://schemas.microsoft.com/office/powerpoint/2010/main" val="20875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6760" y="2630015"/>
            <a:ext cx="5817918" cy="1069940"/>
          </a:xfrm>
        </p:spPr>
        <p:txBody>
          <a:bodyPr>
            <a:normAutofit/>
          </a:bodyPr>
          <a:lstStyle/>
          <a:p>
            <a:pPr algn="ctr"/>
            <a:r>
              <a:rPr lang="en-US" dirty="0"/>
              <a:t>PORTFOLIO MAXIMIZATION</a:t>
            </a:r>
          </a:p>
        </p:txBody>
      </p:sp>
    </p:spTree>
    <p:extLst>
      <p:ext uri="{BB962C8B-B14F-4D97-AF65-F5344CB8AC3E}">
        <p14:creationId xmlns:p14="http://schemas.microsoft.com/office/powerpoint/2010/main" val="20245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Portfolio Maximization</a:t>
            </a:r>
          </a:p>
        </p:txBody>
      </p:sp>
      <p:sp>
        <p:nvSpPr>
          <p:cNvPr id="3" name="Content Placeholder 2"/>
          <p:cNvSpPr>
            <a:spLocks noGrp="1"/>
          </p:cNvSpPr>
          <p:nvPr>
            <p:ph idx="1"/>
          </p:nvPr>
        </p:nvSpPr>
        <p:spPr/>
        <p:txBody>
          <a:bodyPr/>
          <a:lstStyle/>
          <a:p>
            <a:r>
              <a:rPr lang="en-US" dirty="0"/>
              <a:t>Every investment that we have covered can be labeled as either risky or risk free. The question now becomes, how can you maximize your utility for a given portfolio that is composed of risky and risk free assets?</a:t>
            </a:r>
          </a:p>
        </p:txBody>
      </p:sp>
    </p:spTree>
    <p:extLst>
      <p:ext uri="{BB962C8B-B14F-4D97-AF65-F5344CB8AC3E}">
        <p14:creationId xmlns:p14="http://schemas.microsoft.com/office/powerpoint/2010/main" val="83680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Optimum Weight of Risky Assets in a Portfolio</a:t>
            </a:r>
          </a:p>
        </p:txBody>
      </p:sp>
      <mc:AlternateContent xmlns:mc="http://schemas.openxmlformats.org/markup-compatibility/2006">
        <mc:Choice xmlns:a14="http://schemas.microsoft.com/office/drawing/2010/main" Requires="a14">
          <p:sp>
            <p:nvSpPr>
              <p:cNvPr id="4" name="TextBox 3"/>
              <p:cNvSpPr txBox="1"/>
              <p:nvPr/>
            </p:nvSpPr>
            <p:spPr>
              <a:xfrm>
                <a:off x="828333" y="1862895"/>
                <a:ext cx="592546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𝑀𝑎𝑥</m:t>
                      </m:r>
                      <m:r>
                        <a:rPr lang="en-US" sz="2400" b="0" i="1" smtClean="0">
                          <a:latin typeface="Cambria Math" panose="02040503050406030204" pitchFamily="18" charset="0"/>
                        </a:rPr>
                        <m:t> </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baseline="-25000" smtClean="0">
                              <a:latin typeface="Cambria Math" panose="02040503050406030204" pitchFamily="18" charset="0"/>
                            </a:rPr>
                            <m:t>𝑐</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𝛿</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𝑟</m:t>
                          </m:r>
                          <m:r>
                            <a:rPr lang="en-US" sz="2400" b="0" i="1" baseline="-25000" smtClean="0">
                              <a:latin typeface="Cambria Math" panose="02040503050406030204" pitchFamily="18" charset="0"/>
                              <a:ea typeface="Cambria Math" panose="02040503050406030204" pitchFamily="18" charset="0"/>
                            </a:rPr>
                            <m:t>𝑐</m:t>
                          </m:r>
                        </m:e>
                      </m:d>
                      <m:r>
                        <a:rPr lang="en-US" sz="2400" b="0" i="1" smtClean="0">
                          <a:latin typeface="Cambria Math" panose="02040503050406030204" pitchFamily="18" charset="0"/>
                          <a:ea typeface="Cambria Math" panose="02040503050406030204" pitchFamily="18" charset="0"/>
                        </a:rPr>
                        <m:t>−1/2</m:t>
                      </m:r>
                      <m:r>
                        <a:rPr lang="en-US" sz="2400" b="0" i="1" smtClean="0">
                          <a:latin typeface="Cambria Math" panose="02040503050406030204" pitchFamily="18" charset="0"/>
                          <a:ea typeface="Cambria Math" panose="02040503050406030204" pitchFamily="18" charset="0"/>
                        </a:rPr>
                        <m:t>𝐴</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𝛿</m:t>
                          </m:r>
                          <m:r>
                            <a:rPr lang="en-US" sz="2400" b="0" i="1" baseline="-25000"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2</m:t>
                          </m:r>
                        </m:sup>
                      </m:sSup>
                    </m:oMath>
                  </m:oMathPara>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828333" y="1862895"/>
                <a:ext cx="5925469" cy="369332"/>
              </a:xfrm>
              <a:prstGeom prst="rect">
                <a:avLst/>
              </a:prstGeom>
              <a:blipFill>
                <a:blip r:embed="rId2"/>
                <a:stretch>
                  <a:fillRect b="-3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029412" y="2282173"/>
                <a:ext cx="3871637" cy="369332"/>
              </a:xfrm>
              <a:prstGeom prst="rect">
                <a:avLst/>
              </a:prstGeom>
              <a:noFill/>
            </p:spPr>
            <p:txBody>
              <a:bodyPr wrap="none" lIns="0" tIns="0" rIns="0" bIns="0" rtlCol="0">
                <a:spAutoFit/>
              </a:bodyPr>
              <a:lstStyle/>
              <a:p>
                <a14:m>
                  <m:oMath xmlns:m="http://schemas.openxmlformats.org/officeDocument/2006/math">
                    <m:r>
                      <a:rPr lang="en-US" sz="2400" i="1" smtClean="0">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𝑐</m:t>
                        </m:r>
                      </m:e>
                    </m:d>
                  </m:oMath>
                </a14:m>
                <a:r>
                  <a:rPr lang="en-US" sz="2400" i="1" dirty="0"/>
                  <a:t> = </a:t>
                </a:r>
                <a14:m>
                  <m:oMath xmlns:m="http://schemas.openxmlformats.org/officeDocument/2006/math">
                    <m:r>
                      <a:rPr lang="el-GR" sz="2400" i="1">
                        <a:latin typeface="Cambria Math" panose="02040503050406030204" pitchFamily="18" charset="0"/>
                        <a:ea typeface="Cambria Math" panose="02040503050406030204" pitchFamily="18" charset="0"/>
                      </a:rPr>
                      <m:t>𝜋</m:t>
                    </m:r>
                    <m:r>
                      <a:rPr lang="el-GR"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b="0" i="1" baseline="-25000" smtClean="0">
                            <a:latin typeface="Cambria Math" panose="02040503050406030204" pitchFamily="18" charset="0"/>
                          </a:rPr>
                          <m:t>𝑅</m:t>
                        </m:r>
                      </m:e>
                    </m:d>
                  </m:oMath>
                </a14:m>
                <a:r>
                  <a:rPr lang="en-US" sz="2400" i="1" dirty="0"/>
                  <a:t> + (1-</a:t>
                </a:r>
                <a14:m>
                  <m:oMath xmlns:m="http://schemas.openxmlformats.org/officeDocument/2006/math">
                    <m:r>
                      <a:rPr lang="el-GR" sz="2400" i="1">
                        <a:latin typeface="Cambria Math" panose="02040503050406030204" pitchFamily="18" charset="0"/>
                        <a:ea typeface="Cambria Math" panose="02040503050406030204" pitchFamily="18" charset="0"/>
                      </a:rPr>
                      <m:t>𝜋</m:t>
                    </m:r>
                  </m:oMath>
                </a14:m>
                <a:r>
                  <a:rPr lang="en-US" sz="2400" i="1" dirty="0"/>
                  <a:t>) </a:t>
                </a:r>
                <a14:m>
                  <m:oMath xmlns:m="http://schemas.openxmlformats.org/officeDocument/2006/math">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b="0" i="1" baseline="-25000" smtClean="0">
                            <a:latin typeface="Cambria Math" panose="02040503050406030204" pitchFamily="18" charset="0"/>
                          </a:rPr>
                          <m:t>𝑓</m:t>
                        </m:r>
                      </m:e>
                    </m:d>
                  </m:oMath>
                </a14:m>
                <a:endParaRPr lang="en-US" sz="2400" i="1" dirty="0"/>
              </a:p>
            </p:txBody>
          </p:sp>
        </mc:Choice>
        <mc:Fallback>
          <p:sp>
            <p:nvSpPr>
              <p:cNvPr id="5" name="TextBox 4"/>
              <p:cNvSpPr txBox="1">
                <a:spLocks noRot="1" noChangeAspect="1" noMove="1" noResize="1" noEditPoints="1" noAdjustHandles="1" noChangeArrowheads="1" noChangeShapeType="1" noTextEdit="1"/>
              </p:cNvSpPr>
              <p:nvPr/>
            </p:nvSpPr>
            <p:spPr>
              <a:xfrm>
                <a:off x="4029412" y="2282173"/>
                <a:ext cx="3871637" cy="369332"/>
              </a:xfrm>
              <a:prstGeom prst="rect">
                <a:avLst/>
              </a:prstGeom>
              <a:blipFill>
                <a:blip r:embed="rId3"/>
                <a:stretch>
                  <a:fillRect l="-2835" t="-24590" b="-491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029412" y="2784205"/>
                <a:ext cx="3452292" cy="1200329"/>
              </a:xfrm>
              <a:prstGeom prst="rect">
                <a:avLst/>
              </a:prstGeom>
            </p:spPr>
            <p:txBody>
              <a:bodyPr wrap="none">
                <a:spAutoFit/>
              </a:bodyPr>
              <a:lstStyle/>
              <a:p>
                <a:pPr algn="ctr"/>
                <a14:m>
                  <m:oMath xmlns:m="http://schemas.openxmlformats.org/officeDocument/2006/math">
                    <m:sSup>
                      <m:sSupPr>
                        <m:ctrlPr>
                          <a:rPr lang="en-US" sz="2400" i="1" smtClean="0">
                            <a:solidFill>
                              <a:prstClr val="white"/>
                            </a:solidFill>
                            <a:latin typeface="Cambria Math" panose="02040503050406030204" pitchFamily="18" charset="0"/>
                            <a:ea typeface="Cambria Math" panose="02040503050406030204" pitchFamily="18" charset="0"/>
                          </a:rPr>
                        </m:ctrlPr>
                      </m:sSupPr>
                      <m:e>
                        <m:r>
                          <a:rPr lang="en-US" sz="2400" i="1">
                            <a:solidFill>
                              <a:prstClr val="white"/>
                            </a:solidFill>
                            <a:latin typeface="Cambria Math" panose="02040503050406030204" pitchFamily="18" charset="0"/>
                            <a:ea typeface="Cambria Math" panose="02040503050406030204" pitchFamily="18" charset="0"/>
                          </a:rPr>
                          <m:t>𝛿</m:t>
                        </m:r>
                        <m:r>
                          <a:rPr lang="en-US" sz="2400" i="1" baseline="-25000">
                            <a:solidFill>
                              <a:prstClr val="white"/>
                            </a:solidFill>
                            <a:latin typeface="Cambria Math" panose="02040503050406030204" pitchFamily="18" charset="0"/>
                            <a:ea typeface="Cambria Math" panose="02040503050406030204" pitchFamily="18" charset="0"/>
                          </a:rPr>
                          <m:t>𝑐</m:t>
                        </m:r>
                      </m:e>
                      <m:sup>
                        <m:r>
                          <a:rPr lang="en-US" sz="2400" i="1">
                            <a:solidFill>
                              <a:prstClr val="white"/>
                            </a:solidFill>
                            <a:latin typeface="Cambria Math" panose="02040503050406030204" pitchFamily="18" charset="0"/>
                            <a:ea typeface="Cambria Math" panose="02040503050406030204" pitchFamily="18" charset="0"/>
                          </a:rPr>
                          <m:t>2</m:t>
                        </m:r>
                      </m:sup>
                    </m:sSup>
                  </m:oMath>
                </a14:m>
                <a:r>
                  <a:rPr lang="en-US" sz="2400" i="1" dirty="0"/>
                  <a:t>= </a:t>
                </a:r>
                <a:r>
                  <a:rPr lang="en-US" sz="2400" i="1" dirty="0" err="1"/>
                  <a:t>Var</a:t>
                </a:r>
                <a:r>
                  <a:rPr lang="en-US" sz="2400" i="1" dirty="0"/>
                  <a:t>(</a:t>
                </a:r>
                <a14:m>
                  <m:oMath xmlns:m="http://schemas.openxmlformats.org/officeDocument/2006/math">
                    <m:r>
                      <a:rPr lang="el-GR" sz="2400" i="1">
                        <a:latin typeface="Cambria Math" panose="02040503050406030204" pitchFamily="18" charset="0"/>
                        <a:ea typeface="Cambria Math" panose="02040503050406030204" pitchFamily="18" charset="0"/>
                      </a:rPr>
                      <m:t>𝜋</m:t>
                    </m:r>
                    <m:r>
                      <a:rPr lang="el-GR" sz="2400" i="1">
                        <a:latin typeface="Cambria Math" panose="02040503050406030204" pitchFamily="18" charset="0"/>
                        <a:ea typeface="Cambria Math" panose="02040503050406030204" pitchFamily="18" charset="0"/>
                      </a:rPr>
                      <m:t> </m:t>
                    </m:r>
                  </m:oMath>
                </a14:m>
                <a:r>
                  <a:rPr lang="en-US" sz="2400" i="1" dirty="0" err="1"/>
                  <a:t>r</a:t>
                </a:r>
                <a:r>
                  <a:rPr lang="en-US" sz="2400" i="1" baseline="-25000" dirty="0" err="1"/>
                  <a:t>R</a:t>
                </a:r>
                <a:r>
                  <a:rPr lang="en-US" sz="2400" i="1" dirty="0"/>
                  <a:t> + (1‐</a:t>
                </a:r>
                <a:r>
                  <a:rPr lang="el-GR" sz="2400" dirty="0">
                    <a:ea typeface="Cambria Math" panose="02040503050406030204" pitchFamily="18" charset="0"/>
                  </a:rPr>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π</m:t>
                    </m:r>
                  </m:oMath>
                </a14:m>
                <a:r>
                  <a:rPr lang="en-US" sz="2400" i="1" dirty="0"/>
                  <a:t>)</a:t>
                </a:r>
                <a:r>
                  <a:rPr lang="en-US" sz="2400" i="1" dirty="0" err="1"/>
                  <a:t>r</a:t>
                </a:r>
                <a:r>
                  <a:rPr lang="en-US" sz="2400" i="1" baseline="-25000" dirty="0" err="1"/>
                  <a:t>f</a:t>
                </a:r>
                <a:r>
                  <a:rPr lang="en-US" sz="2400" i="1" dirty="0"/>
                  <a:t>)</a:t>
                </a:r>
              </a:p>
              <a:p>
                <a:pPr algn="ctr"/>
                <a14:m>
                  <m:oMath xmlns:m="http://schemas.openxmlformats.org/officeDocument/2006/math">
                    <m:sSup>
                      <m:sSupPr>
                        <m:ctrlPr>
                          <a:rPr lang="en-US" sz="2400" i="1">
                            <a:solidFill>
                              <a:prstClr val="white"/>
                            </a:solidFill>
                            <a:latin typeface="Cambria Math" panose="02040503050406030204" pitchFamily="18" charset="0"/>
                            <a:ea typeface="Cambria Math" panose="02040503050406030204" pitchFamily="18" charset="0"/>
                          </a:rPr>
                        </m:ctrlPr>
                      </m:sSupPr>
                      <m:e>
                        <m:r>
                          <a:rPr lang="en-US" sz="2400" i="1">
                            <a:solidFill>
                              <a:prstClr val="white"/>
                            </a:solidFill>
                            <a:latin typeface="Cambria Math" panose="02040503050406030204" pitchFamily="18" charset="0"/>
                            <a:ea typeface="Cambria Math" panose="02040503050406030204" pitchFamily="18" charset="0"/>
                          </a:rPr>
                          <m:t>𝛿</m:t>
                        </m:r>
                        <m:r>
                          <a:rPr lang="en-US" sz="2400" i="1" baseline="-25000">
                            <a:solidFill>
                              <a:prstClr val="white"/>
                            </a:solidFill>
                            <a:latin typeface="Cambria Math" panose="02040503050406030204" pitchFamily="18" charset="0"/>
                            <a:ea typeface="Cambria Math" panose="02040503050406030204" pitchFamily="18" charset="0"/>
                          </a:rPr>
                          <m:t>𝑐</m:t>
                        </m:r>
                      </m:e>
                      <m:sup>
                        <m:r>
                          <a:rPr lang="en-US" sz="2400" i="1">
                            <a:solidFill>
                              <a:prstClr val="white"/>
                            </a:solidFill>
                            <a:latin typeface="Cambria Math" panose="02040503050406030204" pitchFamily="18" charset="0"/>
                            <a:ea typeface="Cambria Math" panose="02040503050406030204" pitchFamily="18" charset="0"/>
                          </a:rPr>
                          <m:t>2</m:t>
                        </m:r>
                      </m:sup>
                    </m:sSup>
                  </m:oMath>
                </a14:m>
                <a:r>
                  <a:rPr lang="en-US" sz="2400" i="1" dirty="0"/>
                  <a:t>= </a:t>
                </a:r>
                <a:r>
                  <a:rPr lang="en-US" sz="2400" i="1" dirty="0" err="1"/>
                  <a:t>Var</a:t>
                </a:r>
                <a:r>
                  <a:rPr lang="en-US" sz="2400" i="1" dirty="0"/>
                  <a:t>(</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π</m:t>
                    </m:r>
                    <m:r>
                      <a:rPr lang="el-GR" sz="2400" i="1">
                        <a:latin typeface="Cambria Math" panose="02040503050406030204" pitchFamily="18" charset="0"/>
                        <a:ea typeface="Cambria Math" panose="02040503050406030204" pitchFamily="18" charset="0"/>
                      </a:rPr>
                      <m:t> </m:t>
                    </m:r>
                  </m:oMath>
                </a14:m>
                <a:r>
                  <a:rPr lang="en-US" sz="2400" i="1" dirty="0" err="1"/>
                  <a:t>r</a:t>
                </a:r>
                <a:r>
                  <a:rPr lang="en-US" sz="2400" i="1" baseline="-25000" dirty="0" err="1"/>
                  <a:t>R</a:t>
                </a:r>
                <a:r>
                  <a:rPr lang="en-US" sz="2400" i="1" dirty="0"/>
                  <a:t>) =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π</m:t>
                    </m:r>
                    <m:r>
                      <a:rPr lang="el-GR" sz="2400" i="1">
                        <a:latin typeface="Cambria Math" panose="02040503050406030204" pitchFamily="18" charset="0"/>
                        <a:ea typeface="Cambria Math" panose="02040503050406030204" pitchFamily="18" charset="0"/>
                      </a:rPr>
                      <m:t> </m:t>
                    </m:r>
                  </m:oMath>
                </a14:m>
                <a:r>
                  <a:rPr lang="en-US" sz="2400" i="1" baseline="30000" dirty="0"/>
                  <a:t>2</a:t>
                </a:r>
                <a:r>
                  <a:rPr lang="en-US" sz="2400" i="1" dirty="0"/>
                  <a:t>σ</a:t>
                </a:r>
                <a:r>
                  <a:rPr lang="en-US" sz="2400" i="1" baseline="-25000" dirty="0"/>
                  <a:t>R</a:t>
                </a:r>
                <a:r>
                  <a:rPr lang="en-US" sz="2400" i="1" baseline="30000" dirty="0"/>
                  <a:t>2</a:t>
                </a:r>
                <a:r>
                  <a:rPr lang="en-US" sz="2400" i="1" dirty="0"/>
                  <a:t> </a:t>
                </a:r>
              </a:p>
              <a:p>
                <a:pPr algn="ctr"/>
                <a14:m>
                  <m:oMath xmlns:m="http://schemas.openxmlformats.org/officeDocument/2006/math">
                    <m:r>
                      <a:rPr lang="en-US" sz="2400" i="1">
                        <a:solidFill>
                          <a:prstClr val="white"/>
                        </a:solidFill>
                        <a:latin typeface="Cambria Math" panose="02040503050406030204" pitchFamily="18" charset="0"/>
                        <a:ea typeface="Cambria Math" panose="02040503050406030204" pitchFamily="18" charset="0"/>
                      </a:rPr>
                      <m:t>𝛿</m:t>
                    </m:r>
                    <m:r>
                      <a:rPr lang="en-US" sz="2400" i="1" baseline="-25000">
                        <a:solidFill>
                          <a:prstClr val="white"/>
                        </a:solidFill>
                        <a:latin typeface="Cambria Math" panose="02040503050406030204" pitchFamily="18" charset="0"/>
                        <a:ea typeface="Cambria Math" panose="02040503050406030204" pitchFamily="18" charset="0"/>
                      </a:rPr>
                      <m:t>𝑐</m:t>
                    </m:r>
                    <m:r>
                      <a:rPr lang="en-US" sz="2400" i="1" baseline="-25000">
                        <a:solidFill>
                          <a:prstClr val="white"/>
                        </a:solidFill>
                        <a:latin typeface="Cambria Math" panose="02040503050406030204" pitchFamily="18" charset="0"/>
                        <a:ea typeface="Cambria Math" panose="02040503050406030204" pitchFamily="18" charset="0"/>
                      </a:rPr>
                      <m:t> </m:t>
                    </m:r>
                  </m:oMath>
                </a14:m>
                <a:r>
                  <a:rPr lang="en-US" sz="2400" i="1"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π</m:t>
                    </m:r>
                  </m:oMath>
                </a14:m>
                <a:r>
                  <a:rPr lang="en-US" sz="2400" i="1" dirty="0"/>
                  <a:t>σ</a:t>
                </a:r>
                <a:r>
                  <a:rPr lang="en-US" sz="2400" i="1" baseline="-25000" dirty="0"/>
                  <a:t>R</a:t>
                </a:r>
                <a:endParaRPr lang="en-US" sz="2400" i="1" dirty="0"/>
              </a:p>
            </p:txBody>
          </p:sp>
        </mc:Choice>
        <mc:Fallback>
          <p:sp>
            <p:nvSpPr>
              <p:cNvPr id="8" name="Rectangle 7"/>
              <p:cNvSpPr>
                <a:spLocks noRot="1" noChangeAspect="1" noMove="1" noResize="1" noEditPoints="1" noAdjustHandles="1" noChangeArrowheads="1" noChangeShapeType="1" noTextEdit="1"/>
              </p:cNvSpPr>
              <p:nvPr/>
            </p:nvSpPr>
            <p:spPr>
              <a:xfrm>
                <a:off x="4029412" y="2784205"/>
                <a:ext cx="3452292" cy="1200329"/>
              </a:xfrm>
              <a:prstGeom prst="rect">
                <a:avLst/>
              </a:prstGeom>
              <a:blipFill>
                <a:blip r:embed="rId4"/>
                <a:stretch>
                  <a:fillRect l="-177" t="-4061" r="-2473"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295400" y="4451468"/>
                <a:ext cx="877880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𝑀𝑎𝑥</m:t>
                      </m:r>
                      <m:r>
                        <a:rPr lang="en-US" sz="2400" b="0" i="1" smtClean="0">
                          <a:latin typeface="Cambria Math" panose="02040503050406030204" pitchFamily="18" charset="0"/>
                        </a:rPr>
                        <m:t> </m:t>
                      </m:r>
                      <m:r>
                        <a:rPr lang="en-US" sz="2400" b="0" i="1" smtClean="0">
                          <a:latin typeface="Cambria Math" panose="02040503050406030204" pitchFamily="18" charset="0"/>
                        </a:rPr>
                        <m:t>𝑈</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baseline="-25000" smtClean="0">
                                  <a:latin typeface="Cambria Math" panose="02040503050406030204" pitchFamily="18" charset="0"/>
                                </a:rPr>
                                <m:t>𝑐</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𝛿</m:t>
                              </m:r>
                            </m:e>
                            <m:sup>
                              <m:r>
                                <a:rPr lang="en-US" sz="2400" b="0" i="1" smtClean="0">
                                  <a:latin typeface="Cambria Math" panose="02040503050406030204" pitchFamily="18" charset="0"/>
                                  <a:ea typeface="Cambria Math" panose="02040503050406030204" pitchFamily="18" charset="0"/>
                                </a:rPr>
                                <m:t>2</m:t>
                              </m:r>
                            </m:sup>
                          </m:sSup>
                        </m:e>
                      </m:d>
                      <m:r>
                        <a:rPr lang="en-US" sz="2400" b="0" i="1" smtClean="0">
                          <a:latin typeface="Cambria Math" panose="02040503050406030204" pitchFamily="18" charset="0"/>
                          <a:ea typeface="Cambria Math" panose="02040503050406030204" pitchFamily="18" charset="0"/>
                        </a:rPr>
                        <m:t>=</m:t>
                      </m:r>
                      <m:r>
                        <a:rPr lang="el-GR" sz="2400" i="1">
                          <a:latin typeface="Cambria Math" panose="02040503050406030204" pitchFamily="18" charset="0"/>
                          <a:ea typeface="Cambria Math" panose="02040503050406030204" pitchFamily="18" charset="0"/>
                        </a:rPr>
                        <m:t>𝜋</m:t>
                      </m:r>
                      <m:r>
                        <a:rPr lang="el-GR"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𝑅</m:t>
                          </m:r>
                        </m:e>
                      </m:d>
                      <m:r>
                        <m:rPr>
                          <m:nor/>
                        </m:rPr>
                        <a:rPr lang="en-US" sz="2400" i="1" dirty="0"/>
                        <m:t> +</m:t>
                      </m:r>
                      <m:r>
                        <m:rPr>
                          <m:nor/>
                        </m:rPr>
                        <a:rPr lang="en-US" sz="2400" b="0" i="1" dirty="0" smtClean="0"/>
                        <m:t> </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𝑓</m:t>
                          </m:r>
                        </m:e>
                      </m:d>
                      <m:r>
                        <m:rPr>
                          <m:nor/>
                        </m:rPr>
                        <a:rPr lang="en-US" sz="2400" b="0" i="1" baseline="-25000" smtClean="0">
                          <a:latin typeface="Cambria Math" panose="02040503050406030204" pitchFamily="18" charset="0"/>
                        </a:rPr>
                        <m:t> </m:t>
                      </m:r>
                      <m:r>
                        <m:rPr>
                          <m:nor/>
                        </m:rPr>
                        <a:rPr lang="en-US" sz="2400" i="1" dirty="0"/>
                        <m:t>-</m:t>
                      </m:r>
                      <m:r>
                        <a:rPr lang="el-GR"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𝑓</m:t>
                          </m:r>
                        </m:e>
                      </m:d>
                      <m:r>
                        <a:rPr lang="en-US" sz="2400" b="0" i="1" smtClean="0">
                          <a:latin typeface="Cambria Math" panose="02040503050406030204" pitchFamily="18" charset="0"/>
                          <a:ea typeface="Cambria Math" panose="02040503050406030204" pitchFamily="18" charset="0"/>
                        </a:rPr>
                        <m:t>−1/2</m:t>
                      </m:r>
                      <m:r>
                        <a:rPr lang="en-US" sz="2400" b="0" i="1" smtClean="0">
                          <a:latin typeface="Cambria Math" panose="02040503050406030204" pitchFamily="18" charset="0"/>
                          <a:ea typeface="Cambria Math" panose="02040503050406030204" pitchFamily="18" charset="0"/>
                        </a:rPr>
                        <m:t>𝐴</m:t>
                      </m:r>
                      <m:r>
                        <m:rPr>
                          <m:sty m:val="p"/>
                        </m:rPr>
                        <a:rPr lang="el-GR" sz="2400" i="1">
                          <a:latin typeface="Cambria Math" panose="02040503050406030204" pitchFamily="18" charset="0"/>
                          <a:ea typeface="Cambria Math" panose="02040503050406030204" pitchFamily="18" charset="0"/>
                        </a:rPr>
                        <m:t>π</m:t>
                      </m:r>
                      <m:r>
                        <a:rPr lang="el-GR" sz="2400" i="1">
                          <a:latin typeface="Cambria Math" panose="02040503050406030204" pitchFamily="18" charset="0"/>
                          <a:ea typeface="Cambria Math" panose="02040503050406030204" pitchFamily="18" charset="0"/>
                        </a:rPr>
                        <m:t> </m:t>
                      </m:r>
                      <m:r>
                        <m:rPr>
                          <m:nor/>
                        </m:rPr>
                        <a:rPr lang="en-US" sz="2400" i="1" baseline="30000" dirty="0"/>
                        <m:t>2</m:t>
                      </m:r>
                      <m:r>
                        <m:rPr>
                          <m:nor/>
                        </m:rPr>
                        <a:rPr lang="en-US" sz="2400" i="1" dirty="0"/>
                        <m:t>σ</m:t>
                      </m:r>
                      <m:r>
                        <m:rPr>
                          <m:nor/>
                        </m:rPr>
                        <a:rPr lang="en-US" sz="2400" i="1" baseline="-25000" dirty="0"/>
                        <m:t>R</m:t>
                      </m:r>
                      <m:r>
                        <m:rPr>
                          <m:nor/>
                        </m:rPr>
                        <a:rPr lang="en-US" sz="2400" i="1" baseline="30000" dirty="0"/>
                        <m:t>2</m:t>
                      </m:r>
                    </m:oMath>
                  </m:oMathPara>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1295400" y="4451468"/>
                <a:ext cx="8778805" cy="369332"/>
              </a:xfrm>
              <a:prstGeom prst="rect">
                <a:avLst/>
              </a:prstGeom>
              <a:blipFill>
                <a:blip r:embed="rId5"/>
                <a:stretch>
                  <a:fillRect l="-1250" b="-360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295400" y="4924525"/>
                <a:ext cx="4063998" cy="543034"/>
              </a:xfrm>
              <a:prstGeom prst="rect">
                <a:avLst/>
              </a:prstGeom>
              <a:noFill/>
            </p:spPr>
            <p:txBody>
              <a:bodyPr wrap="none" lIns="0" tIns="0" rIns="0" bIns="0" rtlCol="0">
                <a:spAutoFit/>
              </a:bodyPr>
              <a:lstStyle/>
              <a:p>
                <a14:m>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𝑈</m:t>
                        </m:r>
                      </m:num>
                      <m:den>
                        <m:r>
                          <a:rPr lang="en-US" sz="2400" b="0" i="1" smtClean="0">
                            <a:latin typeface="Cambria Math" panose="02040503050406030204" pitchFamily="18" charset="0"/>
                            <a:ea typeface="Cambria Math" panose="02040503050406030204" pitchFamily="18" charset="0"/>
                          </a:rPr>
                          <m:t>𝜕𝜋</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𝑅</m:t>
                        </m:r>
                      </m:e>
                    </m:d>
                  </m:oMath>
                </a14:m>
                <a:r>
                  <a:rPr lang="en-US" sz="2400" dirty="0"/>
                  <a:t> - </a:t>
                </a:r>
                <a14:m>
                  <m:oMath xmlns:m="http://schemas.openxmlformats.org/officeDocument/2006/math">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𝑓</m:t>
                        </m:r>
                      </m:e>
                    </m:d>
                  </m:oMath>
                </a14:m>
                <a:r>
                  <a:rPr lang="en-US" sz="2400" dirty="0"/>
                  <a:t> - </a:t>
                </a:r>
                <a:r>
                  <a:rPr lang="en-US" sz="2400" i="1" dirty="0"/>
                  <a:t>A</a:t>
                </a:r>
                <a14:m>
                  <m:oMath xmlns:m="http://schemas.openxmlformats.org/officeDocument/2006/math">
                    <m:r>
                      <a:rPr lang="el-GR" sz="2400" i="1">
                        <a:latin typeface="Cambria Math" panose="02040503050406030204" pitchFamily="18" charset="0"/>
                        <a:ea typeface="Cambria Math" panose="02040503050406030204" pitchFamily="18" charset="0"/>
                      </a:rPr>
                      <m:t>𝜋</m:t>
                    </m:r>
                    <m:r>
                      <m:rPr>
                        <m:nor/>
                      </m:rPr>
                      <a:rPr lang="en-US" sz="2400" i="1" dirty="0"/>
                      <m:t>σ</m:t>
                    </m:r>
                    <m:r>
                      <m:rPr>
                        <m:nor/>
                      </m:rPr>
                      <a:rPr lang="en-US" sz="2400" i="1" baseline="-25000" dirty="0"/>
                      <m:t>R</m:t>
                    </m:r>
                    <m:r>
                      <m:rPr>
                        <m:nor/>
                      </m:rPr>
                      <a:rPr lang="en-US" sz="2400" i="1" baseline="30000" dirty="0"/>
                      <m:t>2</m:t>
                    </m:r>
                  </m:oMath>
                </a14:m>
                <a:r>
                  <a:rPr lang="en-US" sz="2400" dirty="0"/>
                  <a:t> = 0</a:t>
                </a:r>
              </a:p>
            </p:txBody>
          </p:sp>
        </mc:Choice>
        <mc:Fallback>
          <p:sp>
            <p:nvSpPr>
              <p:cNvPr id="11" name="TextBox 10"/>
              <p:cNvSpPr txBox="1">
                <a:spLocks noRot="1" noChangeAspect="1" noMove="1" noResize="1" noEditPoints="1" noAdjustHandles="1" noChangeArrowheads="1" noChangeShapeType="1" noTextEdit="1"/>
              </p:cNvSpPr>
              <p:nvPr/>
            </p:nvSpPr>
            <p:spPr>
              <a:xfrm>
                <a:off x="1295400" y="4924525"/>
                <a:ext cx="4063998" cy="543034"/>
              </a:xfrm>
              <a:prstGeom prst="rect">
                <a:avLst/>
              </a:prstGeom>
              <a:blipFill>
                <a:blip r:embed="rId6"/>
                <a:stretch>
                  <a:fillRect l="-150" t="-1124" r="-3604" b="-179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295401" y="4117234"/>
                <a:ext cx="8778805"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𝑀𝑎𝑥</m:t>
                      </m:r>
                      <m:r>
                        <a:rPr lang="en-US" sz="2400" b="0" i="1" smtClean="0">
                          <a:latin typeface="Cambria Math" panose="02040503050406030204" pitchFamily="18" charset="0"/>
                        </a:rPr>
                        <m:t> </m:t>
                      </m:r>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baseline="-25000" smtClean="0">
                              <a:latin typeface="Cambria Math" panose="02040503050406030204" pitchFamily="18" charset="0"/>
                            </a:rPr>
                            <m:t>𝑐</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𝛿</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r>
                        <a:rPr lang="el-GR" sz="2400" i="1">
                          <a:latin typeface="Cambria Math" panose="02040503050406030204" pitchFamily="18" charset="0"/>
                          <a:ea typeface="Cambria Math" panose="02040503050406030204" pitchFamily="18" charset="0"/>
                        </a:rPr>
                        <m:t>𝜋</m:t>
                      </m:r>
                      <m:r>
                        <a:rPr lang="el-GR"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𝑅</m:t>
                          </m:r>
                        </m:e>
                      </m:d>
                      <m:r>
                        <m:rPr>
                          <m:nor/>
                        </m:rPr>
                        <a:rPr lang="en-US" sz="2400" i="1" dirty="0"/>
                        <m:t> + (1-</m:t>
                      </m:r>
                      <m:r>
                        <a:rPr lang="el-GR" sz="2400" i="1">
                          <a:latin typeface="Cambria Math" panose="02040503050406030204" pitchFamily="18" charset="0"/>
                          <a:ea typeface="Cambria Math" panose="02040503050406030204" pitchFamily="18" charset="0"/>
                        </a:rPr>
                        <m:t>𝜋</m:t>
                      </m:r>
                      <m:r>
                        <m:rPr>
                          <m:nor/>
                        </m:rPr>
                        <a:rPr lang="en-US" sz="2400" i="1" dirty="0"/>
                        <m:t>) </m:t>
                      </m:r>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𝑓</m:t>
                          </m:r>
                        </m:e>
                      </m:d>
                      <m:r>
                        <a:rPr lang="en-US" sz="2400" b="0" i="1" smtClean="0">
                          <a:latin typeface="Cambria Math" panose="02040503050406030204" pitchFamily="18" charset="0"/>
                          <a:ea typeface="Cambria Math" panose="02040503050406030204" pitchFamily="18" charset="0"/>
                        </a:rPr>
                        <m:t>−1/2</m:t>
                      </m:r>
                      <m:r>
                        <a:rPr lang="en-US" sz="2400" b="0" i="1" smtClean="0">
                          <a:latin typeface="Cambria Math" panose="02040503050406030204" pitchFamily="18" charset="0"/>
                          <a:ea typeface="Cambria Math" panose="02040503050406030204" pitchFamily="18" charset="0"/>
                        </a:rPr>
                        <m:t>𝐴</m:t>
                      </m:r>
                      <m:r>
                        <m:rPr>
                          <m:sty m:val="p"/>
                        </m:rPr>
                        <a:rPr lang="el-GR" sz="2400" i="1">
                          <a:latin typeface="Cambria Math" panose="02040503050406030204" pitchFamily="18" charset="0"/>
                          <a:ea typeface="Cambria Math" panose="02040503050406030204" pitchFamily="18" charset="0"/>
                        </a:rPr>
                        <m:t>π</m:t>
                      </m:r>
                      <m:r>
                        <a:rPr lang="el-GR" sz="2400" i="1">
                          <a:latin typeface="Cambria Math" panose="02040503050406030204" pitchFamily="18" charset="0"/>
                          <a:ea typeface="Cambria Math" panose="02040503050406030204" pitchFamily="18" charset="0"/>
                        </a:rPr>
                        <m:t> </m:t>
                      </m:r>
                      <m:r>
                        <m:rPr>
                          <m:nor/>
                        </m:rPr>
                        <a:rPr lang="en-US" sz="2400" i="1" baseline="30000" dirty="0"/>
                        <m:t>2</m:t>
                      </m:r>
                      <m:r>
                        <m:rPr>
                          <m:nor/>
                        </m:rPr>
                        <a:rPr lang="en-US" sz="2400" i="1" dirty="0"/>
                        <m:t>σ</m:t>
                      </m:r>
                      <m:r>
                        <m:rPr>
                          <m:nor/>
                        </m:rPr>
                        <a:rPr lang="en-US" sz="2400" i="1" baseline="-25000" dirty="0"/>
                        <m:t>R</m:t>
                      </m:r>
                      <m:r>
                        <m:rPr>
                          <m:nor/>
                        </m:rPr>
                        <a:rPr lang="en-US" sz="2400" i="1" baseline="30000" dirty="0"/>
                        <m:t>2</m:t>
                      </m:r>
                    </m:oMath>
                  </m:oMathPara>
                </a14:m>
                <a:endParaRPr lang="en-US" sz="2400" dirty="0"/>
              </a:p>
            </p:txBody>
          </p:sp>
        </mc:Choice>
        <mc:Fallback>
          <p:sp>
            <p:nvSpPr>
              <p:cNvPr id="12" name="TextBox 11"/>
              <p:cNvSpPr txBox="1">
                <a:spLocks noRot="1" noChangeAspect="1" noMove="1" noResize="1" noEditPoints="1" noAdjustHandles="1" noChangeArrowheads="1" noChangeShapeType="1" noTextEdit="1"/>
              </p:cNvSpPr>
              <p:nvPr/>
            </p:nvSpPr>
            <p:spPr>
              <a:xfrm>
                <a:off x="1295401" y="4117234"/>
                <a:ext cx="8778805" cy="369332"/>
              </a:xfrm>
              <a:prstGeom prst="rect">
                <a:avLst/>
              </a:prstGeom>
              <a:blipFill>
                <a:blip r:embed="rId7"/>
                <a:stretch>
                  <a:fillRect l="-1250" b="-360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295400" y="5500209"/>
                <a:ext cx="4591257" cy="369332"/>
              </a:xfrm>
              <a:prstGeom prst="rect">
                <a:avLst/>
              </a:prstGeom>
              <a:noFill/>
            </p:spPr>
            <p:txBody>
              <a:bodyPr wrap="none" lIns="0" tIns="0" rIns="0" bIns="0" rtlCol="0">
                <a:spAutoFit/>
              </a:bodyPr>
              <a:lstStyle/>
              <a:p>
                <a:r>
                  <a:rPr lang="en-US" sz="2400" i="1" dirty="0">
                    <a:ea typeface="Cambria Math" panose="02040503050406030204" pitchFamily="18" charset="0"/>
                  </a:rPr>
                  <a:t>R* = </a:t>
                </a:r>
                <a14:m>
                  <m:oMath xmlns:m="http://schemas.openxmlformats.org/officeDocument/2006/math">
                    <m:r>
                      <a:rPr lang="el-GR" sz="2400" i="1" smtClean="0">
                        <a:latin typeface="Cambria Math" panose="02040503050406030204" pitchFamily="18" charset="0"/>
                        <a:ea typeface="Cambria Math" panose="02040503050406030204" pitchFamily="18" charset="0"/>
                      </a:rPr>
                      <m:t>𝜋</m:t>
                    </m:r>
                  </m:oMath>
                </a14:m>
                <a:r>
                  <a:rPr lang="en-US" sz="2400" dirty="0"/>
                  <a:t>* = [</a:t>
                </a:r>
                <a14:m>
                  <m:oMath xmlns:m="http://schemas.openxmlformats.org/officeDocument/2006/math">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𝑅</m:t>
                        </m:r>
                      </m:e>
                    </m:d>
                  </m:oMath>
                </a14:m>
                <a:r>
                  <a:rPr lang="en-US" sz="2400" dirty="0"/>
                  <a:t> - </a:t>
                </a:r>
                <a14:m>
                  <m:oMath xmlns:m="http://schemas.openxmlformats.org/officeDocument/2006/math">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𝑓</m:t>
                        </m:r>
                      </m:e>
                    </m:d>
                  </m:oMath>
                </a14:m>
                <a:r>
                  <a:rPr lang="en-US" sz="2400" dirty="0"/>
                  <a:t>] / (A</a:t>
                </a:r>
                <a14:m>
                  <m:oMath xmlns:m="http://schemas.openxmlformats.org/officeDocument/2006/math">
                    <m:r>
                      <m:rPr>
                        <m:nor/>
                      </m:rPr>
                      <a:rPr lang="en-US" sz="2400" i="1" dirty="0"/>
                      <m:t>σ</m:t>
                    </m:r>
                    <m:r>
                      <m:rPr>
                        <m:nor/>
                      </m:rPr>
                      <a:rPr lang="en-US" sz="2400" i="1" baseline="-25000" dirty="0"/>
                      <m:t>R</m:t>
                    </m:r>
                    <m:r>
                      <m:rPr>
                        <m:nor/>
                      </m:rPr>
                      <a:rPr lang="en-US" sz="2400" i="1" baseline="30000" dirty="0"/>
                      <m:t>2</m:t>
                    </m:r>
                  </m:oMath>
                </a14:m>
                <a:r>
                  <a:rPr lang="en-US" sz="2400" dirty="0"/>
                  <a:t>) </a:t>
                </a:r>
              </a:p>
            </p:txBody>
          </p:sp>
        </mc:Choice>
        <mc:Fallback>
          <p:sp>
            <p:nvSpPr>
              <p:cNvPr id="13" name="TextBox 12"/>
              <p:cNvSpPr txBox="1">
                <a:spLocks noRot="1" noChangeAspect="1" noMove="1" noResize="1" noEditPoints="1" noAdjustHandles="1" noChangeArrowheads="1" noChangeShapeType="1" noTextEdit="1"/>
              </p:cNvSpPr>
              <p:nvPr/>
            </p:nvSpPr>
            <p:spPr>
              <a:xfrm>
                <a:off x="1295400" y="5500209"/>
                <a:ext cx="4591257" cy="369332"/>
              </a:xfrm>
              <a:prstGeom prst="rect">
                <a:avLst/>
              </a:prstGeom>
              <a:blipFill>
                <a:blip r:embed="rId8"/>
                <a:stretch>
                  <a:fillRect l="-4117" t="-24590" r="-3054" b="-491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1295400" y="5952295"/>
                <a:ext cx="5351080" cy="369332"/>
              </a:xfrm>
              <a:prstGeom prst="rect">
                <a:avLst/>
              </a:prstGeom>
              <a:noFill/>
            </p:spPr>
            <p:txBody>
              <a:bodyPr wrap="none" lIns="0" tIns="0" rIns="0" bIns="0" rtlCol="0">
                <a:spAutoFit/>
              </a:bodyPr>
              <a:lstStyle/>
              <a:p>
                <a:r>
                  <a:rPr lang="en-US" sz="2400" i="1" dirty="0">
                    <a:ea typeface="Cambria Math" panose="02040503050406030204" pitchFamily="18" charset="0"/>
                  </a:rPr>
                  <a:t>f</a:t>
                </a:r>
                <a:r>
                  <a:rPr lang="en-US" sz="2400" dirty="0">
                    <a:ea typeface="Cambria Math" panose="02040503050406030204" pitchFamily="18" charset="0"/>
                  </a:rPr>
                  <a:t>* = 1- </a:t>
                </a:r>
                <a14:m>
                  <m:oMath xmlns:m="http://schemas.openxmlformats.org/officeDocument/2006/math">
                    <m:r>
                      <a:rPr lang="el-GR" sz="2400" i="1" smtClean="0">
                        <a:latin typeface="Cambria Math" panose="02040503050406030204" pitchFamily="18" charset="0"/>
                        <a:ea typeface="Cambria Math" panose="02040503050406030204" pitchFamily="18" charset="0"/>
                      </a:rPr>
                      <m:t>𝜋</m:t>
                    </m:r>
                  </m:oMath>
                </a14:m>
                <a:r>
                  <a:rPr lang="en-US" sz="2400" dirty="0"/>
                  <a:t>* = 1 -  [</a:t>
                </a:r>
                <a14:m>
                  <m:oMath xmlns:m="http://schemas.openxmlformats.org/officeDocument/2006/math">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𝑅</m:t>
                        </m:r>
                      </m:e>
                    </m:d>
                  </m:oMath>
                </a14:m>
                <a:r>
                  <a:rPr lang="en-US" sz="2400" dirty="0"/>
                  <a:t> - </a:t>
                </a:r>
                <a14:m>
                  <m:oMath xmlns:m="http://schemas.openxmlformats.org/officeDocument/2006/math">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baseline="-25000">
                            <a:latin typeface="Cambria Math" panose="02040503050406030204" pitchFamily="18" charset="0"/>
                          </a:rPr>
                          <m:t>𝑓</m:t>
                        </m:r>
                      </m:e>
                    </m:d>
                  </m:oMath>
                </a14:m>
                <a:r>
                  <a:rPr lang="en-US" sz="2400" dirty="0"/>
                  <a:t>] / (A</a:t>
                </a:r>
                <a14:m>
                  <m:oMath xmlns:m="http://schemas.openxmlformats.org/officeDocument/2006/math">
                    <m:r>
                      <m:rPr>
                        <m:nor/>
                      </m:rPr>
                      <a:rPr lang="en-US" sz="2400" i="1" dirty="0"/>
                      <m:t>σ</m:t>
                    </m:r>
                    <m:r>
                      <m:rPr>
                        <m:nor/>
                      </m:rPr>
                      <a:rPr lang="en-US" sz="2400" i="1" baseline="-25000" dirty="0"/>
                      <m:t>R</m:t>
                    </m:r>
                    <m:r>
                      <m:rPr>
                        <m:nor/>
                      </m:rPr>
                      <a:rPr lang="en-US" sz="2400" i="1" baseline="30000" dirty="0"/>
                      <m:t>2</m:t>
                    </m:r>
                  </m:oMath>
                </a14:m>
                <a:r>
                  <a:rPr lang="en-US" sz="2400" dirty="0"/>
                  <a:t>) </a:t>
                </a:r>
              </a:p>
            </p:txBody>
          </p:sp>
        </mc:Choice>
        <mc:Fallback>
          <p:sp>
            <p:nvSpPr>
              <p:cNvPr id="14" name="TextBox 13"/>
              <p:cNvSpPr txBox="1">
                <a:spLocks noRot="1" noChangeAspect="1" noMove="1" noResize="1" noEditPoints="1" noAdjustHandles="1" noChangeArrowheads="1" noChangeShapeType="1" noTextEdit="1"/>
              </p:cNvSpPr>
              <p:nvPr/>
            </p:nvSpPr>
            <p:spPr>
              <a:xfrm>
                <a:off x="1295400" y="5952295"/>
                <a:ext cx="5351080" cy="369332"/>
              </a:xfrm>
              <a:prstGeom prst="rect">
                <a:avLst/>
              </a:prstGeom>
              <a:blipFill>
                <a:blip r:embed="rId9"/>
                <a:stretch>
                  <a:fillRect l="-3535" t="-24590" r="-1026" b="-49180"/>
                </a:stretch>
              </a:blipFill>
            </p:spPr>
            <p:txBody>
              <a:bodyPr/>
              <a:lstStyle/>
              <a:p>
                <a:r>
                  <a:rPr lang="en-US">
                    <a:noFill/>
                  </a:rPr>
                  <a:t> </a:t>
                </a:r>
              </a:p>
            </p:txBody>
          </p:sp>
        </mc:Fallback>
      </mc:AlternateContent>
    </p:spTree>
    <p:extLst>
      <p:ext uri="{BB962C8B-B14F-4D97-AF65-F5344CB8AC3E}">
        <p14:creationId xmlns:p14="http://schemas.microsoft.com/office/powerpoint/2010/main" val="37003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976" y="3774233"/>
            <a:ext cx="10909465" cy="3083767"/>
          </a:xfrm>
        </p:spPr>
        <p:txBody>
          <a:bodyPr>
            <a:normAutofit/>
          </a:bodyPr>
          <a:lstStyle/>
          <a:p>
            <a:pPr algn="ctr"/>
            <a:r>
              <a:rPr lang="en-US" sz="3600" i="1" dirty="0"/>
              <a:t>fin</a:t>
            </a:r>
          </a:p>
        </p:txBody>
      </p:sp>
    </p:spTree>
    <p:extLst>
      <p:ext uri="{BB962C8B-B14F-4D97-AF65-F5344CB8AC3E}">
        <p14:creationId xmlns:p14="http://schemas.microsoft.com/office/powerpoint/2010/main" val="326615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important to your portfolio</a:t>
            </a:r>
          </a:p>
        </p:txBody>
      </p:sp>
      <p:sp>
        <p:nvSpPr>
          <p:cNvPr id="3" name="Content Placeholder 2"/>
          <p:cNvSpPr>
            <a:spLocks noGrp="1"/>
          </p:cNvSpPr>
          <p:nvPr>
            <p:ph idx="1"/>
          </p:nvPr>
        </p:nvSpPr>
        <p:spPr/>
        <p:txBody>
          <a:bodyPr/>
          <a:lstStyle/>
          <a:p>
            <a:r>
              <a:rPr lang="en-US" dirty="0"/>
              <a:t>Common Stock vs. Preferred Stock</a:t>
            </a:r>
          </a:p>
          <a:p>
            <a:r>
              <a:rPr lang="en-US" dirty="0"/>
              <a:t>Cases:</a:t>
            </a:r>
          </a:p>
          <a:p>
            <a:pPr marL="0" indent="0">
              <a:buNone/>
            </a:pPr>
            <a:r>
              <a:rPr lang="en-US" dirty="0"/>
              <a:t>	1. High uncertainty – </a:t>
            </a:r>
            <a:r>
              <a:rPr lang="uk-UA" dirty="0"/>
              <a:t>’</a:t>
            </a:r>
            <a:r>
              <a:rPr lang="en-US" dirty="0"/>
              <a:t>08</a:t>
            </a:r>
          </a:p>
          <a:p>
            <a:pPr marL="0" indent="0">
              <a:buNone/>
            </a:pPr>
            <a:r>
              <a:rPr lang="en-US" dirty="0"/>
              <a:t>	2. Risky Company – might be bought out. E.g. Twitter, </a:t>
            </a:r>
            <a:r>
              <a:rPr lang="en-US" dirty="0" err="1"/>
              <a:t>Takata</a:t>
            </a:r>
            <a:endParaRPr lang="en-US" dirty="0"/>
          </a:p>
          <a:p>
            <a:endParaRPr lang="en-US" dirty="0"/>
          </a:p>
        </p:txBody>
      </p:sp>
    </p:spTree>
    <p:extLst>
      <p:ext uri="{BB962C8B-B14F-4D97-AF65-F5344CB8AC3E}">
        <p14:creationId xmlns:p14="http://schemas.microsoft.com/office/powerpoint/2010/main" val="18688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Indexes vs. ETFs vs. Mutual Funds</a:t>
            </a:r>
          </a:p>
        </p:txBody>
      </p:sp>
      <p:sp>
        <p:nvSpPr>
          <p:cNvPr id="3" name="Content Placeholder 2"/>
          <p:cNvSpPr>
            <a:spLocks noGrp="1"/>
          </p:cNvSpPr>
          <p:nvPr>
            <p:ph idx="1"/>
          </p:nvPr>
        </p:nvSpPr>
        <p:spPr/>
        <p:txBody>
          <a:bodyPr>
            <a:normAutofit/>
          </a:bodyPr>
          <a:lstStyle/>
          <a:p>
            <a:r>
              <a:rPr lang="en-US" dirty="0">
                <a:solidFill>
                  <a:schemeClr val="accent1"/>
                </a:solidFill>
              </a:rPr>
              <a:t>Market Indices: </a:t>
            </a:r>
            <a:r>
              <a:rPr lang="en-US" dirty="0"/>
              <a:t>is a measurement of the value of a section of the stock market. It is computed from the prices of selected stocks (typically a weighted average). It is a tool used by investors and financial managers to describe the market, and to compare the return on specific investments.</a:t>
            </a:r>
          </a:p>
          <a:p>
            <a:pPr lvl="1"/>
            <a:r>
              <a:rPr lang="en-US" dirty="0"/>
              <a:t>Value weighted or Capitalization weighted Ex. NADAQ and S&amp;P</a:t>
            </a:r>
          </a:p>
          <a:p>
            <a:pPr lvl="1"/>
            <a:r>
              <a:rPr lang="en-US" dirty="0"/>
              <a:t>Price-weighted Ex. DJIA</a:t>
            </a:r>
          </a:p>
          <a:p>
            <a:r>
              <a:rPr lang="en-US" dirty="0">
                <a:solidFill>
                  <a:schemeClr val="accent1"/>
                </a:solidFill>
              </a:rPr>
              <a:t>ETFs: </a:t>
            </a:r>
            <a:r>
              <a:rPr lang="en-US" dirty="0"/>
              <a:t>An ETF, or exchange traded fund, is a marketable security that tracks an index, a commodity, bonds, or a basket of assets like an index fund. Ex. SPDRs</a:t>
            </a:r>
          </a:p>
          <a:p>
            <a:r>
              <a:rPr lang="en-US" dirty="0">
                <a:solidFill>
                  <a:schemeClr val="accent1"/>
                </a:solidFill>
              </a:rPr>
              <a:t>Mutual Funds: </a:t>
            </a:r>
            <a:r>
              <a:rPr lang="en-US" dirty="0"/>
              <a:t>A mutual fund is an investment vehicle made up of a pool of funds collected from many investors for the purpose of investing in securities such as stocks, bonds, money market instruments and similar assets. Ex. Vanguard</a:t>
            </a:r>
          </a:p>
          <a:p>
            <a:pPr marL="0" indent="0">
              <a:buNone/>
            </a:pPr>
            <a:endParaRPr lang="en-US" dirty="0"/>
          </a:p>
        </p:txBody>
      </p:sp>
    </p:spTree>
    <p:extLst>
      <p:ext uri="{BB962C8B-B14F-4D97-AF65-F5344CB8AC3E}">
        <p14:creationId xmlns:p14="http://schemas.microsoft.com/office/powerpoint/2010/main" val="381543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important to your portfolio</a:t>
            </a:r>
          </a:p>
        </p:txBody>
      </p:sp>
      <p:sp>
        <p:nvSpPr>
          <p:cNvPr id="3" name="Content Placeholder 2"/>
          <p:cNvSpPr>
            <a:spLocks noGrp="1"/>
          </p:cNvSpPr>
          <p:nvPr>
            <p:ph idx="1"/>
          </p:nvPr>
        </p:nvSpPr>
        <p:spPr/>
        <p:txBody>
          <a:bodyPr/>
          <a:lstStyle/>
          <a:p>
            <a:r>
              <a:rPr lang="en-US" dirty="0"/>
              <a:t>Arbitrage</a:t>
            </a:r>
          </a:p>
          <a:p>
            <a:r>
              <a:rPr lang="en-US" dirty="0"/>
              <a:t>Benchmarks</a:t>
            </a:r>
          </a:p>
          <a:p>
            <a:r>
              <a:rPr lang="en-US" dirty="0"/>
              <a:t>Diversification</a:t>
            </a:r>
          </a:p>
          <a:p>
            <a:r>
              <a:rPr lang="en-US" dirty="0"/>
              <a:t>Cases:</a:t>
            </a:r>
          </a:p>
          <a:p>
            <a:pPr marL="0" indent="0">
              <a:buNone/>
            </a:pPr>
            <a:r>
              <a:rPr lang="en-US" dirty="0"/>
              <a:t>	1. You believe the energy industry is growing and want overall exposure but 	don’t want to put your money in one company</a:t>
            </a:r>
          </a:p>
          <a:p>
            <a:pPr marL="0" indent="0">
              <a:buNone/>
            </a:pPr>
            <a:r>
              <a:rPr lang="en-US" dirty="0"/>
              <a:t>	2. You want people to actively manage your money but don’t have enough 	capital for banks to take you on as a client</a:t>
            </a:r>
          </a:p>
          <a:p>
            <a:endParaRPr lang="en-US" dirty="0"/>
          </a:p>
          <a:p>
            <a:endParaRPr lang="en-US" dirty="0"/>
          </a:p>
        </p:txBody>
      </p:sp>
    </p:spTree>
    <p:extLst>
      <p:ext uri="{BB962C8B-B14F-4D97-AF65-F5344CB8AC3E}">
        <p14:creationId xmlns:p14="http://schemas.microsoft.com/office/powerpoint/2010/main" val="332062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Commodities</a:t>
            </a:r>
          </a:p>
        </p:txBody>
      </p:sp>
      <p:sp>
        <p:nvSpPr>
          <p:cNvPr id="3" name="Content Placeholder 2"/>
          <p:cNvSpPr>
            <a:spLocks noGrp="1"/>
          </p:cNvSpPr>
          <p:nvPr>
            <p:ph idx="1"/>
          </p:nvPr>
        </p:nvSpPr>
        <p:spPr/>
        <p:txBody>
          <a:bodyPr/>
          <a:lstStyle/>
          <a:p>
            <a:r>
              <a:rPr lang="en-US" dirty="0"/>
              <a:t>A raw material that can be bought or sold such as oil, gold, coffee, or chocolate</a:t>
            </a:r>
          </a:p>
          <a:p>
            <a:endParaRPr lang="en-US" dirty="0"/>
          </a:p>
          <a:p>
            <a:endParaRPr lang="en-US" dirty="0"/>
          </a:p>
        </p:txBody>
      </p:sp>
    </p:spTree>
    <p:extLst>
      <p:ext uri="{BB962C8B-B14F-4D97-AF65-F5344CB8AC3E}">
        <p14:creationId xmlns:p14="http://schemas.microsoft.com/office/powerpoint/2010/main" val="398277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7B64C2-E5B0-424C-A90A-CEF65ED40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2986</Words>
  <Application>Microsoft Office PowerPoint</Application>
  <PresentationFormat>Widescreen</PresentationFormat>
  <Paragraphs>354</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Cambria Math</vt:lpstr>
      <vt:lpstr>Georgia</vt:lpstr>
      <vt:lpstr>Brushed Metal 16x9</vt:lpstr>
      <vt:lpstr>How to Make Money</vt:lpstr>
      <vt:lpstr>Agenda</vt:lpstr>
      <vt:lpstr>TYPES OF STOCK</vt:lpstr>
      <vt:lpstr>Types of Stock</vt:lpstr>
      <vt:lpstr>Common Stock vs. Preferred Stock</vt:lpstr>
      <vt:lpstr>Why this is important to your portfolio</vt:lpstr>
      <vt:lpstr>Indexes vs. ETFs vs. Mutual Funds</vt:lpstr>
      <vt:lpstr>Why this is important to your portfolio</vt:lpstr>
      <vt:lpstr>Commodities</vt:lpstr>
      <vt:lpstr>Why this is important to your portfolio</vt:lpstr>
      <vt:lpstr>REITS</vt:lpstr>
      <vt:lpstr>Why this is important to your portfolio</vt:lpstr>
      <vt:lpstr>FIXED INCOME SECURITIES</vt:lpstr>
      <vt:lpstr>Fixed Income Securities</vt:lpstr>
      <vt:lpstr>Bond Ratings</vt:lpstr>
      <vt:lpstr>Bond 1 of 9: “Plain Vanilla” Bond</vt:lpstr>
      <vt:lpstr>Bond 2 of 9: Treasury Bonds </vt:lpstr>
      <vt:lpstr>Why This is Important for Your Portfolio</vt:lpstr>
      <vt:lpstr>Bond 3 of 9: Treasury Inflation Protected Securities (TIPS)</vt:lpstr>
      <vt:lpstr>TIPS Example</vt:lpstr>
      <vt:lpstr>Why This is Important for Your Portfolio</vt:lpstr>
      <vt:lpstr>Bond 4 of 9: Investment-Grade Corporate Bonds</vt:lpstr>
      <vt:lpstr>Why This is Important for Your Portfolio</vt:lpstr>
      <vt:lpstr>Bond 5 of 9: High-Yield Corporate Bonds (AKA junk bonds)</vt:lpstr>
      <vt:lpstr>Why This is Important for Your Portfolio</vt:lpstr>
      <vt:lpstr>Bond 6 of 9: Foreign Bonds</vt:lpstr>
      <vt:lpstr>Why This is Important for Your Portfolio</vt:lpstr>
      <vt:lpstr>Bond 7 of 9: Mortgage-Backed Bonds</vt:lpstr>
      <vt:lpstr>Why This is Important for Your Portfolio</vt:lpstr>
      <vt:lpstr>Bond 8 of 9: Municipal Bonds</vt:lpstr>
      <vt:lpstr>Why This is Important for Your Portfolio</vt:lpstr>
      <vt:lpstr>Bond 9 of 9: Zero Coupon Bond </vt:lpstr>
      <vt:lpstr>Why This is Important for Your Portfolio</vt:lpstr>
      <vt:lpstr>Bond Convertibility</vt:lpstr>
      <vt:lpstr>Fixed Income Securities</vt:lpstr>
      <vt:lpstr>Derivatives</vt:lpstr>
      <vt:lpstr>Swaps</vt:lpstr>
      <vt:lpstr>Credit Default Swaps</vt:lpstr>
      <vt:lpstr>Interest Rate Swaps</vt:lpstr>
      <vt:lpstr>Inflation Swaps</vt:lpstr>
      <vt:lpstr>Futures</vt:lpstr>
      <vt:lpstr>Commodity Futures</vt:lpstr>
      <vt:lpstr>Interest Rate Futures</vt:lpstr>
      <vt:lpstr>Fixed Income Securities</vt:lpstr>
      <vt:lpstr>Options </vt:lpstr>
      <vt:lpstr>Convexity</vt:lpstr>
      <vt:lpstr>Inflation Risk</vt:lpstr>
      <vt:lpstr>Duration Risk</vt:lpstr>
      <vt:lpstr>Other Risks Include…</vt:lpstr>
      <vt:lpstr>BUILDING YOUR PORTFOLIO WITH A MACRO PERSPECTIVE</vt:lpstr>
      <vt:lpstr>Things to Consider:</vt:lpstr>
      <vt:lpstr>PowerPoint Presentation</vt:lpstr>
      <vt:lpstr>PowerPoint Presentation</vt:lpstr>
      <vt:lpstr>PowerPoint Presentation</vt:lpstr>
      <vt:lpstr>PowerPoint Presentation</vt:lpstr>
      <vt:lpstr>PORTFOLIO MAXIMIZATION</vt:lpstr>
      <vt:lpstr>Conclusion: Portfolio Maximization</vt:lpstr>
      <vt:lpstr>The Optimum Weight of Risky Assets in a Portfolio</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2016-10-11T18:25:32Z</dcterms:created>
  <dcterms:modified xsi:type="dcterms:W3CDTF">2016-10-19T04:10:04Z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TC030309819991</vt:lpwstr>
  </property>
</Properties>
</file>