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9"/>
  </p:notesMasterIdLst>
  <p:sldIdLst>
    <p:sldId id="393" r:id="rId2"/>
    <p:sldId id="406" r:id="rId3"/>
    <p:sldId id="401" r:id="rId4"/>
    <p:sldId id="402" r:id="rId5"/>
    <p:sldId id="413" r:id="rId6"/>
    <p:sldId id="414" r:id="rId7"/>
    <p:sldId id="415" r:id="rId8"/>
    <p:sldId id="416" r:id="rId9"/>
    <p:sldId id="417" r:id="rId10"/>
    <p:sldId id="418" r:id="rId11"/>
    <p:sldId id="419" r:id="rId12"/>
    <p:sldId id="420" r:id="rId13"/>
    <p:sldId id="421" r:id="rId14"/>
    <p:sldId id="271" r:id="rId15"/>
    <p:sldId id="269" r:id="rId16"/>
    <p:sldId id="268" r:id="rId17"/>
    <p:sldId id="270" r:id="rId18"/>
    <p:sldId id="272" r:id="rId19"/>
    <p:sldId id="274" r:id="rId20"/>
    <p:sldId id="275" r:id="rId21"/>
    <p:sldId id="328" r:id="rId22"/>
    <p:sldId id="389" r:id="rId23"/>
    <p:sldId id="277" r:id="rId24"/>
    <p:sldId id="287" r:id="rId25"/>
    <p:sldId id="300" r:id="rId26"/>
    <p:sldId id="312" r:id="rId27"/>
    <p:sldId id="316" r:id="rId28"/>
    <p:sldId id="315" r:id="rId29"/>
    <p:sldId id="293" r:id="rId30"/>
    <p:sldId id="291" r:id="rId31"/>
    <p:sldId id="298" r:id="rId32"/>
    <p:sldId id="319" r:id="rId33"/>
    <p:sldId id="391" r:id="rId34"/>
    <p:sldId id="392" r:id="rId35"/>
    <p:sldId id="390" r:id="rId36"/>
    <p:sldId id="324" r:id="rId37"/>
    <p:sldId id="325" r:id="rId38"/>
    <p:sldId id="322" r:id="rId39"/>
    <p:sldId id="326" r:id="rId40"/>
    <p:sldId id="321" r:id="rId41"/>
    <p:sldId id="320" r:id="rId42"/>
    <p:sldId id="327" r:id="rId43"/>
    <p:sldId id="329" r:id="rId44"/>
    <p:sldId id="335" r:id="rId45"/>
    <p:sldId id="334" r:id="rId46"/>
    <p:sldId id="336" r:id="rId47"/>
    <p:sldId id="333" r:id="rId48"/>
    <p:sldId id="430" r:id="rId49"/>
    <p:sldId id="429" r:id="rId50"/>
    <p:sldId id="428" r:id="rId51"/>
    <p:sldId id="330" r:id="rId52"/>
    <p:sldId id="340" r:id="rId53"/>
    <p:sldId id="338" r:id="rId54"/>
    <p:sldId id="339" r:id="rId55"/>
    <p:sldId id="342" r:id="rId56"/>
    <p:sldId id="341" r:id="rId57"/>
    <p:sldId id="347" r:id="rId58"/>
    <p:sldId id="345" r:id="rId59"/>
    <p:sldId id="348" r:id="rId60"/>
    <p:sldId id="410" r:id="rId61"/>
    <p:sldId id="409" r:id="rId62"/>
    <p:sldId id="350" r:id="rId63"/>
    <p:sldId id="349" r:id="rId64"/>
    <p:sldId id="352" r:id="rId65"/>
    <p:sldId id="353" r:id="rId66"/>
    <p:sldId id="351" r:id="rId67"/>
    <p:sldId id="357" r:id="rId68"/>
    <p:sldId id="358" r:id="rId69"/>
    <p:sldId id="356" r:id="rId70"/>
    <p:sldId id="374" r:id="rId71"/>
    <p:sldId id="411" r:id="rId72"/>
    <p:sldId id="412" r:id="rId73"/>
    <p:sldId id="373" r:id="rId74"/>
    <p:sldId id="372" r:id="rId75"/>
    <p:sldId id="375" r:id="rId76"/>
    <p:sldId id="376" r:id="rId77"/>
    <p:sldId id="378" r:id="rId78"/>
    <p:sldId id="379" r:id="rId79"/>
    <p:sldId id="381" r:id="rId80"/>
    <p:sldId id="382" r:id="rId81"/>
    <p:sldId id="380" r:id="rId82"/>
    <p:sldId id="424" r:id="rId83"/>
    <p:sldId id="422" r:id="rId84"/>
    <p:sldId id="423" r:id="rId85"/>
    <p:sldId id="385" r:id="rId86"/>
    <p:sldId id="387" r:id="rId87"/>
    <p:sldId id="368" r:id="rId88"/>
    <p:sldId id="369" r:id="rId89"/>
    <p:sldId id="359" r:id="rId90"/>
    <p:sldId id="370" r:id="rId91"/>
    <p:sldId id="396" r:id="rId92"/>
    <p:sldId id="427" r:id="rId93"/>
    <p:sldId id="399" r:id="rId94"/>
    <p:sldId id="398" r:id="rId95"/>
    <p:sldId id="397" r:id="rId96"/>
    <p:sldId id="426" r:id="rId97"/>
    <p:sldId id="403" r:id="rId9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53"/>
    <p:restoredTop sz="94715"/>
  </p:normalViewPr>
  <p:slideViewPr>
    <p:cSldViewPr snapToGrid="0" snapToObjects="1">
      <p:cViewPr>
        <p:scale>
          <a:sx n="110" d="100"/>
          <a:sy n="110" d="100"/>
        </p:scale>
        <p:origin x="1848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viewProps" Target="viewProps.xml"/><Relationship Id="rId102" Type="http://schemas.openxmlformats.org/officeDocument/2006/relationships/theme" Target="theme/theme1.xml"/><Relationship Id="rId10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presProps" Target="presProps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1A0A1-0D37-9640-80D5-6B7B79421C9E}" type="datetimeFigureOut">
              <a:rPr lang="en-US" smtClean="0"/>
              <a:t>11/13/16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AF7E3-26AA-E349-897B-298A1334A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637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AF7E3-26AA-E349-897B-298A1334A41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419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AF7E3-26AA-E349-897B-298A1334A41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502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AF7E3-26AA-E349-897B-298A1334A41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214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AF7E3-26AA-E349-897B-298A1334A41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686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AF7E3-26AA-E349-897B-298A1334A41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679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AF7E3-26AA-E349-897B-298A1334A41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712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AF7E3-26AA-E349-897B-298A1334A41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982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AF7E3-26AA-E349-897B-298A1334A41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915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AF7E3-26AA-E349-897B-298A1334A41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314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AF7E3-26AA-E349-897B-298A1334A41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514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AF7E3-26AA-E349-897B-298A1334A41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26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AF7E3-26AA-E349-897B-298A1334A4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464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AF7E3-26AA-E349-897B-298A1334A41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7826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AF7E3-26AA-E349-897B-298A1334A41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676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AF7E3-26AA-E349-897B-298A1334A41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4233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AF7E3-26AA-E349-897B-298A1334A41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6065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AF7E3-26AA-E349-897B-298A1334A41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2028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AF7E3-26AA-E349-897B-298A1334A41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287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AF7E3-26AA-E349-897B-298A1334A41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92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AF7E3-26AA-E349-897B-298A1334A41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10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AF7E3-26AA-E349-897B-298A1334A41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31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AF7E3-26AA-E349-897B-298A1334A41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719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AF7E3-26AA-E349-897B-298A1334A4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772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AF7E3-26AA-E349-897B-298A1334A41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478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AF7E3-26AA-E349-897B-298A1334A41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0548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AF7E3-26AA-E349-897B-298A1334A41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855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AF7E3-26AA-E349-897B-298A1334A41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44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AF7E3-26AA-E349-897B-298A1334A41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4311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AF7E3-26AA-E349-897B-298A1334A41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616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AF7E3-26AA-E349-897B-298A1334A41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58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AF7E3-26AA-E349-897B-298A1334A41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8065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AF7E3-26AA-E349-897B-298A1334A41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6499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AF7E3-26AA-E349-897B-298A1334A41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9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AF7E3-26AA-E349-897B-298A1334A4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88610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AF7E3-26AA-E349-897B-298A1334A41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376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AF7E3-26AA-E349-897B-298A1334A41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9619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AF7E3-26AA-E349-897B-298A1334A41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9440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AF7E3-26AA-E349-897B-298A1334A41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98806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AF7E3-26AA-E349-897B-298A1334A41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72506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AF7E3-26AA-E349-897B-298A1334A41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9195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AF7E3-26AA-E349-897B-298A1334A41C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11632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AF7E3-26AA-E349-897B-298A1334A41C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12526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AF7E3-26AA-E349-897B-298A1334A41C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5745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AF7E3-26AA-E349-897B-298A1334A41C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02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AF7E3-26AA-E349-897B-298A1334A4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87962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AF7E3-26AA-E349-897B-298A1334A41C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29843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AF7E3-26AA-E349-897B-298A1334A41C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996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AF7E3-26AA-E349-897B-298A1334A41C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0062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AF7E3-26AA-E349-897B-298A1334A41C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25910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AF7E3-26AA-E349-897B-298A1334A41C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745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AF7E3-26AA-E349-897B-298A1334A41C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44578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AF7E3-26AA-E349-897B-298A1334A41C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0726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AF7E3-26AA-E349-897B-298A1334A41C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6132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AF7E3-26AA-E349-897B-298A1334A41C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6284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AF7E3-26AA-E349-897B-298A1334A41C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80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AF7E3-26AA-E349-897B-298A1334A41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9448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AF7E3-26AA-E349-897B-298A1334A41C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6362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AF7E3-26AA-E349-897B-298A1334A41C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8280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AF7E3-26AA-E349-897B-298A1334A41C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65402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AF7E3-26AA-E349-897B-298A1334A41C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24341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AF7E3-26AA-E349-897B-298A1334A41C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99144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AF7E3-26AA-E349-897B-298A1334A41C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3851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AF7E3-26AA-E349-897B-298A1334A41C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9297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AF7E3-26AA-E349-897B-298A1334A41C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3654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AF7E3-26AA-E349-897B-298A1334A41C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99425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AF7E3-26AA-E349-897B-298A1334A41C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08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AF7E3-26AA-E349-897B-298A1334A41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6470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AF7E3-26AA-E349-897B-298A1334A41C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4957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AF7E3-26AA-E349-897B-298A1334A41C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6061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AF7E3-26AA-E349-897B-298A1334A41C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2325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AF7E3-26AA-E349-897B-298A1334A41C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16744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AF7E3-26AA-E349-897B-298A1334A41C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0796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AF7E3-26AA-E349-897B-298A1334A41C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4865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AF7E3-26AA-E349-897B-298A1334A41C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068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AF7E3-26AA-E349-897B-298A1334A41C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161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AF7E3-26AA-E349-897B-298A1334A41C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75037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AF7E3-26AA-E349-897B-298A1334A41C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6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AF7E3-26AA-E349-897B-298A1334A41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238039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AF7E3-26AA-E349-897B-298A1334A41C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69477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AF7E3-26AA-E349-897B-298A1334A41C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5829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AF7E3-26AA-E349-897B-298A1334A41C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10819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AF7E3-26AA-E349-897B-298A1334A41C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5776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AF7E3-26AA-E349-897B-298A1334A41C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67091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AF7E3-26AA-E349-897B-298A1334A41C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68748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AF7E3-26AA-E349-897B-298A1334A41C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071744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AF7E3-26AA-E349-897B-298A1334A41C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29913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AF7E3-26AA-E349-897B-298A1334A41C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7273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AF7E3-26AA-E349-897B-298A1334A41C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503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AF7E3-26AA-E349-897B-298A1334A41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07837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AF7E3-26AA-E349-897B-298A1334A41C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40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9BC16-2F7F-154B-8D9E-D7E75EA8CD4C}" type="datetimeFigureOut">
              <a:rPr lang="en-US" smtClean="0"/>
              <a:t>11/13/16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7967-F2F4-4645-937B-EB3B0AC851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985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9BC16-2F7F-154B-8D9E-D7E75EA8CD4C}" type="datetimeFigureOut">
              <a:rPr lang="en-US" smtClean="0"/>
              <a:t>11/13/16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7967-F2F4-4645-937B-EB3B0AC851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60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9BC16-2F7F-154B-8D9E-D7E75EA8CD4C}" type="datetimeFigureOut">
              <a:rPr lang="en-US" smtClean="0"/>
              <a:t>11/13/16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7967-F2F4-4645-937B-EB3B0AC851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479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9BC16-2F7F-154B-8D9E-D7E75EA8CD4C}" type="datetimeFigureOut">
              <a:rPr lang="en-US" smtClean="0"/>
              <a:t>11/13/16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7967-F2F4-4645-937B-EB3B0AC851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148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9BC16-2F7F-154B-8D9E-D7E75EA8CD4C}" type="datetimeFigureOut">
              <a:rPr lang="en-US" smtClean="0"/>
              <a:t>11/13/16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7967-F2F4-4645-937B-EB3B0AC851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898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9BC16-2F7F-154B-8D9E-D7E75EA8CD4C}" type="datetimeFigureOut">
              <a:rPr lang="en-US" smtClean="0"/>
              <a:t>11/13/16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7967-F2F4-4645-937B-EB3B0AC851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033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9BC16-2F7F-154B-8D9E-D7E75EA8CD4C}" type="datetimeFigureOut">
              <a:rPr lang="en-US" smtClean="0"/>
              <a:t>11/13/16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7967-F2F4-4645-937B-EB3B0AC851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755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9BC16-2F7F-154B-8D9E-D7E75EA8CD4C}" type="datetimeFigureOut">
              <a:rPr lang="en-US" smtClean="0"/>
              <a:t>11/13/16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7967-F2F4-4645-937B-EB3B0AC851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517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9BC16-2F7F-154B-8D9E-D7E75EA8CD4C}" type="datetimeFigureOut">
              <a:rPr lang="en-US" smtClean="0"/>
              <a:t>11/13/16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7967-F2F4-4645-937B-EB3B0AC851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130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9BC16-2F7F-154B-8D9E-D7E75EA8CD4C}" type="datetimeFigureOut">
              <a:rPr lang="en-US" smtClean="0"/>
              <a:t>11/13/16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7967-F2F4-4645-937B-EB3B0AC851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770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 smtClean="0"/>
              <a:t>Drag </a:t>
            </a:r>
            <a:r>
              <a:rPr lang="it-IT" dirty="0" err="1" smtClean="0"/>
              <a:t>picture</a:t>
            </a:r>
            <a:r>
              <a:rPr lang="it-IT" dirty="0" smtClean="0"/>
              <a:t> to </a:t>
            </a:r>
            <a:r>
              <a:rPr lang="it-IT" dirty="0" err="1" smtClean="0"/>
              <a:t>placeholder</a:t>
            </a:r>
            <a:r>
              <a:rPr lang="it-IT" dirty="0" smtClean="0"/>
              <a:t> or click </a:t>
            </a:r>
            <a:r>
              <a:rPr lang="it-IT" dirty="0" err="1" smtClean="0"/>
              <a:t>icon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9BC16-2F7F-154B-8D9E-D7E75EA8CD4C}" type="datetimeFigureOut">
              <a:rPr lang="en-US" smtClean="0"/>
              <a:t>11/13/16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7967-F2F4-4645-937B-EB3B0AC851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537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9BC16-2F7F-154B-8D9E-D7E75EA8CD4C}" type="datetimeFigureOut">
              <a:rPr lang="en-US" smtClean="0"/>
              <a:t>11/13/16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17967-F2F4-4645-937B-EB3B0AC851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37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1.tiff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31.png"/><Relationship Id="rId8" Type="http://schemas.openxmlformats.org/officeDocument/2006/relationships/image" Target="../media/image33.png"/><Relationship Id="rId9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360.png"/><Relationship Id="rId5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360.png"/><Relationship Id="rId5" Type="http://schemas.openxmlformats.org/officeDocument/2006/relationships/image" Target="../media/image370.png"/><Relationship Id="rId6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360.png"/><Relationship Id="rId5" Type="http://schemas.openxmlformats.org/officeDocument/2006/relationships/image" Target="../media/image370.png"/><Relationship Id="rId6" Type="http://schemas.openxmlformats.org/officeDocument/2006/relationships/image" Target="../media/image380.png"/><Relationship Id="rId7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microsoft.com/office/2007/relationships/hdphoto" Target="../media/hdphoto1.wdp"/><Relationship Id="rId7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9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5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52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4" Type="http://schemas.openxmlformats.org/officeDocument/2006/relationships/image" Target="../media/image5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4" Type="http://schemas.openxmlformats.org/officeDocument/2006/relationships/image" Target="../media/image511.png"/><Relationship Id="rId5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49.tiff"/><Relationship Id="rId5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5.png"/><Relationship Id="rId5" Type="http://schemas.openxmlformats.org/officeDocument/2006/relationships/image" Target="../media/image49.tiff"/><Relationship Id="rId6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61.png"/><Relationship Id="rId5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5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4" Type="http://schemas.openxmlformats.org/officeDocument/2006/relationships/image" Target="../media/image72.png"/><Relationship Id="rId5" Type="http://schemas.openxmlformats.org/officeDocument/2006/relationships/image" Target="../media/image73.png"/><Relationship Id="rId6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4" Type="http://schemas.openxmlformats.org/officeDocument/2006/relationships/image" Target="../media/image75.png"/><Relationship Id="rId5" Type="http://schemas.openxmlformats.org/officeDocument/2006/relationships/image" Target="../media/image73.png"/><Relationship Id="rId6" Type="http://schemas.openxmlformats.org/officeDocument/2006/relationships/image" Target="../media/image76.png"/><Relationship Id="rId7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tiff"/><Relationship Id="rId4" Type="http://schemas.openxmlformats.org/officeDocument/2006/relationships/image" Target="../media/image770.png"/><Relationship Id="rId5" Type="http://schemas.openxmlformats.org/officeDocument/2006/relationships/image" Target="../media/image78.png"/><Relationship Id="rId6" Type="http://schemas.openxmlformats.org/officeDocument/2006/relationships/image" Target="../media/image79.png"/><Relationship Id="rId7" Type="http://schemas.openxmlformats.org/officeDocument/2006/relationships/image" Target="../media/image80.png"/><Relationship Id="rId8" Type="http://schemas.openxmlformats.org/officeDocument/2006/relationships/image" Target="../media/image81.png"/><Relationship Id="rId9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tiff"/><Relationship Id="rId4" Type="http://schemas.openxmlformats.org/officeDocument/2006/relationships/image" Target="../media/image770.png"/><Relationship Id="rId5" Type="http://schemas.openxmlformats.org/officeDocument/2006/relationships/image" Target="../media/image78.png"/><Relationship Id="rId6" Type="http://schemas.openxmlformats.org/officeDocument/2006/relationships/image" Target="../media/image79.png"/><Relationship Id="rId7" Type="http://schemas.openxmlformats.org/officeDocument/2006/relationships/image" Target="../media/image80.png"/><Relationship Id="rId8" Type="http://schemas.openxmlformats.org/officeDocument/2006/relationships/image" Target="../media/image81.png"/><Relationship Id="rId9" Type="http://schemas.openxmlformats.org/officeDocument/2006/relationships/image" Target="../media/image82.png"/><Relationship Id="rId10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tiff"/><Relationship Id="rId4" Type="http://schemas.openxmlformats.org/officeDocument/2006/relationships/image" Target="../media/image770.png"/><Relationship Id="rId5" Type="http://schemas.openxmlformats.org/officeDocument/2006/relationships/image" Target="../media/image78.png"/><Relationship Id="rId6" Type="http://schemas.openxmlformats.org/officeDocument/2006/relationships/image" Target="../media/image79.png"/><Relationship Id="rId7" Type="http://schemas.openxmlformats.org/officeDocument/2006/relationships/image" Target="../media/image80.png"/><Relationship Id="rId8" Type="http://schemas.openxmlformats.org/officeDocument/2006/relationships/image" Target="../media/image81.png"/><Relationship Id="rId9" Type="http://schemas.openxmlformats.org/officeDocument/2006/relationships/image" Target="../media/image82.png"/><Relationship Id="rId10" Type="http://schemas.openxmlformats.org/officeDocument/2006/relationships/image" Target="../media/image83.png"/><Relationship Id="rId11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4" Type="http://schemas.openxmlformats.org/officeDocument/2006/relationships/image" Target="../media/image86.png"/><Relationship Id="rId5" Type="http://schemas.openxmlformats.org/officeDocument/2006/relationships/image" Target="../media/image87.png"/><Relationship Id="rId6" Type="http://schemas.openxmlformats.org/officeDocument/2006/relationships/image" Target="../media/image88.png"/><Relationship Id="rId7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4" Type="http://schemas.openxmlformats.org/officeDocument/2006/relationships/image" Target="../media/image86.png"/><Relationship Id="rId5" Type="http://schemas.openxmlformats.org/officeDocument/2006/relationships/image" Target="../media/image87.png"/><Relationship Id="rId6" Type="http://schemas.openxmlformats.org/officeDocument/2006/relationships/image" Target="../media/image90.png"/><Relationship Id="rId7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4" Type="http://schemas.openxmlformats.org/officeDocument/2006/relationships/image" Target="../media/image86.png"/><Relationship Id="rId5" Type="http://schemas.openxmlformats.org/officeDocument/2006/relationships/image" Target="../media/image87.png"/><Relationship Id="rId6" Type="http://schemas.openxmlformats.org/officeDocument/2006/relationships/image" Target="../media/image88.png"/><Relationship Id="rId7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4" Type="http://schemas.openxmlformats.org/officeDocument/2006/relationships/image" Target="../media/image92.png"/><Relationship Id="rId5" Type="http://schemas.openxmlformats.org/officeDocument/2006/relationships/image" Target="../media/image93.png"/><Relationship Id="rId6" Type="http://schemas.openxmlformats.org/officeDocument/2006/relationships/image" Target="../media/image88.png"/><Relationship Id="rId7" Type="http://schemas.openxmlformats.org/officeDocument/2006/relationships/image" Target="../media/image89.png"/><Relationship Id="rId8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4" Type="http://schemas.openxmlformats.org/officeDocument/2006/relationships/image" Target="../media/image95.png"/><Relationship Id="rId5" Type="http://schemas.openxmlformats.org/officeDocument/2006/relationships/image" Target="../media/image96.png"/><Relationship Id="rId6" Type="http://schemas.openxmlformats.org/officeDocument/2006/relationships/image" Target="../media/image88.png"/><Relationship Id="rId7" Type="http://schemas.openxmlformats.org/officeDocument/2006/relationships/image" Target="../media/image89.png"/><Relationship Id="rId8" Type="http://schemas.openxmlformats.org/officeDocument/2006/relationships/image" Target="../media/image97.png"/><Relationship Id="rId9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4" Type="http://schemas.openxmlformats.org/officeDocument/2006/relationships/image" Target="../media/image99.png"/><Relationship Id="rId5" Type="http://schemas.openxmlformats.org/officeDocument/2006/relationships/image" Target="../media/image87.png"/><Relationship Id="rId6" Type="http://schemas.openxmlformats.org/officeDocument/2006/relationships/image" Target="../media/image88.png"/><Relationship Id="rId7" Type="http://schemas.openxmlformats.org/officeDocument/2006/relationships/image" Target="../media/image89.png"/><Relationship Id="rId8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4" Type="http://schemas.openxmlformats.org/officeDocument/2006/relationships/image" Target="../media/image101.png"/><Relationship Id="rId5" Type="http://schemas.openxmlformats.org/officeDocument/2006/relationships/image" Target="../media/image87.png"/><Relationship Id="rId6" Type="http://schemas.openxmlformats.org/officeDocument/2006/relationships/image" Target="../media/image88.png"/><Relationship Id="rId7" Type="http://schemas.openxmlformats.org/officeDocument/2006/relationships/image" Target="../media/image89.png"/><Relationship Id="rId8" Type="http://schemas.openxmlformats.org/officeDocument/2006/relationships/image" Target="../media/image102.png"/><Relationship Id="rId9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4" Type="http://schemas.openxmlformats.org/officeDocument/2006/relationships/image" Target="../media/image86.png"/><Relationship Id="rId5" Type="http://schemas.openxmlformats.org/officeDocument/2006/relationships/image" Target="../media/image104.png"/><Relationship Id="rId6" Type="http://schemas.openxmlformats.org/officeDocument/2006/relationships/image" Target="../media/image88.png"/><Relationship Id="rId7" Type="http://schemas.openxmlformats.org/officeDocument/2006/relationships/image" Target="../media/image89.png"/><Relationship Id="rId8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4" Type="http://schemas.openxmlformats.org/officeDocument/2006/relationships/image" Target="../media/image86.png"/><Relationship Id="rId5" Type="http://schemas.openxmlformats.org/officeDocument/2006/relationships/image" Target="../media/image106.png"/><Relationship Id="rId6" Type="http://schemas.openxmlformats.org/officeDocument/2006/relationships/image" Target="../media/image88.png"/><Relationship Id="rId7" Type="http://schemas.openxmlformats.org/officeDocument/2006/relationships/image" Target="../media/image89.png"/><Relationship Id="rId8" Type="http://schemas.openxmlformats.org/officeDocument/2006/relationships/image" Target="../media/image107.png"/><Relationship Id="rId9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4" Type="http://schemas.openxmlformats.org/officeDocument/2006/relationships/image" Target="../media/image109.png"/><Relationship Id="rId5" Type="http://schemas.openxmlformats.org/officeDocument/2006/relationships/image" Target="../media/image87.png"/><Relationship Id="rId6" Type="http://schemas.openxmlformats.org/officeDocument/2006/relationships/image" Target="../media/image88.png"/><Relationship Id="rId7" Type="http://schemas.openxmlformats.org/officeDocument/2006/relationships/image" Target="../media/image89.png"/><Relationship Id="rId8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4" Type="http://schemas.openxmlformats.org/officeDocument/2006/relationships/image" Target="../media/image111.png"/><Relationship Id="rId5" Type="http://schemas.openxmlformats.org/officeDocument/2006/relationships/image" Target="../media/image87.png"/><Relationship Id="rId6" Type="http://schemas.openxmlformats.org/officeDocument/2006/relationships/image" Target="../media/image88.png"/><Relationship Id="rId7" Type="http://schemas.openxmlformats.org/officeDocument/2006/relationships/image" Target="../media/image89.png"/><Relationship Id="rId8" Type="http://schemas.openxmlformats.org/officeDocument/2006/relationships/image" Target="../media/image112.png"/><Relationship Id="rId9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4" Type="http://schemas.openxmlformats.org/officeDocument/2006/relationships/image" Target="../media/image114.png"/><Relationship Id="rId5" Type="http://schemas.openxmlformats.org/officeDocument/2006/relationships/image" Target="../media/image87.png"/><Relationship Id="rId6" Type="http://schemas.openxmlformats.org/officeDocument/2006/relationships/image" Target="../media/image88.png"/><Relationship Id="rId7" Type="http://schemas.openxmlformats.org/officeDocument/2006/relationships/image" Target="../media/image89.png"/><Relationship Id="rId8" Type="http://schemas.openxmlformats.org/officeDocument/2006/relationships/image" Target="../media/image112.png"/><Relationship Id="rId9" Type="http://schemas.openxmlformats.org/officeDocument/2006/relationships/image" Target="../media/image115.png"/><Relationship Id="rId10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117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4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4" Type="http://schemas.openxmlformats.org/officeDocument/2006/relationships/image" Target="../media/image121.png"/><Relationship Id="rId5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4" Type="http://schemas.openxmlformats.org/officeDocument/2006/relationships/image" Target="../media/image121.png"/><Relationship Id="rId5" Type="http://schemas.openxmlformats.org/officeDocument/2006/relationships/image" Target="../media/image124.png"/><Relationship Id="rId6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4" Type="http://schemas.openxmlformats.org/officeDocument/2006/relationships/image" Target="../media/image127.png"/><Relationship Id="rId5" Type="http://schemas.openxmlformats.org/officeDocument/2006/relationships/image" Target="../media/image128.png"/><Relationship Id="rId6" Type="http://schemas.openxmlformats.org/officeDocument/2006/relationships/image" Target="../media/image129.png"/><Relationship Id="rId7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4" Type="http://schemas.openxmlformats.org/officeDocument/2006/relationships/image" Target="../media/image132.png"/><Relationship Id="rId5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4" Type="http://schemas.openxmlformats.org/officeDocument/2006/relationships/image" Target="../media/image135.png"/><Relationship Id="rId5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8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4" Type="http://schemas.openxmlformats.org/officeDocument/2006/relationships/image" Target="../media/image135.png"/><Relationship Id="rId5" Type="http://schemas.openxmlformats.org/officeDocument/2006/relationships/image" Target="../media/image137.png"/><Relationship Id="rId6" Type="http://schemas.openxmlformats.org/officeDocument/2006/relationships/image" Target="../media/image138.png"/><Relationship Id="rId7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10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4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0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1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4" Type="http://schemas.openxmlformats.org/officeDocument/2006/relationships/image" Target="../media/image144.png"/><Relationship Id="rId5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2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4" Type="http://schemas.openxmlformats.org/officeDocument/2006/relationships/image" Target="../media/image144.png"/><Relationship Id="rId5" Type="http://schemas.openxmlformats.org/officeDocument/2006/relationships/image" Target="../media/image145.png"/><Relationship Id="rId6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2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4" Type="http://schemas.openxmlformats.org/officeDocument/2006/relationships/image" Target="../media/image144.png"/><Relationship Id="rId5" Type="http://schemas.openxmlformats.org/officeDocument/2006/relationships/image" Target="../media/image145.png"/><Relationship Id="rId6" Type="http://schemas.openxmlformats.org/officeDocument/2006/relationships/image" Target="../media/image146.png"/><Relationship Id="rId7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2.pn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882422"/>
            <a:ext cx="7772400" cy="1735591"/>
          </a:xfrm>
        </p:spPr>
        <p:txBody>
          <a:bodyPr>
            <a:normAutofit/>
          </a:bodyPr>
          <a:lstStyle/>
          <a:p>
            <a:r>
              <a:rPr lang="en-US" sz="4400" dirty="0" smtClean="0"/>
              <a:t>Could making banks hold only     liquid assets induce bank runs?</a:t>
            </a:r>
            <a:endParaRPr lang="en-US" sz="4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460523"/>
            <a:ext cx="6858000" cy="1655762"/>
          </a:xfrm>
        </p:spPr>
        <p:txBody>
          <a:bodyPr>
            <a:normAutofit/>
          </a:bodyPr>
          <a:lstStyle/>
          <a:p>
            <a:r>
              <a:rPr lang="it-IT" i="1" dirty="0" smtClean="0"/>
              <a:t>Karl Shell                        James Peck</a:t>
            </a:r>
            <a:endParaRPr lang="it-IT" i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747740" y="6352144"/>
            <a:ext cx="5648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Presentation by </a:t>
            </a:r>
            <a:r>
              <a:rPr lang="it-IT" dirty="0" smtClean="0"/>
              <a:t>Ludovico Genovese and Alessandro Pistoni</a:t>
            </a:r>
            <a:endParaRPr lang="it-IT" dirty="0"/>
          </a:p>
        </p:txBody>
      </p:sp>
      <p:sp>
        <p:nvSpPr>
          <p:cNvPr id="4" name="TextBox 3"/>
          <p:cNvSpPr txBox="1"/>
          <p:nvPr/>
        </p:nvSpPr>
        <p:spPr>
          <a:xfrm>
            <a:off x="2109815" y="4103738"/>
            <a:ext cx="1845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Cornell University</a:t>
            </a:r>
            <a:endParaRPr lang="en-US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98290" y="4103738"/>
            <a:ext cx="2560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The Ohio State University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3990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it-IT" dirty="0"/>
                  <a:t>I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b="0" i="0" smtClean="0">
                        <a:latin typeface="Cambria Math" charset="0"/>
                      </a:rPr>
                      <m:t>n</m:t>
                    </m:r>
                    <m:r>
                      <a:rPr lang="it-IT" b="0" i="0" smtClean="0">
                        <a:latin typeface="Cambria Math" charset="0"/>
                      </a:rPr>
                      <m:t>  </m:t>
                    </m:r>
                    <m:r>
                      <a:rPr lang="it-IT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𝑇</m:t>
                    </m:r>
                    <m:r>
                      <a:rPr lang="it-IT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=0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</a:rPr>
                  <a:t> </a:t>
                </a:r>
                <a:r>
                  <a:rPr lang="en-GB" dirty="0"/>
                  <a:t>each consumer is identical</a:t>
                </a:r>
              </a:p>
              <a:p>
                <a:r>
                  <a:rPr lang="en-GB" dirty="0"/>
                  <a:t>In </a:t>
                </a:r>
                <a14:m>
                  <m:oMath xmlns:m="http://schemas.openxmlformats.org/officeDocument/2006/math">
                    <m:r>
                      <a:rPr lang="it-IT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𝑇</m:t>
                    </m:r>
                    <m:r>
                      <a:rPr lang="it-IT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=1</m:t>
                    </m:r>
                    <m:r>
                      <a:rPr lang="it-IT" b="0" i="0" smtClean="0">
                        <a:solidFill>
                          <a:srgbClr val="FF0000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GB" dirty="0"/>
                  <a:t>they discover their type (patient or impatient)</a:t>
                </a: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73E-0D07-440D-A556-24A0D3BB88A6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78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it-IT" dirty="0"/>
                  <a:t>I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b="0" i="0" smtClean="0">
                        <a:latin typeface="Cambria Math" charset="0"/>
                      </a:rPr>
                      <m:t>n</m:t>
                    </m:r>
                    <m:r>
                      <a:rPr lang="it-IT" b="0" i="0" smtClean="0">
                        <a:latin typeface="Cambria Math" charset="0"/>
                      </a:rPr>
                      <m:t>  </m:t>
                    </m:r>
                    <m:r>
                      <a:rPr lang="it-IT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𝑇</m:t>
                    </m:r>
                    <m:r>
                      <a:rPr lang="it-IT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=0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</a:rPr>
                  <a:t> </a:t>
                </a:r>
                <a:r>
                  <a:rPr lang="en-GB" dirty="0"/>
                  <a:t>each consumer is identical</a:t>
                </a:r>
              </a:p>
              <a:p>
                <a:r>
                  <a:rPr lang="en-GB" dirty="0"/>
                  <a:t>In </a:t>
                </a:r>
                <a14:m>
                  <m:oMath xmlns:m="http://schemas.openxmlformats.org/officeDocument/2006/math">
                    <m:r>
                      <a:rPr lang="it-IT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𝑇</m:t>
                    </m:r>
                    <m:r>
                      <a:rPr lang="it-IT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=1</m:t>
                    </m:r>
                    <m:r>
                      <a:rPr lang="it-IT" b="0" i="0" smtClean="0">
                        <a:solidFill>
                          <a:srgbClr val="FF0000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GB" dirty="0"/>
                  <a:t>they discover their type (patient or impatient)</a:t>
                </a:r>
              </a:p>
              <a:p>
                <a:r>
                  <a:rPr lang="it-IT" dirty="0" err="1"/>
                  <a:t>P</a:t>
                </a:r>
                <a:r>
                  <a:rPr lang="en-GB" dirty="0" err="1"/>
                  <a:t>rivate</a:t>
                </a:r>
                <a:r>
                  <a:rPr lang="en-GB" dirty="0"/>
                  <a:t> information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73E-0D07-440D-A556-24A0D3BB88A6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888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it-IT" dirty="0"/>
                  <a:t>I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b="0" i="0" smtClean="0">
                        <a:latin typeface="Cambria Math" charset="0"/>
                      </a:rPr>
                      <m:t>n</m:t>
                    </m:r>
                    <m:r>
                      <a:rPr lang="it-IT" b="0" i="0" smtClean="0">
                        <a:latin typeface="Cambria Math" charset="0"/>
                      </a:rPr>
                      <m:t>  </m:t>
                    </m:r>
                    <m:r>
                      <a:rPr lang="it-IT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𝑇</m:t>
                    </m:r>
                    <m:r>
                      <a:rPr lang="it-IT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=0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</a:rPr>
                  <a:t> </a:t>
                </a:r>
                <a:r>
                  <a:rPr lang="en-GB" dirty="0"/>
                  <a:t>each consumer is identical</a:t>
                </a:r>
              </a:p>
              <a:p>
                <a:r>
                  <a:rPr lang="en-GB" dirty="0"/>
                  <a:t>In </a:t>
                </a:r>
                <a14:m>
                  <m:oMath xmlns:m="http://schemas.openxmlformats.org/officeDocument/2006/math">
                    <m:r>
                      <a:rPr lang="it-IT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𝑇</m:t>
                    </m:r>
                    <m:r>
                      <a:rPr lang="it-IT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=1</m:t>
                    </m:r>
                    <m:r>
                      <a:rPr lang="it-IT" b="0" i="0" smtClean="0">
                        <a:solidFill>
                          <a:srgbClr val="FF0000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GB" dirty="0"/>
                  <a:t>they discover their type (patient or impatient)</a:t>
                </a:r>
              </a:p>
              <a:p>
                <a:r>
                  <a:rPr lang="it-IT" dirty="0" err="1"/>
                  <a:t>P</a:t>
                </a:r>
                <a:r>
                  <a:rPr lang="en-GB" dirty="0" err="1"/>
                  <a:t>rivate</a:t>
                </a:r>
                <a:r>
                  <a:rPr lang="en-GB" dirty="0"/>
                  <a:t> information</a:t>
                </a:r>
              </a:p>
              <a:p>
                <a:r>
                  <a:rPr lang="en-GB" dirty="0"/>
                  <a:t>Sequential service constraint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73E-0D07-440D-A556-24A0D3BB88A6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025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it-IT" dirty="0"/>
                  <a:t>I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b="0" i="0" smtClean="0">
                        <a:latin typeface="Cambria Math" charset="0"/>
                      </a:rPr>
                      <m:t>n</m:t>
                    </m:r>
                    <m:r>
                      <a:rPr lang="it-IT" b="0" i="0" smtClean="0">
                        <a:latin typeface="Cambria Math" charset="0"/>
                      </a:rPr>
                      <m:t>  </m:t>
                    </m:r>
                    <m:r>
                      <a:rPr lang="it-IT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𝑇</m:t>
                    </m:r>
                    <m:r>
                      <a:rPr lang="it-IT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=0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</a:rPr>
                  <a:t> </a:t>
                </a:r>
                <a:r>
                  <a:rPr lang="en-GB" dirty="0"/>
                  <a:t>each consumer is identical</a:t>
                </a:r>
              </a:p>
              <a:p>
                <a:r>
                  <a:rPr lang="en-GB" dirty="0"/>
                  <a:t>In </a:t>
                </a:r>
                <a14:m>
                  <m:oMath xmlns:m="http://schemas.openxmlformats.org/officeDocument/2006/math">
                    <m:r>
                      <a:rPr lang="it-IT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𝑇</m:t>
                    </m:r>
                    <m:r>
                      <a:rPr lang="it-IT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=1</m:t>
                    </m:r>
                    <m:r>
                      <a:rPr lang="it-IT" b="0" i="0" smtClean="0">
                        <a:solidFill>
                          <a:srgbClr val="FF0000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GB" dirty="0"/>
                  <a:t>they discover their type (patient or impatient)</a:t>
                </a:r>
              </a:p>
              <a:p>
                <a:r>
                  <a:rPr lang="it-IT" dirty="0" err="1"/>
                  <a:t>P</a:t>
                </a:r>
                <a:r>
                  <a:rPr lang="en-GB" dirty="0" err="1"/>
                  <a:t>rivate</a:t>
                </a:r>
                <a:r>
                  <a:rPr lang="en-GB" dirty="0"/>
                  <a:t> information</a:t>
                </a:r>
              </a:p>
              <a:p>
                <a:r>
                  <a:rPr lang="en-GB" dirty="0"/>
                  <a:t>Sequential service constraint</a:t>
                </a:r>
              </a:p>
              <a:p>
                <a:r>
                  <a:rPr lang="en-GB" dirty="0"/>
                  <a:t>Until now, same assumptions as in Diamond and </a:t>
                </a:r>
                <a:r>
                  <a:rPr lang="en-GB" dirty="0" err="1"/>
                  <a:t>Dybvig</a:t>
                </a:r>
                <a:r>
                  <a:rPr lang="en-GB" dirty="0"/>
                  <a:t> (1983)</a:t>
                </a: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73E-0D07-440D-A556-24A0D3BB88A6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473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Model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it-IT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GB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𝛼</m:t>
                    </m:r>
                  </m:oMath>
                </a14:m>
                <a:endParaRPr lang="en-GB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73E-0D07-440D-A556-24A0D3BB88A6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983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Model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𝛼</m:t>
                    </m:r>
                    <m:r>
                      <a:rPr lang="it-IT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it-IT" i="1">
                        <a:latin typeface="Cambria Math" charset="0"/>
                        <a:ea typeface="Cambria Math" charset="0"/>
                        <a:cs typeface="Cambria Math" charset="0"/>
                      </a:rPr>
                      <m:t>: </m:t>
                    </m:r>
                  </m:oMath>
                </a14:m>
                <a:r>
                  <a:rPr lang="en-GB" dirty="0" smtClean="0"/>
                  <a:t>proportion of impatient agents</a:t>
                </a:r>
                <a:endParaRPr lang="en-GB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73E-0D07-440D-A556-24A0D3BB88A6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48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Model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𝛼</m:t>
                    </m:r>
                    <m:r>
                      <a:rPr lang="it-IT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it-IT" i="1">
                        <a:latin typeface="Cambria Math" charset="0"/>
                        <a:ea typeface="Cambria Math" charset="0"/>
                        <a:cs typeface="Cambria Math" charset="0"/>
                      </a:rPr>
                      <m:t>: </m:t>
                    </m:r>
                  </m:oMath>
                </a14:m>
                <a:r>
                  <a:rPr lang="en-GB" dirty="0"/>
                  <a:t>probability of being </a:t>
                </a:r>
                <a:r>
                  <a:rPr lang="en-GB" dirty="0" smtClean="0"/>
                  <a:t>impatient</a:t>
                </a:r>
                <a:endParaRPr lang="en-GB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73E-0D07-440D-A556-24A0D3BB88A6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107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Model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𝛼</m:t>
                    </m:r>
                    <m:r>
                      <a:rPr lang="it-IT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it-IT" i="1">
                        <a:latin typeface="Cambria Math" charset="0"/>
                        <a:ea typeface="Cambria Math" charset="0"/>
                        <a:cs typeface="Cambria Math" charset="0"/>
                      </a:rPr>
                      <m:t>: </m:t>
                    </m:r>
                  </m:oMath>
                </a14:m>
                <a:r>
                  <a:rPr lang="en-GB" dirty="0"/>
                  <a:t>probability of being impatient</a:t>
                </a:r>
              </a:p>
              <a:p>
                <a:r>
                  <a:rPr lang="en-GB" dirty="0" smtClean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𝛼</m:t>
                    </m:r>
                  </m:oMath>
                </a14:m>
                <a:r>
                  <a:rPr lang="en-GB" dirty="0" smtClean="0"/>
                  <a:t> is a random variable with density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𝑓</m:t>
                    </m:r>
                  </m:oMath>
                </a14:m>
                <a:endParaRPr lang="en-GB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73E-0D07-440D-A556-24A0D3BB88A6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792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Model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𝛼</m:t>
                    </m:r>
                    <m:r>
                      <a:rPr lang="it-IT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it-IT" i="1">
                        <a:latin typeface="Cambria Math" charset="0"/>
                        <a:ea typeface="Cambria Math" charset="0"/>
                        <a:cs typeface="Cambria Math" charset="0"/>
                      </a:rPr>
                      <m:t>: </m:t>
                    </m:r>
                  </m:oMath>
                </a14:m>
                <a:r>
                  <a:rPr lang="en-GB" dirty="0"/>
                  <a:t>probability of being impatient</a:t>
                </a:r>
              </a:p>
              <a:p>
                <a14:m>
                  <m:oMath xmlns:m="http://schemas.openxmlformats.org/officeDocument/2006/math">
                    <m:r>
                      <a:rPr lang="it-IT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GB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𝛼</m:t>
                    </m:r>
                  </m:oMath>
                </a14:m>
                <a:r>
                  <a:rPr lang="en-GB" dirty="0" smtClean="0"/>
                  <a:t> is a random variable with density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𝑓</m:t>
                    </m:r>
                  </m:oMath>
                </a14:m>
                <a:endParaRPr lang="en-GB" dirty="0" smtClean="0">
                  <a:solidFill>
                    <a:srgbClr val="FF0000"/>
                  </a:solidFill>
                </a:endParaRPr>
              </a:p>
              <a:p>
                <a:r>
                  <a:rPr lang="en-GB" dirty="0" smtClean="0"/>
                  <a:t>Support:</a:t>
                </a: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73E-0D07-440D-A556-24A0D3BB88A6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09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Model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𝛼</m:t>
                    </m:r>
                    <m:r>
                      <a:rPr lang="it-IT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it-IT" i="1">
                        <a:latin typeface="Cambria Math" charset="0"/>
                        <a:ea typeface="Cambria Math" charset="0"/>
                        <a:cs typeface="Cambria Math" charset="0"/>
                      </a:rPr>
                      <m:t>: </m:t>
                    </m:r>
                  </m:oMath>
                </a14:m>
                <a:r>
                  <a:rPr lang="en-GB" dirty="0"/>
                  <a:t>probability of being impatient</a:t>
                </a:r>
              </a:p>
              <a:p>
                <a14:m>
                  <m:oMath xmlns:m="http://schemas.openxmlformats.org/officeDocument/2006/math">
                    <m:r>
                      <a:rPr lang="it-IT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GB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𝛼</m:t>
                    </m:r>
                  </m:oMath>
                </a14:m>
                <a:r>
                  <a:rPr lang="en-GB" dirty="0" smtClean="0"/>
                  <a:t> is a random variable with density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𝑓</m:t>
                    </m:r>
                  </m:oMath>
                </a14:m>
                <a:endParaRPr lang="en-GB" dirty="0" smtClean="0">
                  <a:solidFill>
                    <a:srgbClr val="FF0000"/>
                  </a:solidFill>
                </a:endParaRPr>
              </a:p>
              <a:p>
                <a:r>
                  <a:rPr lang="en-GB" dirty="0" smtClean="0"/>
                  <a:t>Support: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BR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0,</m:t>
                        </m:r>
                        <m:acc>
                          <m:accPr>
                            <m:chr m:val="̅"/>
                            <m:ctrlPr>
                              <a:rPr lang="it-IT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GB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𝛼</m:t>
                            </m:r>
                          </m:e>
                        </m:acc>
                      </m:e>
                    </m:d>
                  </m:oMath>
                </a14:m>
                <a:r>
                  <a:rPr lang="en-GB" dirty="0" smtClean="0"/>
                  <a:t>              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GB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𝛼</m:t>
                        </m:r>
                      </m:e>
                    </m:acc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&lt;1</m:t>
                    </m:r>
                  </m:oMath>
                </a14:m>
                <a:endParaRPr lang="en-GB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73E-0D07-440D-A556-24A0D3BB88A6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211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Agenda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Contextualization</a:t>
            </a:r>
          </a:p>
          <a:p>
            <a:r>
              <a:rPr lang="en-US" dirty="0" smtClean="0"/>
              <a:t>Model: assumptions (vs Diamond-</a:t>
            </a:r>
            <a:r>
              <a:rPr lang="en-US" dirty="0" err="1" smtClean="0"/>
              <a:t>Dybvig</a:t>
            </a:r>
            <a:r>
              <a:rPr lang="en-US" dirty="0" smtClean="0"/>
              <a:t>)</a:t>
            </a:r>
          </a:p>
          <a:p>
            <a:r>
              <a:rPr lang="it-IT" dirty="0" err="1" smtClean="0"/>
              <a:t>Banks</a:t>
            </a:r>
            <a:r>
              <a:rPr lang="it-IT" dirty="0" smtClean="0"/>
              <a:t> (</a:t>
            </a:r>
            <a:r>
              <a:rPr lang="it-IT" dirty="0" err="1" smtClean="0"/>
              <a:t>unified</a:t>
            </a:r>
            <a:r>
              <a:rPr lang="it-IT" dirty="0" smtClean="0"/>
              <a:t> and </a:t>
            </a:r>
            <a:r>
              <a:rPr lang="it-IT" dirty="0" err="1" smtClean="0"/>
              <a:t>separated</a:t>
            </a:r>
            <a:r>
              <a:rPr lang="it-IT" dirty="0" smtClean="0"/>
              <a:t> </a:t>
            </a:r>
            <a:r>
              <a:rPr lang="it-IT" dirty="0" err="1" smtClean="0"/>
              <a:t>system</a:t>
            </a:r>
            <a:r>
              <a:rPr lang="it-IT" dirty="0" smtClean="0"/>
              <a:t>)</a:t>
            </a:r>
          </a:p>
          <a:p>
            <a:r>
              <a:rPr lang="it-IT" dirty="0" smtClean="0"/>
              <a:t>Welfare </a:t>
            </a:r>
            <a:r>
              <a:rPr lang="it-IT" dirty="0" err="1" smtClean="0"/>
              <a:t>maximization</a:t>
            </a:r>
            <a:r>
              <a:rPr lang="it-IT" dirty="0" smtClean="0"/>
              <a:t> </a:t>
            </a:r>
            <a:r>
              <a:rPr lang="it-IT" dirty="0" err="1" smtClean="0"/>
              <a:t>problem</a:t>
            </a:r>
            <a:endParaRPr lang="it-IT" dirty="0" smtClean="0"/>
          </a:p>
          <a:p>
            <a:r>
              <a:rPr lang="it-IT" dirty="0" err="1" smtClean="0"/>
              <a:t>Results</a:t>
            </a:r>
            <a:endParaRPr lang="it-IT" dirty="0" smtClean="0"/>
          </a:p>
          <a:p>
            <a:r>
              <a:rPr lang="it-IT" dirty="0" smtClean="0"/>
              <a:t>Take-</a:t>
            </a:r>
            <a:r>
              <a:rPr lang="it-IT" dirty="0" err="1" smtClean="0"/>
              <a:t>aways</a:t>
            </a:r>
            <a:endParaRPr lang="it-IT" dirty="0" smtClean="0"/>
          </a:p>
          <a:p>
            <a:endParaRPr lang="en-US" dirty="0" smtClean="0"/>
          </a:p>
          <a:p>
            <a:endParaRPr lang="it-IT" dirty="0"/>
          </a:p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73E-0D07-440D-A556-24A0D3BB88A6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836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Model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𝛼</m:t>
                    </m:r>
                    <m:r>
                      <a:rPr lang="it-IT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it-IT" i="1">
                        <a:latin typeface="Cambria Math" charset="0"/>
                        <a:ea typeface="Cambria Math" charset="0"/>
                        <a:cs typeface="Cambria Math" charset="0"/>
                      </a:rPr>
                      <m:t>: </m:t>
                    </m:r>
                  </m:oMath>
                </a14:m>
                <a:r>
                  <a:rPr lang="en-GB" dirty="0"/>
                  <a:t>probability of being impatient</a:t>
                </a:r>
              </a:p>
              <a:p>
                <a:r>
                  <a:rPr lang="en-GB" dirty="0" smtClean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𝛼</m:t>
                    </m:r>
                  </m:oMath>
                </a14:m>
                <a:r>
                  <a:rPr lang="en-GB" dirty="0" smtClean="0"/>
                  <a:t> is a random variable with density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charset="0"/>
                      </a:rPr>
                      <m:t>𝑓</m:t>
                    </m:r>
                  </m:oMath>
                </a14:m>
                <a:endParaRPr lang="en-GB" dirty="0" smtClean="0"/>
              </a:p>
              <a:p>
                <a:r>
                  <a:rPr lang="en-GB" dirty="0" smtClean="0"/>
                  <a:t>Support: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BR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0,</m:t>
                        </m:r>
                        <m:acc>
                          <m:accPr>
                            <m:chr m:val="̅"/>
                            <m:ctrlPr>
                              <a:rPr lang="it-IT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GB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𝛼</m:t>
                            </m:r>
                          </m:e>
                        </m:acc>
                      </m:e>
                    </m:d>
                  </m:oMath>
                </a14:m>
                <a:r>
                  <a:rPr lang="en-GB" dirty="0" smtClean="0"/>
                  <a:t>          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GB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𝛼</m:t>
                        </m:r>
                      </m:e>
                    </m:acc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&lt;1</m:t>
                    </m:r>
                  </m:oMath>
                </a14:m>
                <a:endParaRPr lang="en-GB" dirty="0" smtClean="0"/>
              </a:p>
              <a:p>
                <a14:m>
                  <m:oMath xmlns:m="http://schemas.openxmlformats.org/officeDocument/2006/math">
                    <m:r>
                      <a:rPr lang="it-IT" b="0" i="1" smtClean="0">
                        <a:latin typeface="Cambria Math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it-IT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GB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𝛼</m:t>
                        </m:r>
                      </m:e>
                    </m:acc>
                  </m:oMath>
                </a14:m>
                <a:r>
                  <a:rPr lang="en-GB" dirty="0" smtClean="0"/>
                  <a:t>: maximum proportion of impatient consumers</a:t>
                </a: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73E-0D07-440D-A556-24A0D3BB88A6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421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186450"/>
            <a:ext cx="7886700" cy="1325563"/>
          </a:xfrm>
        </p:spPr>
        <p:txBody>
          <a:bodyPr/>
          <a:lstStyle/>
          <a:p>
            <a:pPr algn="ctr"/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the </a:t>
            </a:r>
            <a:r>
              <a:rPr lang="it-IT" dirty="0" err="1" smtClean="0"/>
              <a:t>difference</a:t>
            </a:r>
            <a:r>
              <a:rPr lang="it-IT" dirty="0" smtClean="0"/>
              <a:t>?</a:t>
            </a:r>
            <a:endParaRPr lang="it-IT" sz="18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73E-0D07-440D-A556-24A0D3BB88A6}" type="slidenum">
              <a:rPr lang="it-IT" smtClean="0"/>
              <a:t>21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1660636" y="1651118"/>
            <a:ext cx="1745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Diamond-</a:t>
            </a:r>
            <a:r>
              <a:rPr lang="en-GB" dirty="0" err="1" smtClean="0"/>
              <a:t>Dybvig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20" y="3560818"/>
            <a:ext cx="2790853" cy="154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3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186450"/>
            <a:ext cx="7886700" cy="1325563"/>
          </a:xfrm>
        </p:spPr>
        <p:txBody>
          <a:bodyPr/>
          <a:lstStyle/>
          <a:p>
            <a:pPr algn="ctr"/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the </a:t>
            </a:r>
            <a:r>
              <a:rPr lang="it-IT" dirty="0" err="1" smtClean="0"/>
              <a:t>difference</a:t>
            </a:r>
            <a:r>
              <a:rPr lang="it-IT" dirty="0" smtClean="0"/>
              <a:t>?</a:t>
            </a:r>
            <a:endParaRPr lang="it-IT" sz="18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73E-0D07-440D-A556-24A0D3BB88A6}" type="slidenum">
              <a:rPr lang="it-IT" smtClean="0"/>
              <a:t>22</a:t>
            </a:fld>
            <a:endParaRPr lang="it-IT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48052"/>
            <a:ext cx="3109427" cy="26131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60636" y="1651118"/>
            <a:ext cx="1745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Diamond-</a:t>
            </a:r>
            <a:r>
              <a:rPr lang="en-GB" dirty="0" err="1" smtClean="0"/>
              <a:t>Dybvig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804994" y="1645366"/>
            <a:ext cx="1126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Peck-Shell</a:t>
            </a:r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20" y="3560818"/>
            <a:ext cx="2790853" cy="154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24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186450"/>
            <a:ext cx="7886700" cy="1325563"/>
          </a:xfrm>
        </p:spPr>
        <p:txBody>
          <a:bodyPr/>
          <a:lstStyle/>
          <a:p>
            <a:pPr algn="ctr"/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the </a:t>
            </a:r>
            <a:r>
              <a:rPr lang="it-IT" dirty="0" err="1" smtClean="0"/>
              <a:t>difference</a:t>
            </a:r>
            <a:r>
              <a:rPr lang="it-IT" dirty="0" smtClean="0"/>
              <a:t>?</a:t>
            </a:r>
            <a:endParaRPr lang="it-IT" sz="18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73E-0D07-440D-A556-24A0D3BB88A6}" type="slidenum">
              <a:rPr lang="it-IT" smtClean="0"/>
              <a:t>23</a:t>
            </a:fld>
            <a:endParaRPr lang="it-IT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48052"/>
            <a:ext cx="3109427" cy="26131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60636" y="1651118"/>
            <a:ext cx="1745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Diamond-</a:t>
            </a:r>
            <a:r>
              <a:rPr lang="en-GB" dirty="0" err="1" smtClean="0"/>
              <a:t>Dybvig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804994" y="1645366"/>
            <a:ext cx="1126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Peck-Shell</a:t>
            </a:r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20" y="3560818"/>
            <a:ext cx="2790853" cy="15472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38601" y="5475515"/>
            <a:ext cx="4191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Intrinsic uncertainty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 rot="5400000">
                <a:off x="5730412" y="4885080"/>
                <a:ext cx="814647" cy="6404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groupChr>
                      <m:groupChrPr>
                        <m:chr m:val="⇒"/>
                        <m:pos m:val="top"/>
                        <m:ctrlPr>
                          <a:rPr lang="it-IT" sz="2800" i="1">
                            <a:latin typeface="Cambria Math" charset="0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it-IT" sz="2800" i="1">
                            <a:latin typeface="Cambria Math" charset="0"/>
                          </a:rPr>
                          <m:t> </m:t>
                        </m:r>
                        <m:r>
                          <a:rPr lang="it-IT" sz="2800" i="1">
                            <a:latin typeface="Cambria Math" charset="0"/>
                          </a:rPr>
                          <m:t>         </m:t>
                        </m:r>
                      </m:e>
                    </m:groupCh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5730412" y="4885080"/>
                <a:ext cx="814647" cy="6404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37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The </a:t>
            </a:r>
            <a:r>
              <a:rPr lang="it-IT" dirty="0" smtClean="0"/>
              <a:t>utility </a:t>
            </a:r>
            <a:r>
              <a:rPr lang="it-IT" dirty="0" err="1" smtClean="0"/>
              <a:t>functions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609725"/>
                <a:ext cx="7886700" cy="4567238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it-IT" i="1" dirty="0" smtClean="0">
                  <a:latin typeface="Cambria Math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charset="0"/>
                            </a:rPr>
                            <m:t>𝑈</m:t>
                          </m:r>
                        </m:e>
                        <m:sub>
                          <m:r>
                            <a:rPr lang="it-IT" b="0" i="1" smtClean="0">
                              <a:latin typeface="Cambria Math" charset="0"/>
                            </a:rPr>
                            <m:t>𝐼</m:t>
                          </m:r>
                        </m:sub>
                      </m:sSub>
                      <m:d>
                        <m:dPr>
                          <m:ctrlPr>
                            <a:rPr lang="is-IS" i="1" smtClean="0"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charset="0"/>
                                </a:rPr>
                                <m:t>𝐼</m:t>
                              </m:r>
                            </m:sub>
                            <m:sup>
                              <m:r>
                                <a:rPr lang="it-IT" b="0" i="1" smtClean="0">
                                  <a:latin typeface="Cambria Math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it-IT" b="0" i="1" smtClean="0">
                              <a:latin typeface="Cambria Math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i="1">
                                  <a:latin typeface="Cambria Math" charset="0"/>
                                </a:rPr>
                                <m:t>𝐼</m:t>
                              </m:r>
                            </m:sub>
                            <m:sup>
                              <m:r>
                                <a:rPr lang="it-IT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it-IT" b="0" i="1" smtClean="0">
                          <a:latin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cs-CZ" b="0" i="1" smtClean="0">
                              <a:latin typeface="Cambria Math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cs-CZ" b="0" i="1" smtClean="0">
                                  <a:latin typeface="Cambria Math" charset="0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̅"/>
                                  <m:ctrlPr>
                                    <a:rPr lang="cs-CZ" b="0" i="1" smtClean="0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b="0" i="1" smtClean="0">
                                      <a:latin typeface="Cambria Math" charset="0"/>
                                    </a:rPr>
                                    <m:t>𝑢</m:t>
                                  </m:r>
                                </m:e>
                              </m:acc>
                              <m:r>
                                <a:rPr lang="it-IT" b="0" i="1" smtClean="0">
                                  <a:latin typeface="Cambria Math" charset="0"/>
                                </a:rPr>
                                <m:t>+</m:t>
                              </m:r>
                              <m:r>
                                <a:rPr lang="it-IT" b="0" i="1" smtClean="0">
                                  <a:latin typeface="Cambria Math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is-IS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i="1">
                                          <a:latin typeface="Cambria Math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charset="0"/>
                                        </a:rPr>
                                        <m:t>𝐼</m:t>
                                      </m:r>
                                    </m:sub>
                                    <m:sup>
                                      <m:r>
                                        <a:rPr lang="it-IT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p>
                                  </m:sSubSup>
                                  <m:r>
                                    <a:rPr lang="it-IT" b="0" i="1" smtClean="0">
                                      <a:latin typeface="Cambria Math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i="1">
                                          <a:latin typeface="Cambria Math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charset="0"/>
                                        </a:rPr>
                                        <m:t>𝐼</m:t>
                                      </m:r>
                                    </m:sub>
                                    <m:sup>
                                      <m:r>
                                        <a:rPr lang="it-IT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it-IT" b="0" i="1" smtClean="0">
                                      <a:latin typeface="Cambria Math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it-IT" b="0" i="1" smtClean="0">
                                  <a:latin typeface="Cambria Math" charset="0"/>
                                </a:rPr>
                                <m:t>            </m:t>
                              </m:r>
                              <m:r>
                                <a:rPr lang="it-IT" b="0" i="1" smtClean="0">
                                  <a:latin typeface="Cambria Math" charset="0"/>
                                </a:rPr>
                                <m:t>𝑖𝑓</m:t>
                              </m:r>
                              <m:r>
                                <a:rPr lang="it-IT" b="0" i="1" smtClean="0">
                                  <a:latin typeface="Cambria Math" charset="0"/>
                                </a:rPr>
                                <m:t>   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i="1">
                                      <a:latin typeface="Cambria Math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charset="0"/>
                                    </a:rPr>
                                    <m:t>𝐼</m:t>
                                  </m:r>
                                </m:sub>
                                <m:sup>
                                  <m:r>
                                    <a:rPr lang="it-IT" i="1">
                                      <a:latin typeface="Cambria Math" charset="0"/>
                                    </a:rPr>
                                    <m:t>1</m:t>
                                  </m:r>
                                </m:sup>
                              </m:sSubSup>
                              <m:r>
                                <a:rPr lang="it-IT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≥</m:t>
                              </m:r>
                              <m:r>
                                <a:rPr lang="it-IT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s-CZ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𝛽</m:t>
                              </m:r>
                              <m:acc>
                                <m:accPr>
                                  <m:chr m:val="̅"/>
                                  <m:ctrlPr>
                                    <a:rPr lang="cs-CZ" i="1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i="1">
                                      <a:latin typeface="Cambria Math" charset="0"/>
                                    </a:rPr>
                                    <m:t>𝑢</m:t>
                                  </m:r>
                                </m:e>
                              </m:acc>
                              <m:r>
                                <a:rPr lang="it-IT" i="1">
                                  <a:latin typeface="Cambria Math" charset="0"/>
                                </a:rPr>
                                <m:t>+</m:t>
                              </m:r>
                              <m:r>
                                <a:rPr lang="it-IT" i="1">
                                  <a:latin typeface="Cambria Math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is-IS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i="1">
                                          <a:latin typeface="Cambria Math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charset="0"/>
                                        </a:rPr>
                                        <m:t>𝐼</m:t>
                                      </m:r>
                                    </m:sub>
                                    <m:sup>
                                      <m:r>
                                        <a:rPr lang="it-IT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p>
                                  </m:sSubSup>
                                  <m:r>
                                    <a:rPr lang="it-IT" i="1">
                                      <a:latin typeface="Cambria Math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i="1">
                                          <a:latin typeface="Cambria Math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charset="0"/>
                                        </a:rPr>
                                        <m:t>𝐼</m:t>
                                      </m:r>
                                    </m:sub>
                                    <m:sup>
                                      <m:r>
                                        <a:rPr lang="it-IT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it-IT" i="1">
                                      <a:latin typeface="Cambria Math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it-IT" b="0" i="1" smtClean="0">
                                  <a:latin typeface="Cambria Math" charset="0"/>
                                </a:rPr>
                                <m:t>         </m:t>
                              </m:r>
                              <m:r>
                                <a:rPr lang="it-IT" i="1">
                                  <a:latin typeface="Cambria Math" charset="0"/>
                                </a:rPr>
                                <m:t>𝑖𝑓</m:t>
                              </m:r>
                              <m:r>
                                <a:rPr lang="it-IT" b="0" i="1" smtClean="0">
                                  <a:latin typeface="Cambria Math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b="0" i="1" smtClean="0">
                                      <a:latin typeface="Cambria Math" charset="0"/>
                                    </a:rPr>
                                    <m:t>  </m:t>
                                  </m:r>
                                  <m:r>
                                    <a:rPr lang="it-IT" i="1">
                                      <a:latin typeface="Cambria Math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charset="0"/>
                                    </a:rPr>
                                    <m:t>𝐼</m:t>
                                  </m:r>
                                </m:sub>
                                <m:sup>
                                  <m:r>
                                    <a:rPr lang="it-IT" i="1">
                                      <a:latin typeface="Cambria Math" charset="0"/>
                                    </a:rPr>
                                    <m:t>1</m:t>
                                  </m:r>
                                </m:sup>
                              </m:sSubSup>
                              <m:r>
                                <a:rPr lang="it-IT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&lt;</m:t>
                              </m:r>
                              <m:r>
                                <a:rPr lang="it-IT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it-IT" dirty="0"/>
              </a:p>
              <a:p>
                <a:pPr marL="0" indent="0">
                  <a:buNone/>
                </a:pPr>
                <a:endParaRPr lang="it-IT" i="1" dirty="0" smtClean="0">
                  <a:latin typeface="Cambria Math" charset="0"/>
                </a:endParaRPr>
              </a:p>
              <a:p>
                <a:pPr marL="0" indent="0">
                  <a:buNone/>
                </a:pPr>
                <a:endParaRPr lang="it-IT" i="1" dirty="0" smtClean="0">
                  <a:latin typeface="Cambria Math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charset="0"/>
                            </a:rPr>
                            <m:t>𝑈</m:t>
                          </m:r>
                        </m:e>
                        <m:sub>
                          <m:r>
                            <a:rPr lang="it-IT" b="0" i="1" smtClean="0">
                              <a:latin typeface="Cambria Math" charset="0"/>
                            </a:rPr>
                            <m:t>𝑃</m:t>
                          </m:r>
                        </m:sub>
                      </m:sSub>
                      <m:d>
                        <m:dPr>
                          <m:ctrlPr>
                            <a:rPr lang="is-IS" i="1"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charset="0"/>
                                </a:rPr>
                                <m:t>𝑃</m:t>
                              </m:r>
                            </m:sub>
                            <m:sup>
                              <m:r>
                                <a:rPr lang="it-IT" i="1">
                                  <a:latin typeface="Cambria Math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it-IT" i="1">
                              <a:latin typeface="Cambria Math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charset="0"/>
                                </a:rPr>
                                <m:t>𝑃</m:t>
                              </m:r>
                            </m:sub>
                            <m:sup>
                              <m:r>
                                <a:rPr lang="it-IT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it-IT" b="0" i="1" smtClean="0">
                          <a:latin typeface="Cambria Math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cs-CZ" i="1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it-IT" i="1">
                              <a:latin typeface="Cambria Math" charset="0"/>
                            </a:rPr>
                            <m:t>𝑢</m:t>
                          </m:r>
                        </m:e>
                      </m:acc>
                      <m:r>
                        <a:rPr lang="it-IT" i="1">
                          <a:latin typeface="Cambria Math" charset="0"/>
                        </a:rPr>
                        <m:t>+</m:t>
                      </m:r>
                      <m:r>
                        <a:rPr lang="it-IT" i="1">
                          <a:latin typeface="Cambria Math" charset="0"/>
                        </a:rPr>
                        <m:t>𝑢</m:t>
                      </m:r>
                      <m:d>
                        <m:dPr>
                          <m:ctrlPr>
                            <a:rPr lang="is-IS" i="1"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charset="0"/>
                                </a:rPr>
                                <m:t>𝑃</m:t>
                              </m:r>
                            </m:sub>
                            <m:sup>
                              <m:r>
                                <a:rPr lang="it-IT" i="1">
                                  <a:latin typeface="Cambria Math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it-IT" i="1">
                              <a:latin typeface="Cambria Math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charset="0"/>
                                </a:rPr>
                                <m:t>𝑃</m:t>
                              </m:r>
                            </m:sub>
                            <m:sup>
                              <m:r>
                                <a:rPr lang="it-IT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it-IT" i="1">
                              <a:latin typeface="Cambria Math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it-IT" dirty="0"/>
              </a:p>
              <a:p>
                <a:pPr marL="0" indent="0">
                  <a:buNone/>
                </a:pPr>
                <a:endParaRPr lang="it-IT" dirty="0" smtClean="0"/>
              </a:p>
              <a:p>
                <a:pPr marL="0" indent="0">
                  <a:buNone/>
                </a:pPr>
                <a:endParaRPr lang="it-IT" dirty="0"/>
              </a:p>
              <a:p>
                <a:pPr marL="514350" indent="-514350">
                  <a:buFont typeface="+mj-lt"/>
                  <a:buAutoNum type="arabicParenR"/>
                </a:pPr>
                <a:endParaRPr lang="it-IT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09725"/>
                <a:ext cx="7886700" cy="4567238"/>
              </a:xfrm>
              <a:blipFill rotWithShape="0">
                <a:blip r:embed="rId3"/>
                <a:stretch>
                  <a:fillRect l="-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73E-0D07-440D-A556-24A0D3BB88A6}" type="slidenum">
              <a:rPr lang="it-IT" smtClean="0"/>
              <a:t>24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642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The </a:t>
            </a:r>
            <a:r>
              <a:rPr lang="it-IT" dirty="0" smtClean="0"/>
              <a:t>utility </a:t>
            </a:r>
            <a:r>
              <a:rPr lang="it-IT" dirty="0" err="1" smtClean="0"/>
              <a:t>functions</a:t>
            </a:r>
            <a:endParaRPr lang="it-I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391887" y="1609725"/>
                <a:ext cx="8567056" cy="474662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it-IT" i="1" dirty="0" smtClean="0">
                  <a:solidFill>
                    <a:schemeClr val="tx1"/>
                  </a:solidFill>
                  <a:latin typeface="Cambria Math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𝑈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𝐼</m:t>
                          </m:r>
                        </m:sub>
                      </m:sSub>
                      <m:d>
                        <m:dPr>
                          <m:ctrlPr>
                            <a:rPr lang="is-IS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𝐼</m:t>
                              </m:r>
                            </m:sub>
                            <m:sup>
                              <m: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𝐼</m:t>
                              </m:r>
                            </m:sub>
                            <m:sup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̅"/>
                                  <m:ctrlP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𝑢</m:t>
                                  </m:r>
                                </m:e>
                              </m:acc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+</m:t>
                              </m:r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is-IS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i="1">
                                          <a:solidFill>
                                            <a:srgbClr val="FF0000"/>
                                          </a:solidFill>
                                          <a:latin typeface="Cambria Math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solidFill>
                                            <a:srgbClr val="FF0000"/>
                                          </a:solidFill>
                                          <a:latin typeface="Cambria Math" charset="0"/>
                                        </a:rPr>
                                        <m:t>𝐼</m:t>
                                      </m:r>
                                    </m:sub>
                                    <m:sup>
                                      <m:r>
                                        <a:rPr lang="it-IT" i="1">
                                          <a:solidFill>
                                            <a:srgbClr val="FF0000"/>
                                          </a:solidFill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p>
                                  </m:sSubSup>
                                  <m: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𝐼</m:t>
                                      </m:r>
                                    </m:sub>
                                    <m:sup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            </m:t>
                              </m:r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𝑖𝑓</m:t>
                              </m:r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   </m:t>
                              </m:r>
                              <m:sSubSup>
                                <m:sSubSupPr>
                                  <m:ctrlP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i="1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it-IT" i="1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  <m:t>𝐼</m:t>
                                  </m:r>
                                </m:sub>
                                <m:sup>
                                  <m:r>
                                    <a:rPr lang="it-IT" i="1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sup>
                              </m:sSubSup>
                              <m:r>
                                <a:rPr lang="it-IT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≥</m:t>
                              </m:r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𝛽</m:t>
                              </m:r>
                              <m:acc>
                                <m:accPr>
                                  <m:chr m:val="̅"/>
                                  <m:ctrlP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𝑢</m:t>
                                  </m:r>
                                </m:e>
                              </m:acc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+</m:t>
                              </m:r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is-IS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i="1">
                                          <a:solidFill>
                                            <a:srgbClr val="FF0000"/>
                                          </a:solidFill>
                                          <a:latin typeface="Cambria Math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solidFill>
                                            <a:srgbClr val="FF0000"/>
                                          </a:solidFill>
                                          <a:latin typeface="Cambria Math" charset="0"/>
                                        </a:rPr>
                                        <m:t>𝐼</m:t>
                                      </m:r>
                                    </m:sub>
                                    <m:sup>
                                      <m:r>
                                        <a:rPr lang="it-IT" i="1">
                                          <a:solidFill>
                                            <a:srgbClr val="FF0000"/>
                                          </a:solidFill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p>
                                  </m:sSubSup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𝐼</m:t>
                                      </m:r>
                                    </m:sub>
                                    <m:sup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         </m:t>
                              </m:r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𝑖𝑓</m:t>
                              </m:r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b="0" i="1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  <m:t>  </m:t>
                                  </m:r>
                                  <m:r>
                                    <a:rPr lang="it-IT" i="1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it-IT" i="1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  <m:t>𝐼</m:t>
                                  </m:r>
                                </m:sub>
                                <m:sup>
                                  <m:r>
                                    <a:rPr lang="it-IT" i="1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sup>
                              </m:sSubSup>
                              <m:r>
                                <a:rPr lang="it-IT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&lt;</m:t>
                              </m:r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it-IT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Cambria Math" charset="0"/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Cambria Math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𝑈</m:t>
                          </m:r>
                        </m:e>
                        <m:sub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𝑃</m:t>
                          </m:r>
                        </m:sub>
                      </m:sSub>
                      <m:d>
                        <m:dPr>
                          <m:ctrlPr>
                            <a:rPr lang="is-I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𝑃</m:t>
                              </m:r>
                            </m:sub>
                            <m:sup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𝑃</m:t>
                              </m:r>
                            </m:sub>
                            <m:sup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it-IT" i="1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𝑢</m:t>
                          </m:r>
                        </m:e>
                      </m:acc>
                      <m:r>
                        <a:rPr lang="it-IT" i="1">
                          <a:solidFill>
                            <a:schemeClr val="tx1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it-IT" i="1">
                          <a:solidFill>
                            <a:schemeClr val="tx1"/>
                          </a:solidFill>
                          <a:latin typeface="Cambria Math" charset="0"/>
                        </a:rPr>
                        <m:t>𝑢</m:t>
                      </m:r>
                      <m:d>
                        <m:dPr>
                          <m:ctrlPr>
                            <a:rPr lang="is-I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𝑃</m:t>
                              </m:r>
                            </m:sub>
                            <m:sup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𝑃</m:t>
                              </m:r>
                            </m:sub>
                            <m:sup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−1</m:t>
                          </m:r>
                        </m:e>
                      </m:d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𝑈</m:t>
                          </m:r>
                        </m:e>
                        <m:sub>
                          <m:r>
                            <a:rPr lang="it-IT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𝑃</m:t>
                          </m:r>
                        </m:sub>
                      </m:sSub>
                      <m:d>
                        <m:dPr>
                          <m:ctrlPr>
                            <a:rPr lang="is-I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𝑃</m:t>
                              </m:r>
                            </m:sub>
                            <m:sup>
                              <m: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it-IT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𝑃</m:t>
                              </m:r>
                            </m:sub>
                            <m:sup>
                              <m: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it-IT" i="1" dirty="0" smtClean="0">
                  <a:solidFill>
                    <a:schemeClr val="bg1"/>
                  </a:solidFill>
                  <a:latin typeface="Cambria Math" charset="0"/>
                </a:endParaRPr>
              </a:p>
              <a:p>
                <a:pPr marL="0" indent="0">
                  <a:buNone/>
                </a:pPr>
                <a:endParaRPr lang="it-IT" i="1" dirty="0" smtClean="0">
                  <a:latin typeface="Cambria Math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it-IT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it-IT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𝐼</m:t>
                        </m:r>
                      </m:sub>
                      <m:sup>
                        <m:r>
                          <a:rPr lang="it-IT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</m:t>
                        </m:r>
                      </m:sup>
                    </m:sSubSup>
                    <m:r>
                      <m:rPr>
                        <m:nor/>
                      </m:rPr>
                      <a:rPr lang="en-GB" dirty="0"/>
                      <m:t>:</m:t>
                    </m:r>
                  </m:oMath>
                </a14:m>
                <a:r>
                  <a:rPr lang="en-GB" dirty="0" smtClean="0">
                    <a:ea typeface="Cambria Math" charset="0"/>
                    <a:cs typeface="Cambria Math" charset="0"/>
                  </a:rPr>
                  <a:t> </a:t>
                </a:r>
                <a:r>
                  <a:rPr lang="en-GB" dirty="0">
                    <a:ea typeface="Cambria Math" charset="0"/>
                    <a:cs typeface="Cambria Math" charset="0"/>
                  </a:rPr>
                  <a:t>consumption </a:t>
                </a:r>
                <a:r>
                  <a:rPr lang="en-GB" dirty="0" smtClean="0">
                    <a:ea typeface="Cambria Math" charset="0"/>
                    <a:cs typeface="Cambria Math" charset="0"/>
                  </a:rPr>
                  <a:t>available to </a:t>
                </a:r>
                <a:r>
                  <a:rPr lang="en-GB" dirty="0">
                    <a:ea typeface="Cambria Math" charset="0"/>
                    <a:cs typeface="Cambria Math" charset="0"/>
                  </a:rPr>
                  <a:t>an impatient </a:t>
                </a:r>
                <a:r>
                  <a:rPr lang="en-GB" dirty="0" smtClean="0">
                    <a:ea typeface="Cambria Math" charset="0"/>
                    <a:cs typeface="Cambria Math" charset="0"/>
                  </a:rPr>
                  <a:t>in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charset="0"/>
                      </a:rPr>
                      <m:t>𝑇</m:t>
                    </m:r>
                    <m:r>
                      <a:rPr lang="it-IT" i="1">
                        <a:latin typeface="Cambria Math" charset="0"/>
                      </a:rPr>
                      <m:t>=1</m:t>
                    </m:r>
                  </m:oMath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dirty="0" smtClean="0">
                          <a:solidFill>
                            <a:schemeClr val="bg1"/>
                          </a:solidFill>
                          <a:ea typeface="Cambria Math" charset="0"/>
                          <a:cs typeface="Cambria Math" charset="0"/>
                        </a:rPr>
                        <m:t>: </m:t>
                      </m:r>
                      <m:r>
                        <m:rPr>
                          <m:nor/>
                        </m:rPr>
                        <a:rPr lang="en-GB" dirty="0" smtClean="0">
                          <a:solidFill>
                            <a:schemeClr val="bg1"/>
                          </a:solidFill>
                        </a:rPr>
                        <m:t>incremental</m:t>
                      </m:r>
                      <m:r>
                        <m:rPr>
                          <m:nor/>
                        </m:rPr>
                        <a:rPr lang="en-GB" dirty="0" smtClean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GB" dirty="0" smtClean="0">
                          <a:solidFill>
                            <a:schemeClr val="bg1"/>
                          </a:solidFill>
                        </a:rPr>
                        <m:t>utility</m:t>
                      </m:r>
                      <m:r>
                        <m:rPr>
                          <m:nor/>
                        </m:rPr>
                        <a:rPr lang="en-GB" dirty="0" smtClean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GB" dirty="0" smtClean="0">
                          <a:solidFill>
                            <a:schemeClr val="bg1"/>
                          </a:solidFill>
                        </a:rPr>
                        <m:t>of</m:t>
                      </m:r>
                      <m:r>
                        <m:rPr>
                          <m:nor/>
                        </m:rPr>
                        <a:rPr lang="it-IT" b="0" i="0" dirty="0" smtClean="0">
                          <a:solidFill>
                            <a:schemeClr val="bg1"/>
                          </a:solidFill>
                        </a:rPr>
                        <m:t>:</m:t>
                      </m:r>
                    </m:oMath>
                  </m:oMathPara>
                </a14:m>
                <a:endParaRPr lang="it-IT" b="0" i="1" dirty="0" smtClean="0">
                  <a:solidFill>
                    <a:schemeClr val="bg1"/>
                  </a:solidFill>
                  <a:latin typeface="Cambria Math" charset="0"/>
                </a:endParaRPr>
              </a:p>
              <a:p>
                <a:pPr marL="1095375" indent="-227013">
                  <a:buFont typeface="Wingdings" charset="2"/>
                  <a:buChar char="§"/>
                </a:pPr>
                <a14:m>
                  <m:oMath xmlns:m="http://schemas.openxmlformats.org/officeDocument/2006/math">
                    <m:r>
                      <a:rPr lang="it-IT" i="1" smtClean="0">
                        <a:solidFill>
                          <a:schemeClr val="bg1"/>
                        </a:solidFill>
                        <a:latin typeface="Cambria Math" charset="0"/>
                      </a:rPr>
                      <m:t>1</m:t>
                    </m:r>
                  </m:oMath>
                </a14:m>
                <a:r>
                  <a:rPr lang="en-GB" dirty="0">
                    <a:solidFill>
                      <a:schemeClr val="bg1"/>
                    </a:solidFill>
                  </a:rPr>
                  <a:t> unit of consumption in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chemeClr val="bg1"/>
                        </a:solidFill>
                        <a:latin typeface="Cambria Math" charset="0"/>
                      </a:rPr>
                      <m:t>𝑇</m:t>
                    </m:r>
                    <m:r>
                      <a:rPr lang="it-IT" i="1">
                        <a:solidFill>
                          <a:schemeClr val="bg1"/>
                        </a:solidFill>
                        <a:latin typeface="Cambria Math" charset="0"/>
                      </a:rPr>
                      <m:t>=1</m:t>
                    </m:r>
                    <m:r>
                      <a:rPr lang="it-IT">
                        <a:solidFill>
                          <a:schemeClr val="bg1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GB" dirty="0">
                    <a:solidFill>
                      <a:schemeClr val="bg1"/>
                    </a:solidFill>
                  </a:rPr>
                  <a:t>for an impatient</a:t>
                </a:r>
              </a:p>
              <a:p>
                <a:pPr marL="0" indent="0">
                  <a:buNone/>
                </a:pPr>
                <a:endParaRPr lang="it-IT" i="1" dirty="0" smtClean="0">
                  <a:latin typeface="Cambria Math" charset="0"/>
                </a:endParaRPr>
              </a:p>
              <a:p>
                <a:pPr marL="0" indent="0">
                  <a:buNone/>
                </a:pPr>
                <a:endParaRPr lang="it-IT" dirty="0"/>
              </a:p>
              <a:p>
                <a:pPr marL="0" indent="0">
                  <a:buNone/>
                </a:pPr>
                <a:endParaRPr lang="it-IT" dirty="0" smtClean="0"/>
              </a:p>
              <a:p>
                <a:pPr marL="0" indent="0">
                  <a:buNone/>
                </a:pPr>
                <a:endParaRPr lang="it-IT" dirty="0"/>
              </a:p>
              <a:p>
                <a:pPr marL="514350" indent="-514350">
                  <a:buFont typeface="+mj-lt"/>
                  <a:buAutoNum type="arabicParenR"/>
                </a:pPr>
                <a:endParaRPr lang="it-IT" dirty="0"/>
              </a:p>
            </p:txBody>
          </p:sp>
        </mc:Choice>
        <mc:Fallback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1887" y="1609725"/>
                <a:ext cx="8567056" cy="4746626"/>
              </a:xfrm>
              <a:blipFill rotWithShape="0">
                <a:blip r:embed="rId3"/>
                <a:stretch>
                  <a:fillRect b="-15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73E-0D07-440D-A556-24A0D3BB88A6}" type="slidenum">
              <a:rPr lang="it-IT" smtClean="0"/>
              <a:t>25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9009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The </a:t>
            </a:r>
            <a:r>
              <a:rPr lang="it-IT" dirty="0" smtClean="0"/>
              <a:t>utility </a:t>
            </a:r>
            <a:r>
              <a:rPr lang="it-IT" dirty="0" err="1" smtClean="0"/>
              <a:t>functions</a:t>
            </a:r>
            <a:endParaRPr lang="it-I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391887" y="1609725"/>
                <a:ext cx="8567056" cy="474662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it-IT" i="1" dirty="0" smtClean="0">
                  <a:solidFill>
                    <a:schemeClr val="tx1"/>
                  </a:solidFill>
                  <a:latin typeface="Cambria Math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𝑈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𝐼</m:t>
                          </m:r>
                        </m:sub>
                      </m:sSub>
                      <m:d>
                        <m:dPr>
                          <m:ctrlPr>
                            <a:rPr lang="is-IS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𝐼</m:t>
                              </m:r>
                            </m:sub>
                            <m:sup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𝐼</m:t>
                              </m:r>
                            </m:sub>
                            <m:sup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̅"/>
                                  <m:ctrlP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𝑢</m:t>
                                  </m:r>
                                </m:e>
                              </m:acc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+</m:t>
                              </m:r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is-IS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𝐼</m:t>
                                      </m:r>
                                    </m:sub>
                                    <m:sup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p>
                                  </m:sSubSup>
                                  <m: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𝐼</m:t>
                                      </m:r>
                                    </m:sub>
                                    <m:sup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            </m:t>
                              </m:r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𝑖𝑓</m:t>
                              </m:r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   </m:t>
                              </m:r>
                              <m:sSubSup>
                                <m:sSubSup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𝐼</m:t>
                                  </m:r>
                                </m:sub>
                                <m:sup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sup>
                              </m:sSubSup>
                              <m:r>
                                <a:rPr lang="it-IT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≥</m:t>
                              </m:r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𝛽</m:t>
                              </m:r>
                              <m:acc>
                                <m:accPr>
                                  <m:chr m:val="̅"/>
                                  <m:ctrlP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𝑢</m:t>
                                  </m:r>
                                </m:e>
                              </m:acc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+</m:t>
                              </m:r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is-IS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𝐼</m:t>
                                      </m:r>
                                    </m:sub>
                                    <m:sup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p>
                                  </m:sSubSup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𝐼</m:t>
                                      </m:r>
                                    </m:sub>
                                    <m:sup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         </m:t>
                              </m:r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𝑖𝑓</m:t>
                              </m:r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  </m:t>
                                  </m:r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𝐼</m:t>
                                  </m:r>
                                </m:sub>
                                <m:sup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sup>
                              </m:sSubSup>
                              <m:r>
                                <a:rPr lang="it-IT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&lt;</m:t>
                              </m:r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it-IT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i="1" dirty="0" smtClean="0">
                  <a:solidFill>
                    <a:schemeClr val="tx1"/>
                  </a:solidFill>
                  <a:latin typeface="Cambria Math" charset="0"/>
                </a:endParaRPr>
              </a:p>
              <a:p>
                <a:pPr marL="0" indent="0">
                  <a:buNone/>
                </a:pPr>
                <a:endParaRPr lang="en-US" i="1" dirty="0" smtClean="0">
                  <a:solidFill>
                    <a:schemeClr val="tx1"/>
                  </a:solidFill>
                  <a:latin typeface="Cambria Math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𝑈</m:t>
                          </m:r>
                        </m:e>
                        <m:sub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𝑃</m:t>
                          </m:r>
                        </m:sub>
                      </m:sSub>
                      <m:d>
                        <m:dPr>
                          <m:ctrlPr>
                            <a:rPr lang="is-I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𝑃</m:t>
                              </m:r>
                            </m:sub>
                            <m:sup>
                              <m:r>
                                <a:rPr lang="it-IT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𝑃</m:t>
                              </m:r>
                            </m:sub>
                            <m:sup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it-IT" i="1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cs-CZ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𝑢</m:t>
                          </m:r>
                        </m:e>
                      </m:acc>
                      <m:r>
                        <a:rPr lang="it-IT" i="1">
                          <a:solidFill>
                            <a:schemeClr val="tx1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it-IT" i="1">
                          <a:solidFill>
                            <a:schemeClr val="tx1"/>
                          </a:solidFill>
                          <a:latin typeface="Cambria Math" charset="0"/>
                        </a:rPr>
                        <m:t>𝑢</m:t>
                      </m:r>
                      <m:d>
                        <m:dPr>
                          <m:ctrlPr>
                            <a:rPr lang="is-I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𝑃</m:t>
                              </m:r>
                            </m:sub>
                            <m:sup>
                              <m:r>
                                <a:rPr lang="it-IT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𝑃</m:t>
                              </m:r>
                            </m:sub>
                            <m:sup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it-IT" i="1" dirty="0" smtClean="0">
                  <a:solidFill>
                    <a:schemeClr val="tx1"/>
                  </a:solidFill>
                  <a:latin typeface="Cambria Math" charset="0"/>
                </a:endParaRPr>
              </a:p>
              <a:p>
                <a:pPr marL="0" indent="0">
                  <a:buNone/>
                </a:pPr>
                <a:endParaRPr lang="it-IT" i="1" dirty="0" smtClean="0">
                  <a:latin typeface="Cambria Math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it-IT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𝑃</m:t>
                        </m:r>
                      </m:sub>
                      <m:sup>
                        <m:r>
                          <a:rPr lang="it-IT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</m:t>
                        </m:r>
                      </m:sup>
                    </m:sSubSup>
                    <m:r>
                      <m:rPr>
                        <m:nor/>
                      </m:rPr>
                      <a:rPr lang="en-GB" dirty="0"/>
                      <m:t>:</m:t>
                    </m:r>
                  </m:oMath>
                </a14:m>
                <a:r>
                  <a:rPr lang="en-GB" dirty="0" smtClean="0">
                    <a:ea typeface="Cambria Math" charset="0"/>
                    <a:cs typeface="Cambria Math" charset="0"/>
                  </a:rPr>
                  <a:t> </a:t>
                </a:r>
                <a:r>
                  <a:rPr lang="en-GB" dirty="0" smtClean="0">
                    <a:ea typeface="Cambria Math" charset="0"/>
                    <a:cs typeface="Cambria Math" charset="0"/>
                  </a:rPr>
                  <a:t>consumption available to </a:t>
                </a:r>
                <a:r>
                  <a:rPr lang="en-GB" dirty="0" smtClean="0">
                    <a:ea typeface="Cambria Math" charset="0"/>
                    <a:cs typeface="Cambria Math" charset="0"/>
                  </a:rPr>
                  <a:t>a patient in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charset="0"/>
                      </a:rPr>
                      <m:t>𝑇</m:t>
                    </m:r>
                    <m:r>
                      <a:rPr lang="it-IT" i="1">
                        <a:latin typeface="Cambria Math" charset="0"/>
                      </a:rPr>
                      <m:t>=1</m:t>
                    </m:r>
                  </m:oMath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dirty="0" smtClean="0">
                          <a:solidFill>
                            <a:schemeClr val="bg1"/>
                          </a:solidFill>
                          <a:ea typeface="Cambria Math" charset="0"/>
                          <a:cs typeface="Cambria Math" charset="0"/>
                        </a:rPr>
                        <m:t>: </m:t>
                      </m:r>
                      <m:r>
                        <m:rPr>
                          <m:nor/>
                        </m:rPr>
                        <a:rPr lang="en-GB" dirty="0" smtClean="0">
                          <a:solidFill>
                            <a:schemeClr val="bg1"/>
                          </a:solidFill>
                        </a:rPr>
                        <m:t>incremental</m:t>
                      </m:r>
                      <m:r>
                        <m:rPr>
                          <m:nor/>
                        </m:rPr>
                        <a:rPr lang="en-GB" dirty="0" smtClean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GB" dirty="0" smtClean="0">
                          <a:solidFill>
                            <a:schemeClr val="bg1"/>
                          </a:solidFill>
                        </a:rPr>
                        <m:t>utility</m:t>
                      </m:r>
                      <m:r>
                        <m:rPr>
                          <m:nor/>
                        </m:rPr>
                        <a:rPr lang="en-GB" dirty="0" smtClean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GB" dirty="0" smtClean="0">
                          <a:solidFill>
                            <a:schemeClr val="bg1"/>
                          </a:solidFill>
                        </a:rPr>
                        <m:t>of</m:t>
                      </m:r>
                      <m:r>
                        <m:rPr>
                          <m:nor/>
                        </m:rPr>
                        <a:rPr lang="it-IT" b="0" i="0" dirty="0" smtClean="0">
                          <a:solidFill>
                            <a:schemeClr val="bg1"/>
                          </a:solidFill>
                        </a:rPr>
                        <m:t>:</m:t>
                      </m:r>
                    </m:oMath>
                  </m:oMathPara>
                </a14:m>
                <a:endParaRPr lang="it-IT" b="0" i="1" dirty="0" smtClean="0">
                  <a:solidFill>
                    <a:schemeClr val="bg1"/>
                  </a:solidFill>
                  <a:latin typeface="Cambria Math" charset="0"/>
                </a:endParaRPr>
              </a:p>
              <a:p>
                <a:pPr marL="1095375" indent="-227013">
                  <a:buFont typeface="Wingdings" charset="2"/>
                  <a:buChar char="§"/>
                </a:pPr>
                <a14:m>
                  <m:oMath xmlns:m="http://schemas.openxmlformats.org/officeDocument/2006/math">
                    <m:r>
                      <a:rPr lang="it-IT" i="1" smtClean="0">
                        <a:solidFill>
                          <a:schemeClr val="bg1"/>
                        </a:solidFill>
                        <a:latin typeface="Cambria Math" charset="0"/>
                      </a:rPr>
                      <m:t>1</m:t>
                    </m:r>
                  </m:oMath>
                </a14:m>
                <a:r>
                  <a:rPr lang="en-GB" dirty="0">
                    <a:solidFill>
                      <a:schemeClr val="bg1"/>
                    </a:solidFill>
                  </a:rPr>
                  <a:t> unit of consumption in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chemeClr val="bg1"/>
                        </a:solidFill>
                        <a:latin typeface="Cambria Math" charset="0"/>
                      </a:rPr>
                      <m:t>𝑇</m:t>
                    </m:r>
                    <m:r>
                      <a:rPr lang="it-IT" i="1">
                        <a:solidFill>
                          <a:schemeClr val="bg1"/>
                        </a:solidFill>
                        <a:latin typeface="Cambria Math" charset="0"/>
                      </a:rPr>
                      <m:t>=1</m:t>
                    </m:r>
                    <m:r>
                      <a:rPr lang="it-IT">
                        <a:solidFill>
                          <a:schemeClr val="bg1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GB" dirty="0">
                    <a:solidFill>
                      <a:schemeClr val="bg1"/>
                    </a:solidFill>
                  </a:rPr>
                  <a:t>for an impatient</a:t>
                </a:r>
              </a:p>
              <a:p>
                <a:pPr marL="0" indent="0">
                  <a:buNone/>
                </a:pPr>
                <a:endParaRPr lang="it-IT" i="1" dirty="0" smtClean="0">
                  <a:latin typeface="Cambria Math" charset="0"/>
                </a:endParaRPr>
              </a:p>
              <a:p>
                <a:pPr marL="0" indent="0">
                  <a:buNone/>
                </a:pPr>
                <a:endParaRPr lang="it-IT" dirty="0"/>
              </a:p>
              <a:p>
                <a:pPr marL="0" indent="0">
                  <a:buNone/>
                </a:pPr>
                <a:endParaRPr lang="it-IT" dirty="0" smtClean="0"/>
              </a:p>
              <a:p>
                <a:pPr marL="0" indent="0">
                  <a:buNone/>
                </a:pPr>
                <a:endParaRPr lang="it-IT" dirty="0"/>
              </a:p>
              <a:p>
                <a:pPr marL="514350" indent="-514350">
                  <a:buFont typeface="+mj-lt"/>
                  <a:buAutoNum type="arabicParenR"/>
                </a:pPr>
                <a:endParaRPr lang="it-IT" dirty="0"/>
              </a:p>
            </p:txBody>
          </p:sp>
        </mc:Choice>
        <mc:Fallback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1887" y="1609725"/>
                <a:ext cx="8567056" cy="4746626"/>
              </a:xfrm>
              <a:blipFill rotWithShape="0">
                <a:blip r:embed="rId3"/>
                <a:stretch>
                  <a:fillRect b="-15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73E-0D07-440D-A556-24A0D3BB88A6}" type="slidenum">
              <a:rPr lang="it-IT" smtClean="0"/>
              <a:t>26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8683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The </a:t>
            </a:r>
            <a:r>
              <a:rPr lang="it-IT" dirty="0" smtClean="0"/>
              <a:t>utility </a:t>
            </a:r>
            <a:r>
              <a:rPr lang="it-IT" dirty="0" err="1" smtClean="0"/>
              <a:t>functions</a:t>
            </a:r>
            <a:endParaRPr lang="it-I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391887" y="1609725"/>
                <a:ext cx="8567056" cy="474662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it-IT" i="1" dirty="0" smtClean="0">
                  <a:solidFill>
                    <a:schemeClr val="tx1"/>
                  </a:solidFill>
                  <a:latin typeface="Cambria Math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𝑈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𝐼</m:t>
                          </m:r>
                        </m:sub>
                      </m:sSub>
                      <m:d>
                        <m:dPr>
                          <m:ctrlPr>
                            <a:rPr lang="is-IS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𝐼</m:t>
                              </m:r>
                            </m:sub>
                            <m:sup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𝐼</m:t>
                              </m:r>
                            </m:sub>
                            <m:sup>
                              <m: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̅"/>
                                  <m:ctrlP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𝑢</m:t>
                                  </m:r>
                                </m:e>
                              </m:acc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+</m:t>
                              </m:r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is-IS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𝐼</m:t>
                                      </m:r>
                                    </m:sub>
                                    <m:sup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p>
                                  </m:sSubSup>
                                  <m: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i="1">
                                          <a:solidFill>
                                            <a:srgbClr val="FF0000"/>
                                          </a:solidFill>
                                          <a:latin typeface="Cambria Math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solidFill>
                                            <a:srgbClr val="FF0000"/>
                                          </a:solidFill>
                                          <a:latin typeface="Cambria Math" charset="0"/>
                                        </a:rPr>
                                        <m:t>𝐼</m:t>
                                      </m:r>
                                    </m:sub>
                                    <m:sup>
                                      <m:r>
                                        <a:rPr lang="it-IT" i="1">
                                          <a:solidFill>
                                            <a:srgbClr val="FF0000"/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            </m:t>
                              </m:r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𝑖𝑓</m:t>
                              </m:r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   </m:t>
                              </m:r>
                              <m:sSubSup>
                                <m:sSubSup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𝐼</m:t>
                                  </m:r>
                                </m:sub>
                                <m:sup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sup>
                              </m:sSubSup>
                              <m:r>
                                <a:rPr lang="it-IT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≥</m:t>
                              </m:r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𝛽</m:t>
                              </m:r>
                              <m:acc>
                                <m:accPr>
                                  <m:chr m:val="̅"/>
                                  <m:ctrlP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𝑢</m:t>
                                  </m:r>
                                </m:e>
                              </m:acc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+</m:t>
                              </m:r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is-IS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𝐼</m:t>
                                      </m:r>
                                    </m:sub>
                                    <m:sup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p>
                                  </m:sSubSup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i="1">
                                          <a:solidFill>
                                            <a:srgbClr val="FF0000"/>
                                          </a:solidFill>
                                          <a:latin typeface="Cambria Math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solidFill>
                                            <a:srgbClr val="FF0000"/>
                                          </a:solidFill>
                                          <a:latin typeface="Cambria Math" charset="0"/>
                                        </a:rPr>
                                        <m:t>𝐼</m:t>
                                      </m:r>
                                    </m:sub>
                                    <m:sup>
                                      <m:r>
                                        <a:rPr lang="it-IT" i="1">
                                          <a:solidFill>
                                            <a:srgbClr val="FF0000"/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         </m:t>
                              </m:r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𝑖𝑓</m:t>
                              </m:r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  </m:t>
                                  </m:r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𝐼</m:t>
                                  </m:r>
                                </m:sub>
                                <m:sup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sup>
                              </m:sSubSup>
                              <m:r>
                                <a:rPr lang="it-IT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&lt;</m:t>
                              </m:r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it-IT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Cambria Math" charset="0"/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Cambria Math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charset="0"/>
                            </a:rPr>
                            <m:t>𝑈</m:t>
                          </m:r>
                        </m:e>
                        <m:sub>
                          <m:r>
                            <a:rPr lang="it-IT" i="1">
                              <a:latin typeface="Cambria Math" charset="0"/>
                            </a:rPr>
                            <m:t>𝑃</m:t>
                          </m:r>
                        </m:sub>
                      </m:sSub>
                      <m:d>
                        <m:dPr>
                          <m:ctrlPr>
                            <a:rPr lang="is-IS" i="1"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i="1">
                                  <a:latin typeface="Cambria Math" charset="0"/>
                                </a:rPr>
                                <m:t>𝑃</m:t>
                              </m:r>
                            </m:sub>
                            <m:sup>
                              <m:r>
                                <a:rPr lang="it-IT" i="1">
                                  <a:latin typeface="Cambria Math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it-IT" i="1">
                              <a:latin typeface="Cambria Math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i="1">
                                  <a:latin typeface="Cambria Math" charset="0"/>
                                </a:rPr>
                                <m:t>𝑃</m:t>
                              </m:r>
                            </m:sub>
                            <m:sup>
                              <m:r>
                                <a:rPr lang="it-IT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it-IT" i="1">
                          <a:latin typeface="Cambria Math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cs-CZ" i="1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it-IT" i="1">
                              <a:latin typeface="Cambria Math" charset="0"/>
                            </a:rPr>
                            <m:t>𝑢</m:t>
                          </m:r>
                        </m:e>
                      </m:acc>
                      <m:r>
                        <a:rPr lang="it-IT" i="1">
                          <a:latin typeface="Cambria Math" charset="0"/>
                        </a:rPr>
                        <m:t>+</m:t>
                      </m:r>
                      <m:r>
                        <a:rPr lang="it-IT" i="1">
                          <a:latin typeface="Cambria Math" charset="0"/>
                        </a:rPr>
                        <m:t>𝑢</m:t>
                      </m:r>
                      <m:d>
                        <m:dPr>
                          <m:ctrlPr>
                            <a:rPr lang="is-IS" i="1"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i="1">
                                  <a:latin typeface="Cambria Math" charset="0"/>
                                </a:rPr>
                                <m:t>𝑃</m:t>
                              </m:r>
                            </m:sub>
                            <m:sup>
                              <m:r>
                                <a:rPr lang="it-IT" i="1">
                                  <a:latin typeface="Cambria Math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it-IT" i="1">
                              <a:latin typeface="Cambria Math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i="1">
                                  <a:latin typeface="Cambria Math" charset="0"/>
                                </a:rPr>
                                <m:t>𝑃</m:t>
                              </m:r>
                            </m:sub>
                            <m:sup>
                              <m:r>
                                <a:rPr lang="it-IT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it-IT" i="1">
                              <a:latin typeface="Cambria Math" charset="0"/>
                            </a:rPr>
                            <m:t>−1</m:t>
                          </m:r>
                        </m:e>
                      </m:d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𝑈</m:t>
                          </m:r>
                        </m:e>
                        <m:sub>
                          <m:r>
                            <a:rPr lang="it-IT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𝑃</m:t>
                          </m:r>
                        </m:sub>
                      </m:sSub>
                      <m:d>
                        <m:dPr>
                          <m:ctrlPr>
                            <a:rPr lang="is-I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𝑃</m:t>
                              </m:r>
                            </m:sub>
                            <m:sup>
                              <m: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it-IT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𝑃</m:t>
                              </m:r>
                            </m:sub>
                            <m:sup>
                              <m: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it-IT" i="1" dirty="0">
                  <a:latin typeface="Cambria Math" charset="0"/>
                </a:endParaRPr>
              </a:p>
              <a:p>
                <a:pPr marL="0" indent="0">
                  <a:buNone/>
                </a:pPr>
                <a:endParaRPr lang="it-IT" i="1" dirty="0" smtClean="0">
                  <a:latin typeface="Cambria Math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it-IT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it-IT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𝐼</m:t>
                        </m:r>
                      </m:sub>
                      <m:sup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bSup>
                    <m:r>
                      <m:rPr>
                        <m:nor/>
                      </m:rPr>
                      <a:rPr lang="en-GB" dirty="0"/>
                      <m:t>:</m:t>
                    </m:r>
                  </m:oMath>
                </a14:m>
                <a:r>
                  <a:rPr lang="en-GB" dirty="0" smtClean="0">
                    <a:ea typeface="Cambria Math" charset="0"/>
                    <a:cs typeface="Cambria Math" charset="0"/>
                  </a:rPr>
                  <a:t> </a:t>
                </a:r>
                <a:r>
                  <a:rPr lang="en-GB" dirty="0">
                    <a:ea typeface="Cambria Math" charset="0"/>
                    <a:cs typeface="Cambria Math" charset="0"/>
                  </a:rPr>
                  <a:t>consumption </a:t>
                </a:r>
                <a:r>
                  <a:rPr lang="en-GB" dirty="0" smtClean="0">
                    <a:ea typeface="Cambria Math" charset="0"/>
                    <a:cs typeface="Cambria Math" charset="0"/>
                  </a:rPr>
                  <a:t>available to </a:t>
                </a:r>
                <a:r>
                  <a:rPr lang="en-GB" dirty="0">
                    <a:ea typeface="Cambria Math" charset="0"/>
                    <a:cs typeface="Cambria Math" charset="0"/>
                  </a:rPr>
                  <a:t>an impatient </a:t>
                </a:r>
                <a:r>
                  <a:rPr lang="en-GB" dirty="0" smtClean="0">
                    <a:ea typeface="Cambria Math" charset="0"/>
                    <a:cs typeface="Cambria Math" charset="0"/>
                  </a:rPr>
                  <a:t>in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charset="0"/>
                      </a:rPr>
                      <m:t>𝑇</m:t>
                    </m:r>
                    <m:r>
                      <a:rPr lang="it-IT" i="1">
                        <a:latin typeface="Cambria Math" charset="0"/>
                      </a:rPr>
                      <m:t>=2</m:t>
                    </m:r>
                  </m:oMath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dirty="0" smtClean="0">
                          <a:solidFill>
                            <a:schemeClr val="bg1"/>
                          </a:solidFill>
                          <a:ea typeface="Cambria Math" charset="0"/>
                          <a:cs typeface="Cambria Math" charset="0"/>
                        </a:rPr>
                        <m:t>: </m:t>
                      </m:r>
                      <m:r>
                        <m:rPr>
                          <m:nor/>
                        </m:rPr>
                        <a:rPr lang="en-GB" dirty="0" smtClean="0">
                          <a:solidFill>
                            <a:schemeClr val="bg1"/>
                          </a:solidFill>
                        </a:rPr>
                        <m:t>incremental</m:t>
                      </m:r>
                      <m:r>
                        <m:rPr>
                          <m:nor/>
                        </m:rPr>
                        <a:rPr lang="en-GB" dirty="0" smtClean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GB" dirty="0" smtClean="0">
                          <a:solidFill>
                            <a:schemeClr val="bg1"/>
                          </a:solidFill>
                        </a:rPr>
                        <m:t>utility</m:t>
                      </m:r>
                      <m:r>
                        <m:rPr>
                          <m:nor/>
                        </m:rPr>
                        <a:rPr lang="en-GB" dirty="0" smtClean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GB" dirty="0" smtClean="0">
                          <a:solidFill>
                            <a:schemeClr val="bg1"/>
                          </a:solidFill>
                        </a:rPr>
                        <m:t>of</m:t>
                      </m:r>
                      <m:r>
                        <m:rPr>
                          <m:nor/>
                        </m:rPr>
                        <a:rPr lang="it-IT" b="0" i="0" dirty="0" smtClean="0">
                          <a:solidFill>
                            <a:schemeClr val="bg1"/>
                          </a:solidFill>
                        </a:rPr>
                        <m:t>:</m:t>
                      </m:r>
                    </m:oMath>
                  </m:oMathPara>
                </a14:m>
                <a:endParaRPr lang="it-IT" b="0" i="1" dirty="0" smtClean="0">
                  <a:solidFill>
                    <a:schemeClr val="bg1"/>
                  </a:solidFill>
                  <a:latin typeface="Cambria Math" charset="0"/>
                </a:endParaRPr>
              </a:p>
              <a:p>
                <a:pPr marL="1095375" indent="-227013">
                  <a:buFont typeface="Wingdings" charset="2"/>
                  <a:buChar char="§"/>
                </a:pPr>
                <a14:m>
                  <m:oMath xmlns:m="http://schemas.openxmlformats.org/officeDocument/2006/math">
                    <m:r>
                      <a:rPr lang="it-IT" i="1" smtClean="0">
                        <a:solidFill>
                          <a:schemeClr val="bg1"/>
                        </a:solidFill>
                        <a:latin typeface="Cambria Math" charset="0"/>
                      </a:rPr>
                      <m:t>1</m:t>
                    </m:r>
                  </m:oMath>
                </a14:m>
                <a:r>
                  <a:rPr lang="en-GB" dirty="0">
                    <a:solidFill>
                      <a:schemeClr val="bg1"/>
                    </a:solidFill>
                  </a:rPr>
                  <a:t> unit of consumption in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chemeClr val="bg1"/>
                        </a:solidFill>
                        <a:latin typeface="Cambria Math" charset="0"/>
                      </a:rPr>
                      <m:t>𝑇</m:t>
                    </m:r>
                    <m:r>
                      <a:rPr lang="it-IT" i="1">
                        <a:solidFill>
                          <a:schemeClr val="bg1"/>
                        </a:solidFill>
                        <a:latin typeface="Cambria Math" charset="0"/>
                      </a:rPr>
                      <m:t>=1</m:t>
                    </m:r>
                    <m:r>
                      <a:rPr lang="it-IT">
                        <a:solidFill>
                          <a:schemeClr val="bg1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GB" dirty="0">
                    <a:solidFill>
                      <a:schemeClr val="bg1"/>
                    </a:solidFill>
                  </a:rPr>
                  <a:t>for an impatient</a:t>
                </a:r>
              </a:p>
              <a:p>
                <a:pPr marL="0" indent="0">
                  <a:buNone/>
                </a:pPr>
                <a:endParaRPr lang="it-IT" i="1" dirty="0" smtClean="0">
                  <a:latin typeface="Cambria Math" charset="0"/>
                </a:endParaRPr>
              </a:p>
              <a:p>
                <a:pPr marL="0" indent="0">
                  <a:buNone/>
                </a:pPr>
                <a:endParaRPr lang="it-IT" dirty="0"/>
              </a:p>
              <a:p>
                <a:pPr marL="0" indent="0">
                  <a:buNone/>
                </a:pPr>
                <a:endParaRPr lang="it-IT" dirty="0" smtClean="0"/>
              </a:p>
              <a:p>
                <a:pPr marL="0" indent="0">
                  <a:buNone/>
                </a:pPr>
                <a:endParaRPr lang="it-IT" dirty="0"/>
              </a:p>
              <a:p>
                <a:pPr marL="514350" indent="-514350">
                  <a:buFont typeface="+mj-lt"/>
                  <a:buAutoNum type="arabicParenR"/>
                </a:pPr>
                <a:endParaRPr lang="it-IT" dirty="0"/>
              </a:p>
            </p:txBody>
          </p:sp>
        </mc:Choice>
        <mc:Fallback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1887" y="1609725"/>
                <a:ext cx="8567056" cy="4746626"/>
              </a:xfrm>
              <a:blipFill rotWithShape="0">
                <a:blip r:embed="rId3"/>
                <a:stretch>
                  <a:fillRect b="-15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73E-0D07-440D-A556-24A0D3BB88A6}" type="slidenum">
              <a:rPr lang="it-IT" smtClean="0"/>
              <a:t>27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1959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The </a:t>
            </a:r>
            <a:r>
              <a:rPr lang="it-IT" dirty="0" smtClean="0"/>
              <a:t>utility </a:t>
            </a:r>
            <a:r>
              <a:rPr lang="it-IT" dirty="0" err="1" smtClean="0"/>
              <a:t>functions</a:t>
            </a:r>
            <a:endParaRPr lang="it-I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391887" y="1609725"/>
                <a:ext cx="8567056" cy="474662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it-IT" i="1" dirty="0" smtClean="0">
                  <a:solidFill>
                    <a:schemeClr val="tx1"/>
                  </a:solidFill>
                  <a:latin typeface="Cambria Math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𝑈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𝐼</m:t>
                          </m:r>
                        </m:sub>
                      </m:sSub>
                      <m:d>
                        <m:dPr>
                          <m:ctrlPr>
                            <a:rPr lang="is-IS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𝐼</m:t>
                              </m:r>
                            </m:sub>
                            <m:sup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𝐼</m:t>
                              </m:r>
                            </m:sub>
                            <m:sup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̅"/>
                                  <m:ctrlP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𝑢</m:t>
                                  </m:r>
                                </m:e>
                              </m:acc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+</m:t>
                              </m:r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is-IS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𝐼</m:t>
                                      </m:r>
                                    </m:sub>
                                    <m:sup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p>
                                  </m:sSubSup>
                                  <m: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𝐼</m:t>
                                      </m:r>
                                    </m:sub>
                                    <m:sup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            </m:t>
                              </m:r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𝑖𝑓</m:t>
                              </m:r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   </m:t>
                              </m:r>
                              <m:sSubSup>
                                <m:sSubSup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𝐼</m:t>
                                  </m:r>
                                </m:sub>
                                <m:sup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sup>
                              </m:sSubSup>
                              <m:r>
                                <a:rPr lang="it-IT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≥</m:t>
                              </m:r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𝛽</m:t>
                              </m:r>
                              <m:acc>
                                <m:accPr>
                                  <m:chr m:val="̅"/>
                                  <m:ctrlPr>
                                    <a:rPr lang="cs-CZ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𝑢</m:t>
                                  </m:r>
                                </m:e>
                              </m:acc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+</m:t>
                              </m:r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is-IS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𝐼</m:t>
                                      </m:r>
                                    </m:sub>
                                    <m:sup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p>
                                  </m:sSubSup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𝐼</m:t>
                                      </m:r>
                                    </m:sub>
                                    <m:sup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         </m:t>
                              </m:r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𝑖𝑓</m:t>
                              </m:r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  </m:t>
                                  </m:r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𝐼</m:t>
                                  </m:r>
                                </m:sub>
                                <m:sup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sup>
                              </m:sSubSup>
                              <m:r>
                                <a:rPr lang="it-IT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&lt;</m:t>
                              </m:r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it-IT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i="1" dirty="0" smtClean="0">
                  <a:solidFill>
                    <a:schemeClr val="tx1"/>
                  </a:solidFill>
                  <a:latin typeface="Cambria Math" charset="0"/>
                </a:endParaRPr>
              </a:p>
              <a:p>
                <a:pPr marL="0" indent="0">
                  <a:buNone/>
                </a:pPr>
                <a:endParaRPr lang="en-US" i="1" dirty="0" smtClean="0">
                  <a:solidFill>
                    <a:schemeClr val="tx1"/>
                  </a:solidFill>
                  <a:latin typeface="Cambria Math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𝑈</m:t>
                          </m:r>
                        </m:e>
                        <m:sub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𝑃</m:t>
                          </m:r>
                        </m:sub>
                      </m:sSub>
                      <m:d>
                        <m:dPr>
                          <m:ctrlPr>
                            <a:rPr lang="is-I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𝑃</m:t>
                              </m:r>
                            </m:sub>
                            <m:sup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𝑃</m:t>
                              </m:r>
                            </m:sub>
                            <m:sup>
                              <m:r>
                                <a:rPr lang="it-IT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it-IT" i="1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cs-CZ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𝑢</m:t>
                          </m:r>
                        </m:e>
                      </m:acc>
                      <m:r>
                        <a:rPr lang="it-IT" i="1">
                          <a:solidFill>
                            <a:schemeClr val="tx1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it-IT" i="1">
                          <a:solidFill>
                            <a:schemeClr val="tx1"/>
                          </a:solidFill>
                          <a:latin typeface="Cambria Math" charset="0"/>
                        </a:rPr>
                        <m:t>𝑢</m:t>
                      </m:r>
                      <m:d>
                        <m:dPr>
                          <m:ctrlPr>
                            <a:rPr lang="is-I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𝑃</m:t>
                              </m:r>
                            </m:sub>
                            <m:sup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𝑃</m:t>
                              </m:r>
                            </m:sub>
                            <m:sup>
                              <m:r>
                                <a:rPr lang="it-IT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it-IT" i="1" dirty="0">
                  <a:latin typeface="Cambria Math" charset="0"/>
                </a:endParaRPr>
              </a:p>
              <a:p>
                <a:pPr marL="0" indent="0">
                  <a:buNone/>
                </a:pPr>
                <a:endParaRPr lang="it-IT" i="1" dirty="0" smtClean="0">
                  <a:latin typeface="Cambria Math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it-IT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𝑃</m:t>
                        </m:r>
                      </m:sub>
                      <m:sup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bSup>
                    <m:r>
                      <m:rPr>
                        <m:nor/>
                      </m:rPr>
                      <a:rPr lang="en-GB" dirty="0"/>
                      <m:t>:</m:t>
                    </m:r>
                  </m:oMath>
                </a14:m>
                <a:r>
                  <a:rPr lang="en-GB" dirty="0" smtClean="0">
                    <a:ea typeface="Cambria Math" charset="0"/>
                    <a:cs typeface="Cambria Math" charset="0"/>
                  </a:rPr>
                  <a:t> </a:t>
                </a:r>
                <a:r>
                  <a:rPr lang="en-GB" dirty="0">
                    <a:ea typeface="Cambria Math" charset="0"/>
                    <a:cs typeface="Cambria Math" charset="0"/>
                  </a:rPr>
                  <a:t>consumption </a:t>
                </a:r>
                <a:r>
                  <a:rPr lang="en-GB" dirty="0" smtClean="0">
                    <a:ea typeface="Cambria Math" charset="0"/>
                    <a:cs typeface="Cambria Math" charset="0"/>
                  </a:rPr>
                  <a:t>available to </a:t>
                </a:r>
                <a:r>
                  <a:rPr lang="en-GB" dirty="0" smtClean="0">
                    <a:ea typeface="Cambria Math" charset="0"/>
                    <a:cs typeface="Cambria Math" charset="0"/>
                  </a:rPr>
                  <a:t>a </a:t>
                </a:r>
                <a:r>
                  <a:rPr lang="en-GB" dirty="0" smtClean="0">
                    <a:ea typeface="Cambria Math" charset="0"/>
                    <a:cs typeface="Cambria Math" charset="0"/>
                  </a:rPr>
                  <a:t>patient in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charset="0"/>
                      </a:rPr>
                      <m:t>𝑇</m:t>
                    </m:r>
                    <m:r>
                      <a:rPr lang="it-IT" i="1">
                        <a:latin typeface="Cambria Math" charset="0"/>
                      </a:rPr>
                      <m:t>=2</m:t>
                    </m:r>
                  </m:oMath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dirty="0" smtClean="0">
                          <a:solidFill>
                            <a:schemeClr val="bg1"/>
                          </a:solidFill>
                          <a:ea typeface="Cambria Math" charset="0"/>
                          <a:cs typeface="Cambria Math" charset="0"/>
                        </a:rPr>
                        <m:t>: </m:t>
                      </m:r>
                      <m:r>
                        <m:rPr>
                          <m:nor/>
                        </m:rPr>
                        <a:rPr lang="en-GB" dirty="0" smtClean="0">
                          <a:solidFill>
                            <a:schemeClr val="bg1"/>
                          </a:solidFill>
                        </a:rPr>
                        <m:t>incremental</m:t>
                      </m:r>
                      <m:r>
                        <m:rPr>
                          <m:nor/>
                        </m:rPr>
                        <a:rPr lang="en-GB" dirty="0" smtClean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GB" dirty="0" smtClean="0">
                          <a:solidFill>
                            <a:schemeClr val="bg1"/>
                          </a:solidFill>
                        </a:rPr>
                        <m:t>utility</m:t>
                      </m:r>
                      <m:r>
                        <m:rPr>
                          <m:nor/>
                        </m:rPr>
                        <a:rPr lang="en-GB" dirty="0" smtClean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GB" dirty="0" smtClean="0">
                          <a:solidFill>
                            <a:schemeClr val="bg1"/>
                          </a:solidFill>
                        </a:rPr>
                        <m:t>of</m:t>
                      </m:r>
                      <m:r>
                        <m:rPr>
                          <m:nor/>
                        </m:rPr>
                        <a:rPr lang="it-IT" b="0" i="0" dirty="0" smtClean="0">
                          <a:solidFill>
                            <a:schemeClr val="bg1"/>
                          </a:solidFill>
                        </a:rPr>
                        <m:t>:</m:t>
                      </m:r>
                    </m:oMath>
                  </m:oMathPara>
                </a14:m>
                <a:endParaRPr lang="it-IT" b="0" i="1" dirty="0" smtClean="0">
                  <a:solidFill>
                    <a:schemeClr val="bg1"/>
                  </a:solidFill>
                  <a:latin typeface="Cambria Math" charset="0"/>
                </a:endParaRPr>
              </a:p>
              <a:p>
                <a:pPr marL="1095375" indent="-227013">
                  <a:buFont typeface="Wingdings" charset="2"/>
                  <a:buChar char="§"/>
                </a:pPr>
                <a14:m>
                  <m:oMath xmlns:m="http://schemas.openxmlformats.org/officeDocument/2006/math">
                    <m:r>
                      <a:rPr lang="it-IT" i="1" smtClean="0">
                        <a:solidFill>
                          <a:schemeClr val="bg1"/>
                        </a:solidFill>
                        <a:latin typeface="Cambria Math" charset="0"/>
                      </a:rPr>
                      <m:t>1</m:t>
                    </m:r>
                  </m:oMath>
                </a14:m>
                <a:r>
                  <a:rPr lang="en-GB" dirty="0">
                    <a:solidFill>
                      <a:schemeClr val="bg1"/>
                    </a:solidFill>
                  </a:rPr>
                  <a:t> unit of consumption in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chemeClr val="bg1"/>
                        </a:solidFill>
                        <a:latin typeface="Cambria Math" charset="0"/>
                      </a:rPr>
                      <m:t>𝑇</m:t>
                    </m:r>
                    <m:r>
                      <a:rPr lang="it-IT" i="1">
                        <a:solidFill>
                          <a:schemeClr val="bg1"/>
                        </a:solidFill>
                        <a:latin typeface="Cambria Math" charset="0"/>
                      </a:rPr>
                      <m:t>=1</m:t>
                    </m:r>
                    <m:r>
                      <a:rPr lang="it-IT">
                        <a:solidFill>
                          <a:schemeClr val="bg1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GB" dirty="0">
                    <a:solidFill>
                      <a:schemeClr val="bg1"/>
                    </a:solidFill>
                  </a:rPr>
                  <a:t>for an impatient</a:t>
                </a:r>
              </a:p>
              <a:p>
                <a:pPr marL="0" indent="0">
                  <a:buNone/>
                </a:pPr>
                <a:endParaRPr lang="it-IT" i="1" dirty="0" smtClean="0">
                  <a:latin typeface="Cambria Math" charset="0"/>
                </a:endParaRPr>
              </a:p>
              <a:p>
                <a:pPr marL="0" indent="0">
                  <a:buNone/>
                </a:pPr>
                <a:endParaRPr lang="it-IT" dirty="0"/>
              </a:p>
              <a:p>
                <a:pPr marL="0" indent="0">
                  <a:buNone/>
                </a:pPr>
                <a:endParaRPr lang="it-IT" dirty="0" smtClean="0"/>
              </a:p>
              <a:p>
                <a:pPr marL="0" indent="0">
                  <a:buNone/>
                </a:pPr>
                <a:endParaRPr lang="it-IT" dirty="0"/>
              </a:p>
              <a:p>
                <a:pPr marL="514350" indent="-514350">
                  <a:buFont typeface="+mj-lt"/>
                  <a:buAutoNum type="arabicParenR"/>
                </a:pPr>
                <a:endParaRPr lang="it-IT" dirty="0"/>
              </a:p>
            </p:txBody>
          </p:sp>
        </mc:Choice>
        <mc:Fallback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1887" y="1609725"/>
                <a:ext cx="8567056" cy="4746626"/>
              </a:xfrm>
              <a:blipFill rotWithShape="0">
                <a:blip r:embed="rId3"/>
                <a:stretch>
                  <a:fillRect b="-15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73E-0D07-440D-A556-24A0D3BB88A6}" type="slidenum">
              <a:rPr lang="it-IT" smtClean="0"/>
              <a:t>28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3609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The </a:t>
            </a:r>
            <a:r>
              <a:rPr lang="it-IT" dirty="0" smtClean="0"/>
              <a:t>utility </a:t>
            </a:r>
            <a:r>
              <a:rPr lang="it-IT" dirty="0" err="1" smtClean="0"/>
              <a:t>functions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391887" y="1609725"/>
                <a:ext cx="8567056" cy="474662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it-IT" i="1" dirty="0" smtClean="0">
                  <a:latin typeface="Cambria Math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charset="0"/>
                            </a:rPr>
                            <m:t>𝑈</m:t>
                          </m:r>
                        </m:e>
                        <m:sub>
                          <m:r>
                            <a:rPr lang="it-IT" b="0" i="1" smtClean="0">
                              <a:latin typeface="Cambria Math" charset="0"/>
                            </a:rPr>
                            <m:t>𝐼</m:t>
                          </m:r>
                        </m:sub>
                      </m:sSub>
                      <m:d>
                        <m:dPr>
                          <m:ctrlPr>
                            <a:rPr lang="is-IS" i="1" smtClean="0"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charset="0"/>
                                </a:rPr>
                                <m:t>𝐼</m:t>
                              </m:r>
                            </m:sub>
                            <m:sup>
                              <m:r>
                                <a:rPr lang="it-IT" b="0" i="1" smtClean="0">
                                  <a:latin typeface="Cambria Math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it-IT" b="0" i="1" smtClean="0">
                              <a:latin typeface="Cambria Math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i="1">
                                  <a:latin typeface="Cambria Math" charset="0"/>
                                </a:rPr>
                                <m:t>𝐼</m:t>
                              </m:r>
                            </m:sub>
                            <m:sup>
                              <m:r>
                                <a:rPr lang="it-IT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it-IT" b="0" i="1" smtClean="0">
                          <a:latin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cs-CZ" b="0" i="1" smtClean="0">
                              <a:latin typeface="Cambria Math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cs-CZ" b="0" i="1" smtClean="0">
                                  <a:latin typeface="Cambria Math" charset="0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̅"/>
                                  <m:ctrlPr>
                                    <a:rPr lang="cs-CZ" b="0" i="1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b="0" i="1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  <m:t>𝑢</m:t>
                                  </m:r>
                                </m:e>
                              </m:acc>
                              <m:r>
                                <a:rPr lang="it-IT" i="1">
                                  <a:latin typeface="Cambria Math" charset="0"/>
                                </a:rPr>
                                <m:t>+</m:t>
                              </m:r>
                              <m:r>
                                <a:rPr lang="it-IT" b="0" i="1" smtClean="0">
                                  <a:latin typeface="Cambria Math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is-IS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i="1">
                                          <a:latin typeface="Cambria Math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charset="0"/>
                                        </a:rPr>
                                        <m:t>𝐼</m:t>
                                      </m:r>
                                    </m:sub>
                                    <m:sup>
                                      <m:r>
                                        <a:rPr lang="it-IT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p>
                                  </m:sSubSup>
                                  <m:r>
                                    <a:rPr lang="it-IT" b="0" i="1" smtClean="0">
                                      <a:latin typeface="Cambria Math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i="1">
                                          <a:latin typeface="Cambria Math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charset="0"/>
                                        </a:rPr>
                                        <m:t>𝐼</m:t>
                                      </m:r>
                                    </m:sub>
                                    <m:sup>
                                      <m:r>
                                        <a:rPr lang="it-IT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it-IT" b="0" i="1" smtClean="0">
                                      <a:latin typeface="Cambria Math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it-IT" b="0" i="1" smtClean="0">
                                  <a:latin typeface="Cambria Math" charset="0"/>
                                </a:rPr>
                                <m:t>            </m:t>
                              </m:r>
                              <m:r>
                                <a:rPr lang="it-IT" b="0" i="1" smtClean="0">
                                  <a:latin typeface="Cambria Math" charset="0"/>
                                </a:rPr>
                                <m:t>𝑖𝑓</m:t>
                              </m:r>
                              <m:r>
                                <a:rPr lang="it-IT" b="0" i="1" smtClean="0">
                                  <a:latin typeface="Cambria Math" charset="0"/>
                                </a:rPr>
                                <m:t>   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i="1">
                                      <a:latin typeface="Cambria Math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charset="0"/>
                                    </a:rPr>
                                    <m:t>𝐼</m:t>
                                  </m:r>
                                </m:sub>
                                <m:sup>
                                  <m:r>
                                    <a:rPr lang="it-IT" i="1">
                                      <a:latin typeface="Cambria Math" charset="0"/>
                                    </a:rPr>
                                    <m:t>1</m:t>
                                  </m:r>
                                </m:sup>
                              </m:sSubSup>
                              <m:r>
                                <a:rPr lang="it-IT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≥</m:t>
                              </m:r>
                              <m:r>
                                <a:rPr lang="it-IT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s-CZ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𝛽</m:t>
                              </m:r>
                              <m:acc>
                                <m:accPr>
                                  <m:chr m:val="̅"/>
                                  <m:ctrlPr>
                                    <a:rPr lang="cs-CZ" i="1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i="1">
                                      <a:latin typeface="Cambria Math" charset="0"/>
                                    </a:rPr>
                                    <m:t>𝑢</m:t>
                                  </m:r>
                                </m:e>
                              </m:acc>
                              <m:r>
                                <a:rPr lang="it-IT" i="1">
                                  <a:latin typeface="Cambria Math" charset="0"/>
                                </a:rPr>
                                <m:t>+</m:t>
                              </m:r>
                              <m:r>
                                <a:rPr lang="it-IT" i="1">
                                  <a:latin typeface="Cambria Math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is-IS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i="1">
                                          <a:latin typeface="Cambria Math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charset="0"/>
                                        </a:rPr>
                                        <m:t>𝐼</m:t>
                                      </m:r>
                                    </m:sub>
                                    <m:sup>
                                      <m:r>
                                        <a:rPr lang="it-IT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p>
                                  </m:sSubSup>
                                  <m:r>
                                    <a:rPr lang="it-IT" i="1">
                                      <a:latin typeface="Cambria Math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i="1">
                                          <a:latin typeface="Cambria Math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charset="0"/>
                                        </a:rPr>
                                        <m:t>𝐼</m:t>
                                      </m:r>
                                    </m:sub>
                                    <m:sup>
                                      <m:r>
                                        <a:rPr lang="it-IT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it-IT" i="1">
                                      <a:latin typeface="Cambria Math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it-IT" b="0" i="1" smtClean="0">
                                  <a:latin typeface="Cambria Math" charset="0"/>
                                </a:rPr>
                                <m:t>         </m:t>
                              </m:r>
                              <m:r>
                                <a:rPr lang="it-IT" i="1">
                                  <a:latin typeface="Cambria Math" charset="0"/>
                                </a:rPr>
                                <m:t>𝑖𝑓</m:t>
                              </m:r>
                              <m:r>
                                <a:rPr lang="it-IT" b="0" i="1" smtClean="0">
                                  <a:latin typeface="Cambria Math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b="0" i="1" smtClean="0">
                                      <a:latin typeface="Cambria Math" charset="0"/>
                                    </a:rPr>
                                    <m:t>  </m:t>
                                  </m:r>
                                  <m:r>
                                    <a:rPr lang="it-IT" i="1">
                                      <a:latin typeface="Cambria Math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charset="0"/>
                                    </a:rPr>
                                    <m:t>𝐼</m:t>
                                  </m:r>
                                </m:sub>
                                <m:sup>
                                  <m:r>
                                    <a:rPr lang="it-IT" i="1">
                                      <a:latin typeface="Cambria Math" charset="0"/>
                                    </a:rPr>
                                    <m:t>1</m:t>
                                  </m:r>
                                </m:sup>
                              </m:sSubSup>
                              <m:r>
                                <a:rPr lang="it-IT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&lt;</m:t>
                              </m:r>
                              <m:r>
                                <a:rPr lang="it-IT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it-IT" dirty="0"/>
              </a:p>
              <a:p>
                <a:pPr marL="0" indent="0">
                  <a:buNone/>
                </a:pPr>
                <a:endParaRPr lang="en-US" i="1" dirty="0" smtClean="0">
                  <a:latin typeface="Cambria Math" charset="0"/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Cambria Math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𝑈</m:t>
                          </m:r>
                        </m:e>
                        <m:sub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𝑃</m:t>
                          </m:r>
                        </m:sub>
                      </m:sSub>
                      <m:d>
                        <m:dPr>
                          <m:ctrlPr>
                            <a:rPr lang="is-I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𝑃</m:t>
                              </m:r>
                            </m:sub>
                            <m:sup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𝑃</m:t>
                              </m:r>
                            </m:sub>
                            <m:sup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it-IT" i="1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cs-CZ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𝑢</m:t>
                          </m:r>
                        </m:e>
                      </m:acc>
                      <m:r>
                        <a:rPr lang="it-IT" i="1">
                          <a:solidFill>
                            <a:schemeClr val="tx1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it-IT" i="1">
                          <a:solidFill>
                            <a:schemeClr val="tx1"/>
                          </a:solidFill>
                          <a:latin typeface="Cambria Math" charset="0"/>
                        </a:rPr>
                        <m:t>𝑢</m:t>
                      </m:r>
                      <m:d>
                        <m:dPr>
                          <m:ctrlPr>
                            <a:rPr lang="is-I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𝑃</m:t>
                              </m:r>
                            </m:sub>
                            <m:sup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𝑃</m:t>
                              </m:r>
                            </m:sub>
                            <m:sup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it-IT" i="1" dirty="0">
                  <a:solidFill>
                    <a:schemeClr val="tx1"/>
                  </a:solidFill>
                  <a:latin typeface="Cambria Math" charset="0"/>
                </a:endParaRPr>
              </a:p>
              <a:p>
                <a:pPr marL="0" indent="0">
                  <a:buNone/>
                </a:pPr>
                <a:endParaRPr lang="it-IT" i="1" dirty="0" smtClean="0">
                  <a:latin typeface="Cambria Math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cs-CZ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it-IT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𝑢</m:t>
                          </m:r>
                        </m:e>
                      </m:acc>
                      <m:r>
                        <m:rPr>
                          <m:nor/>
                        </m:rPr>
                        <a:rPr lang="en-GB" dirty="0">
                          <a:ea typeface="Cambria Math" charset="0"/>
                          <a:cs typeface="Cambria Math" charset="0"/>
                        </a:rPr>
                        <m:t> : </m:t>
                      </m:r>
                      <m:r>
                        <m:rPr>
                          <m:nor/>
                        </m:rPr>
                        <a:rPr lang="en-GB" dirty="0"/>
                        <m:t>incremental</m:t>
                      </m:r>
                      <m:r>
                        <m:rPr>
                          <m:nor/>
                        </m:rPr>
                        <a:rPr lang="en-GB" dirty="0"/>
                        <m:t> </m:t>
                      </m:r>
                      <m:r>
                        <m:rPr>
                          <m:nor/>
                        </m:rPr>
                        <a:rPr lang="en-GB" dirty="0"/>
                        <m:t>utility</m:t>
                      </m:r>
                      <m:r>
                        <m:rPr>
                          <m:nor/>
                        </m:rPr>
                        <a:rPr lang="en-GB" dirty="0"/>
                        <m:t> </m:t>
                      </m:r>
                      <m:r>
                        <m:rPr>
                          <m:nor/>
                        </m:rPr>
                        <a:rPr lang="en-GB" dirty="0"/>
                        <m:t>of</m:t>
                      </m:r>
                      <m:r>
                        <m:rPr>
                          <m:nor/>
                        </m:rPr>
                        <a:rPr lang="it-IT" b="0" i="0" dirty="0" smtClean="0"/>
                        <m:t>:</m:t>
                      </m:r>
                    </m:oMath>
                  </m:oMathPara>
                </a14:m>
                <a:endParaRPr lang="it-IT" b="0" i="1" dirty="0" smtClean="0">
                  <a:latin typeface="Cambria Math" charset="0"/>
                </a:endParaRPr>
              </a:p>
              <a:p>
                <a:pPr marL="1095375" indent="-227013">
                  <a:buFont typeface="Wingdings" charset="2"/>
                  <a:buChar char="§"/>
                </a:pPr>
                <a14:m>
                  <m:oMath xmlns:m="http://schemas.openxmlformats.org/officeDocument/2006/math">
                    <m:r>
                      <a:rPr lang="it-IT" i="1">
                        <a:latin typeface="Cambria Math" charset="0"/>
                      </a:rPr>
                      <m:t>1</m:t>
                    </m:r>
                  </m:oMath>
                </a14:m>
                <a:r>
                  <a:rPr lang="en-GB" dirty="0"/>
                  <a:t> unit of consumption in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charset="0"/>
                      </a:rPr>
                      <m:t>𝑇</m:t>
                    </m:r>
                    <m:r>
                      <a:rPr lang="it-IT" i="1">
                        <a:latin typeface="Cambria Math" charset="0"/>
                      </a:rPr>
                      <m:t>=1</m:t>
                    </m:r>
                    <m:r>
                      <a:rPr lang="it-IT">
                        <a:latin typeface="Cambria Math" charset="0"/>
                      </a:rPr>
                      <m:t> </m:t>
                    </m:r>
                  </m:oMath>
                </a14:m>
                <a:r>
                  <a:rPr lang="en-GB" dirty="0"/>
                  <a:t>for an impatient</a:t>
                </a:r>
              </a:p>
              <a:p>
                <a:pPr marL="1095375" indent="-227013">
                  <a:buFont typeface="Wingdings" charset="2"/>
                  <a:buChar char="§"/>
                </a:pPr>
                <a14:m>
                  <m:oMath xmlns:m="http://schemas.openxmlformats.org/officeDocument/2006/math">
                    <m:r>
                      <a:rPr lang="it-IT" i="1" smtClean="0">
                        <a:solidFill>
                          <a:schemeClr val="bg1"/>
                        </a:solidFill>
                        <a:latin typeface="Cambria Math" charset="0"/>
                      </a:rPr>
                      <m:t>1</m:t>
                    </m:r>
                  </m:oMath>
                </a14:m>
                <a:r>
                  <a:rPr lang="en-GB" dirty="0">
                    <a:solidFill>
                      <a:schemeClr val="bg1"/>
                    </a:solidFill>
                  </a:rPr>
                  <a:t> unit of consumption in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chemeClr val="bg1"/>
                        </a:solidFill>
                        <a:latin typeface="Cambria Math" charset="0"/>
                      </a:rPr>
                      <m:t>𝑇</m:t>
                    </m:r>
                    <m:r>
                      <a:rPr lang="it-IT" i="1">
                        <a:solidFill>
                          <a:schemeClr val="bg1"/>
                        </a:solidFill>
                        <a:latin typeface="Cambria Math" charset="0"/>
                      </a:rPr>
                      <m:t>=</m:t>
                    </m:r>
                    <m:r>
                      <a:rPr lang="it-IT">
                        <a:solidFill>
                          <a:schemeClr val="bg1"/>
                        </a:solidFill>
                        <a:latin typeface="Cambria Math" charset="0"/>
                      </a:rPr>
                      <m:t>2 </m:t>
                    </m:r>
                  </m:oMath>
                </a14:m>
                <a:r>
                  <a:rPr lang="en-GB" dirty="0">
                    <a:solidFill>
                      <a:schemeClr val="bg1"/>
                    </a:solidFill>
                  </a:rPr>
                  <a:t>for a patient</a:t>
                </a:r>
              </a:p>
              <a:p>
                <a:pPr marL="0" indent="0">
                  <a:buNone/>
                </a:pPr>
                <a:endParaRPr lang="it-IT" i="1" dirty="0" smtClean="0">
                  <a:latin typeface="Cambria Math" charset="0"/>
                </a:endParaRPr>
              </a:p>
              <a:p>
                <a:pPr marL="0" indent="0">
                  <a:buNone/>
                </a:pPr>
                <a:endParaRPr lang="it-IT" dirty="0"/>
              </a:p>
              <a:p>
                <a:pPr marL="0" indent="0">
                  <a:buNone/>
                </a:pPr>
                <a:endParaRPr lang="it-IT" dirty="0" smtClean="0"/>
              </a:p>
              <a:p>
                <a:pPr marL="0" indent="0">
                  <a:buNone/>
                </a:pPr>
                <a:endParaRPr lang="it-IT" dirty="0"/>
              </a:p>
              <a:p>
                <a:pPr marL="514350" indent="-514350">
                  <a:buFont typeface="+mj-lt"/>
                  <a:buAutoNum type="arabicParenR"/>
                </a:pPr>
                <a:endParaRPr lang="it-IT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1887" y="1609725"/>
                <a:ext cx="8567056" cy="4746626"/>
              </a:xfrm>
              <a:blipFill rotWithShape="0">
                <a:blip r:embed="rId3"/>
                <a:stretch>
                  <a:fillRect b="-4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73E-0D07-440D-A556-24A0D3BB88A6}" type="slidenum">
              <a:rPr lang="it-IT" smtClean="0"/>
              <a:t>29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5635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Contextualization</a:t>
            </a:r>
            <a:endParaRPr lang="en-US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73E-0D07-440D-A556-24A0D3BB88A6}" type="slidenum">
              <a:rPr lang="it-IT" smtClean="0"/>
              <a:t>3</a:t>
            </a:fld>
            <a:endParaRPr lang="it-IT" dirty="0"/>
          </a:p>
        </p:txBody>
      </p:sp>
      <p:sp>
        <p:nvSpPr>
          <p:cNvPr id="5" name="TextBox 4"/>
          <p:cNvSpPr txBox="1"/>
          <p:nvPr/>
        </p:nvSpPr>
        <p:spPr>
          <a:xfrm>
            <a:off x="628650" y="1860372"/>
            <a:ext cx="6423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Glass-</a:t>
            </a:r>
            <a:r>
              <a:rPr lang="en-US" sz="2800" dirty="0" err="1" smtClean="0"/>
              <a:t>Steagall</a:t>
            </a:r>
            <a:r>
              <a:rPr lang="en-US" sz="2800" dirty="0" smtClean="0"/>
              <a:t> Act (Banking Act of 1933)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8650" y="4832448"/>
            <a:ext cx="568925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Repeal of </a:t>
            </a:r>
            <a:r>
              <a:rPr lang="en-US" sz="2800" dirty="0"/>
              <a:t>Glass-</a:t>
            </a:r>
            <a:r>
              <a:rPr lang="en-US" sz="2800" dirty="0" err="1"/>
              <a:t>Steagall</a:t>
            </a:r>
            <a:r>
              <a:rPr lang="en-US" sz="2800" dirty="0"/>
              <a:t> </a:t>
            </a:r>
            <a:r>
              <a:rPr lang="en-US" sz="2800" dirty="0" smtClean="0"/>
              <a:t>Act (1999)</a:t>
            </a:r>
            <a:endParaRPr lang="en-US" sz="2800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75765" y="2569885"/>
            <a:ext cx="61856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“To </a:t>
            </a:r>
            <a:r>
              <a:rPr lang="en-US" sz="2400" i="1" dirty="0"/>
              <a:t>provide for the </a:t>
            </a:r>
            <a:r>
              <a:rPr lang="en-US" sz="2400" b="1" i="1" dirty="0"/>
              <a:t>safer</a:t>
            </a:r>
            <a:r>
              <a:rPr lang="en-US" sz="2400" i="1" dirty="0"/>
              <a:t> and </a:t>
            </a:r>
            <a:r>
              <a:rPr lang="en-US" sz="2400" b="1" i="1" dirty="0"/>
              <a:t>more effective </a:t>
            </a:r>
            <a:r>
              <a:rPr lang="en-US" sz="2400" i="1" dirty="0"/>
              <a:t>use of the assets of banks, to </a:t>
            </a:r>
            <a:r>
              <a:rPr lang="en-US" sz="2400" i="1" dirty="0" smtClean="0"/>
              <a:t>regulate interbank </a:t>
            </a:r>
            <a:r>
              <a:rPr lang="en-US" sz="2400" i="1" dirty="0"/>
              <a:t>control, to prevent the undue diversion of funds into </a:t>
            </a:r>
            <a:r>
              <a:rPr lang="en-US" sz="2400" i="1" dirty="0" smtClean="0"/>
              <a:t>speculative operations </a:t>
            </a:r>
            <a:r>
              <a:rPr lang="en-US" sz="2400" dirty="0" smtClean="0"/>
              <a:t>[</a:t>
            </a:r>
            <a:r>
              <a:rPr lang="is-IS" sz="2400" dirty="0" smtClean="0"/>
              <a:t>…]</a:t>
            </a:r>
            <a:r>
              <a:rPr lang="en-US" sz="2400" dirty="0" smtClean="0"/>
              <a:t> </a:t>
            </a:r>
            <a:r>
              <a:rPr lang="en-US" sz="2400" i="1" dirty="0" smtClean="0"/>
              <a:t>.”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59267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The </a:t>
            </a:r>
            <a:r>
              <a:rPr lang="it-IT" dirty="0" smtClean="0"/>
              <a:t>utility </a:t>
            </a:r>
            <a:r>
              <a:rPr lang="it-IT" dirty="0" err="1" smtClean="0"/>
              <a:t>functions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391887" y="1609725"/>
                <a:ext cx="8567056" cy="474662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it-IT" i="1" dirty="0" smtClean="0">
                  <a:latin typeface="Cambria Math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charset="0"/>
                            </a:rPr>
                            <m:t>𝑈</m:t>
                          </m:r>
                        </m:e>
                        <m:sub>
                          <m:r>
                            <a:rPr lang="it-IT" b="0" i="1" smtClean="0">
                              <a:latin typeface="Cambria Math" charset="0"/>
                            </a:rPr>
                            <m:t>𝐼</m:t>
                          </m:r>
                        </m:sub>
                      </m:sSub>
                      <m:d>
                        <m:dPr>
                          <m:ctrlPr>
                            <a:rPr lang="is-IS" i="1" smtClean="0"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charset="0"/>
                                </a:rPr>
                                <m:t>𝐼</m:t>
                              </m:r>
                            </m:sub>
                            <m:sup>
                              <m:r>
                                <a:rPr lang="it-IT" b="0" i="1" smtClean="0">
                                  <a:latin typeface="Cambria Math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it-IT" b="0" i="1" smtClean="0">
                              <a:latin typeface="Cambria Math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i="1">
                                  <a:latin typeface="Cambria Math" charset="0"/>
                                </a:rPr>
                                <m:t>𝐼</m:t>
                              </m:r>
                            </m:sub>
                            <m:sup>
                              <m:r>
                                <a:rPr lang="it-IT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it-IT" b="0" i="1" smtClean="0">
                          <a:latin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cs-CZ" b="0" i="1" smtClean="0">
                              <a:latin typeface="Cambria Math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cs-CZ" b="0" i="1" smtClean="0">
                                  <a:latin typeface="Cambria Math" charset="0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̅"/>
                                  <m:ctrlPr>
                                    <a:rPr lang="cs-CZ" b="0" i="1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b="0" i="1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  <m:t>𝑢</m:t>
                                  </m:r>
                                </m:e>
                              </m:acc>
                              <m:r>
                                <a:rPr lang="it-IT" i="1">
                                  <a:latin typeface="Cambria Math" charset="0"/>
                                </a:rPr>
                                <m:t>+</m:t>
                              </m:r>
                              <m:r>
                                <a:rPr lang="it-IT" b="0" i="1" smtClean="0">
                                  <a:latin typeface="Cambria Math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is-IS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i="1">
                                          <a:latin typeface="Cambria Math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charset="0"/>
                                        </a:rPr>
                                        <m:t>𝐼</m:t>
                                      </m:r>
                                    </m:sub>
                                    <m:sup>
                                      <m:r>
                                        <a:rPr lang="it-IT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p>
                                  </m:sSubSup>
                                  <m:r>
                                    <a:rPr lang="it-IT" b="0" i="1" smtClean="0">
                                      <a:latin typeface="Cambria Math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i="1">
                                          <a:latin typeface="Cambria Math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charset="0"/>
                                        </a:rPr>
                                        <m:t>𝐼</m:t>
                                      </m:r>
                                    </m:sub>
                                    <m:sup>
                                      <m:r>
                                        <a:rPr lang="it-IT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it-IT" b="0" i="1" smtClean="0">
                                      <a:latin typeface="Cambria Math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it-IT" b="0" i="1" smtClean="0">
                                  <a:latin typeface="Cambria Math" charset="0"/>
                                </a:rPr>
                                <m:t>            </m:t>
                              </m:r>
                              <m:r>
                                <a:rPr lang="it-IT" b="0" i="1" smtClean="0">
                                  <a:latin typeface="Cambria Math" charset="0"/>
                                </a:rPr>
                                <m:t>𝑖𝑓</m:t>
                              </m:r>
                              <m:r>
                                <a:rPr lang="it-IT" b="0" i="1" smtClean="0">
                                  <a:latin typeface="Cambria Math" charset="0"/>
                                </a:rPr>
                                <m:t>   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i="1">
                                      <a:latin typeface="Cambria Math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charset="0"/>
                                    </a:rPr>
                                    <m:t>𝐼</m:t>
                                  </m:r>
                                </m:sub>
                                <m:sup>
                                  <m:r>
                                    <a:rPr lang="it-IT" i="1">
                                      <a:latin typeface="Cambria Math" charset="0"/>
                                    </a:rPr>
                                    <m:t>1</m:t>
                                  </m:r>
                                </m:sup>
                              </m:sSubSup>
                              <m:r>
                                <a:rPr lang="it-IT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≥</m:t>
                              </m:r>
                              <m:r>
                                <a:rPr lang="it-IT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s-CZ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𝛽</m:t>
                              </m:r>
                              <m:acc>
                                <m:accPr>
                                  <m:chr m:val="̅"/>
                                  <m:ctrlPr>
                                    <a:rPr lang="cs-CZ" i="1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i="1">
                                      <a:latin typeface="Cambria Math" charset="0"/>
                                    </a:rPr>
                                    <m:t>𝑢</m:t>
                                  </m:r>
                                </m:e>
                              </m:acc>
                              <m:r>
                                <a:rPr lang="it-IT" i="1">
                                  <a:latin typeface="Cambria Math" charset="0"/>
                                </a:rPr>
                                <m:t>+</m:t>
                              </m:r>
                              <m:r>
                                <a:rPr lang="it-IT" i="1">
                                  <a:latin typeface="Cambria Math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is-IS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i="1">
                                          <a:latin typeface="Cambria Math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charset="0"/>
                                        </a:rPr>
                                        <m:t>𝐼</m:t>
                                      </m:r>
                                    </m:sub>
                                    <m:sup>
                                      <m:r>
                                        <a:rPr lang="it-IT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p>
                                  </m:sSubSup>
                                  <m:r>
                                    <a:rPr lang="it-IT" i="1">
                                      <a:latin typeface="Cambria Math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i="1">
                                          <a:latin typeface="Cambria Math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charset="0"/>
                                        </a:rPr>
                                        <m:t>𝐼</m:t>
                                      </m:r>
                                    </m:sub>
                                    <m:sup>
                                      <m:r>
                                        <a:rPr lang="it-IT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it-IT" i="1">
                                      <a:latin typeface="Cambria Math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it-IT" b="0" i="1" smtClean="0">
                                  <a:latin typeface="Cambria Math" charset="0"/>
                                </a:rPr>
                                <m:t>         </m:t>
                              </m:r>
                              <m:r>
                                <a:rPr lang="it-IT" i="1">
                                  <a:latin typeface="Cambria Math" charset="0"/>
                                </a:rPr>
                                <m:t>𝑖𝑓</m:t>
                              </m:r>
                              <m:r>
                                <a:rPr lang="it-IT" b="0" i="1" smtClean="0">
                                  <a:latin typeface="Cambria Math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b="0" i="1" smtClean="0">
                                      <a:latin typeface="Cambria Math" charset="0"/>
                                    </a:rPr>
                                    <m:t>  </m:t>
                                  </m:r>
                                  <m:r>
                                    <a:rPr lang="it-IT" i="1">
                                      <a:latin typeface="Cambria Math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charset="0"/>
                                    </a:rPr>
                                    <m:t>𝐼</m:t>
                                  </m:r>
                                </m:sub>
                                <m:sup>
                                  <m:r>
                                    <a:rPr lang="it-IT" i="1">
                                      <a:latin typeface="Cambria Math" charset="0"/>
                                    </a:rPr>
                                    <m:t>1</m:t>
                                  </m:r>
                                </m:sup>
                              </m:sSubSup>
                              <m:r>
                                <a:rPr lang="it-IT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&lt;</m:t>
                              </m:r>
                              <m:r>
                                <a:rPr lang="it-IT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it-IT" dirty="0"/>
              </a:p>
              <a:p>
                <a:pPr marL="0" indent="0">
                  <a:buNone/>
                </a:pPr>
                <a:endParaRPr lang="en-US" i="1" dirty="0" smtClean="0">
                  <a:latin typeface="Cambria Math" charset="0"/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Cambria Math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charset="0"/>
                            </a:rPr>
                            <m:t>𝑈</m:t>
                          </m:r>
                        </m:e>
                        <m:sub>
                          <m:r>
                            <a:rPr lang="it-IT" i="1">
                              <a:latin typeface="Cambria Math" charset="0"/>
                            </a:rPr>
                            <m:t>𝑃</m:t>
                          </m:r>
                        </m:sub>
                      </m:sSub>
                      <m:d>
                        <m:dPr>
                          <m:ctrlPr>
                            <a:rPr lang="is-IS" i="1"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i="1">
                                  <a:latin typeface="Cambria Math" charset="0"/>
                                </a:rPr>
                                <m:t>𝑃</m:t>
                              </m:r>
                            </m:sub>
                            <m:sup>
                              <m:r>
                                <a:rPr lang="it-IT" i="1">
                                  <a:latin typeface="Cambria Math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it-IT" i="1">
                              <a:latin typeface="Cambria Math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i="1">
                                  <a:latin typeface="Cambria Math" charset="0"/>
                                </a:rPr>
                                <m:t>𝑃</m:t>
                              </m:r>
                            </m:sub>
                            <m:sup>
                              <m:r>
                                <a:rPr lang="it-IT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it-IT" i="1">
                          <a:latin typeface="Cambria Math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cs-CZ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it-IT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𝑢</m:t>
                          </m:r>
                        </m:e>
                      </m:acc>
                      <m:r>
                        <a:rPr lang="it-IT" i="1">
                          <a:latin typeface="Cambria Math" charset="0"/>
                        </a:rPr>
                        <m:t>+</m:t>
                      </m:r>
                      <m:r>
                        <a:rPr lang="it-IT" i="1">
                          <a:latin typeface="Cambria Math" charset="0"/>
                        </a:rPr>
                        <m:t>𝑢</m:t>
                      </m:r>
                      <m:d>
                        <m:dPr>
                          <m:ctrlPr>
                            <a:rPr lang="is-IS" i="1"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i="1">
                                  <a:latin typeface="Cambria Math" charset="0"/>
                                </a:rPr>
                                <m:t>𝑃</m:t>
                              </m:r>
                            </m:sub>
                            <m:sup>
                              <m:r>
                                <a:rPr lang="it-IT" i="1">
                                  <a:latin typeface="Cambria Math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it-IT" i="1">
                              <a:latin typeface="Cambria Math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i="1">
                                  <a:latin typeface="Cambria Math" charset="0"/>
                                </a:rPr>
                                <m:t>𝑃</m:t>
                              </m:r>
                            </m:sub>
                            <m:sup>
                              <m:r>
                                <a:rPr lang="it-IT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it-IT" i="1">
                              <a:latin typeface="Cambria Math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it-IT" i="1" dirty="0">
                  <a:latin typeface="Cambria Math" charset="0"/>
                </a:endParaRPr>
              </a:p>
              <a:p>
                <a:pPr marL="0" indent="0">
                  <a:buNone/>
                </a:pPr>
                <a:endParaRPr lang="it-IT" i="1" dirty="0" smtClean="0">
                  <a:latin typeface="Cambria Math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cs-CZ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it-IT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𝑢</m:t>
                          </m:r>
                        </m:e>
                      </m:acc>
                      <m:r>
                        <m:rPr>
                          <m:nor/>
                        </m:rPr>
                        <a:rPr lang="en-GB" dirty="0">
                          <a:ea typeface="Cambria Math" charset="0"/>
                          <a:cs typeface="Cambria Math" charset="0"/>
                        </a:rPr>
                        <m:t> : </m:t>
                      </m:r>
                      <m:r>
                        <m:rPr>
                          <m:nor/>
                        </m:rPr>
                        <a:rPr lang="en-GB" dirty="0"/>
                        <m:t>incremental</m:t>
                      </m:r>
                      <m:r>
                        <m:rPr>
                          <m:nor/>
                        </m:rPr>
                        <a:rPr lang="en-GB" dirty="0"/>
                        <m:t> </m:t>
                      </m:r>
                      <m:r>
                        <m:rPr>
                          <m:nor/>
                        </m:rPr>
                        <a:rPr lang="en-GB" dirty="0"/>
                        <m:t>utility</m:t>
                      </m:r>
                      <m:r>
                        <m:rPr>
                          <m:nor/>
                        </m:rPr>
                        <a:rPr lang="en-GB" dirty="0"/>
                        <m:t> </m:t>
                      </m:r>
                      <m:r>
                        <m:rPr>
                          <m:nor/>
                        </m:rPr>
                        <a:rPr lang="en-GB" dirty="0"/>
                        <m:t>of</m:t>
                      </m:r>
                      <m:r>
                        <m:rPr>
                          <m:nor/>
                        </m:rPr>
                        <a:rPr lang="it-IT" b="0" i="0" dirty="0" smtClean="0"/>
                        <m:t>:</m:t>
                      </m:r>
                    </m:oMath>
                  </m:oMathPara>
                </a14:m>
                <a:endParaRPr lang="it-IT" b="0" i="1" dirty="0" smtClean="0">
                  <a:latin typeface="Cambria Math" charset="0"/>
                </a:endParaRPr>
              </a:p>
              <a:p>
                <a:pPr marL="1095375" indent="-227013">
                  <a:buFont typeface="Wingdings" charset="2"/>
                  <a:buChar char="§"/>
                </a:pPr>
                <a14:m>
                  <m:oMath xmlns:m="http://schemas.openxmlformats.org/officeDocument/2006/math">
                    <m:r>
                      <a:rPr lang="it-IT" i="1">
                        <a:latin typeface="Cambria Math" charset="0"/>
                      </a:rPr>
                      <m:t>1</m:t>
                    </m:r>
                  </m:oMath>
                </a14:m>
                <a:r>
                  <a:rPr lang="en-GB" dirty="0"/>
                  <a:t> unit of consumption in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charset="0"/>
                      </a:rPr>
                      <m:t>𝑇</m:t>
                    </m:r>
                    <m:r>
                      <a:rPr lang="it-IT" i="1">
                        <a:latin typeface="Cambria Math" charset="0"/>
                      </a:rPr>
                      <m:t>=1</m:t>
                    </m:r>
                    <m:r>
                      <a:rPr lang="it-IT">
                        <a:latin typeface="Cambria Math" charset="0"/>
                      </a:rPr>
                      <m:t> </m:t>
                    </m:r>
                  </m:oMath>
                </a14:m>
                <a:r>
                  <a:rPr lang="en-GB" dirty="0"/>
                  <a:t>for an impatient</a:t>
                </a:r>
              </a:p>
              <a:p>
                <a:pPr marL="1095375" indent="-227013">
                  <a:buFont typeface="Wingdings" charset="2"/>
                  <a:buChar char="§"/>
                </a:pPr>
                <a14:m>
                  <m:oMath xmlns:m="http://schemas.openxmlformats.org/officeDocument/2006/math">
                    <m:r>
                      <a:rPr lang="it-IT" i="1">
                        <a:latin typeface="Cambria Math" charset="0"/>
                      </a:rPr>
                      <m:t>1</m:t>
                    </m:r>
                  </m:oMath>
                </a14:m>
                <a:r>
                  <a:rPr lang="en-GB" dirty="0"/>
                  <a:t> unit of consumption in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charset="0"/>
                      </a:rPr>
                      <m:t>𝑇</m:t>
                    </m:r>
                    <m:r>
                      <a:rPr lang="it-IT" i="1">
                        <a:latin typeface="Cambria Math" charset="0"/>
                      </a:rPr>
                      <m:t>=</m:t>
                    </m:r>
                    <m:r>
                      <a:rPr lang="it-IT">
                        <a:latin typeface="Cambria Math" charset="0"/>
                      </a:rPr>
                      <m:t>2 </m:t>
                    </m:r>
                  </m:oMath>
                </a14:m>
                <a:r>
                  <a:rPr lang="en-GB" dirty="0"/>
                  <a:t>for a patient</a:t>
                </a:r>
              </a:p>
              <a:p>
                <a:pPr marL="0" indent="0">
                  <a:buNone/>
                </a:pPr>
                <a:endParaRPr lang="it-IT" i="1" dirty="0" smtClean="0">
                  <a:latin typeface="Cambria Math" charset="0"/>
                </a:endParaRPr>
              </a:p>
              <a:p>
                <a:pPr marL="0" indent="0">
                  <a:buNone/>
                </a:pPr>
                <a:endParaRPr lang="it-IT" dirty="0"/>
              </a:p>
              <a:p>
                <a:pPr marL="0" indent="0">
                  <a:buNone/>
                </a:pPr>
                <a:endParaRPr lang="it-IT" dirty="0" smtClean="0"/>
              </a:p>
              <a:p>
                <a:pPr marL="0" indent="0">
                  <a:buNone/>
                </a:pPr>
                <a:endParaRPr lang="it-IT" dirty="0"/>
              </a:p>
              <a:p>
                <a:pPr marL="514350" indent="-514350">
                  <a:buFont typeface="+mj-lt"/>
                  <a:buAutoNum type="arabicParenR"/>
                </a:pPr>
                <a:endParaRPr lang="it-IT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1887" y="1609725"/>
                <a:ext cx="8567056" cy="4746626"/>
              </a:xfrm>
              <a:blipFill rotWithShape="0">
                <a:blip r:embed="rId3"/>
                <a:stretch>
                  <a:fillRect b="-4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73E-0D07-440D-A556-24A0D3BB88A6}" type="slidenum">
              <a:rPr lang="it-IT" smtClean="0"/>
              <a:t>30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370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The </a:t>
            </a:r>
            <a:r>
              <a:rPr lang="it-IT" dirty="0" smtClean="0"/>
              <a:t>utility </a:t>
            </a:r>
            <a:r>
              <a:rPr lang="it-IT" dirty="0" err="1" smtClean="0"/>
              <a:t>functions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391887" y="1609725"/>
                <a:ext cx="8567056" cy="474662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it-IT" i="1" dirty="0" smtClean="0">
                  <a:latin typeface="Cambria Math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𝑈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𝐼</m:t>
                          </m:r>
                        </m:sub>
                      </m:sSub>
                      <m:d>
                        <m:dPr>
                          <m:ctrlPr>
                            <a:rPr lang="is-IS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𝐼</m:t>
                              </m:r>
                            </m:sub>
                            <m:sup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𝐼</m:t>
                              </m:r>
                            </m:sub>
                            <m:sup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̅"/>
                                  <m:ctrlPr>
                                    <a:rPr lang="cs-CZ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𝑢</m:t>
                                  </m:r>
                                </m:e>
                              </m:acc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+</m:t>
                              </m:r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is-IS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𝐼</m:t>
                                      </m:r>
                                    </m:sub>
                                    <m:sup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p>
                                  </m:sSubSup>
                                  <m: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𝐼</m:t>
                                      </m:r>
                                    </m:sub>
                                    <m:sup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            </m:t>
                              </m:r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𝑖𝑓</m:t>
                              </m:r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   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𝐼</m:t>
                                  </m:r>
                                </m:sub>
                                <m:sup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sup>
                              </m:sSubSup>
                              <m:r>
                                <a:rPr lang="it-IT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≥</m:t>
                              </m:r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s-CZ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𝛽</m:t>
                              </m:r>
                              <m:acc>
                                <m:accPr>
                                  <m:chr m:val="̅"/>
                                  <m:ctrlPr>
                                    <a:rPr lang="cs-CZ" i="1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i="1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  <m:t>𝑢</m:t>
                                  </m:r>
                                </m:e>
                              </m:acc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+</m:t>
                              </m:r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is-IS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𝐼</m:t>
                                      </m:r>
                                    </m:sub>
                                    <m:sup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p>
                                  </m:sSubSup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𝐼</m:t>
                                      </m:r>
                                    </m:sub>
                                    <m:sup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         </m:t>
                              </m:r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𝑖𝑓</m:t>
                              </m:r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  </m:t>
                                  </m:r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𝐼</m:t>
                                  </m:r>
                                </m:sub>
                                <m:sup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sup>
                              </m:sSubSup>
                              <m:r>
                                <a:rPr lang="it-IT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&lt;</m:t>
                              </m:r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it-IT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Cambria Math" charset="0"/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Cambria Math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charset="0"/>
                            </a:rPr>
                            <m:t>𝑈</m:t>
                          </m:r>
                        </m:e>
                        <m:sub>
                          <m:r>
                            <a:rPr lang="it-IT" i="1">
                              <a:latin typeface="Cambria Math" charset="0"/>
                            </a:rPr>
                            <m:t>𝑃</m:t>
                          </m:r>
                        </m:sub>
                      </m:sSub>
                      <m:d>
                        <m:dPr>
                          <m:ctrlPr>
                            <a:rPr lang="is-IS" i="1"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i="1">
                                  <a:latin typeface="Cambria Math" charset="0"/>
                                </a:rPr>
                                <m:t>𝑃</m:t>
                              </m:r>
                            </m:sub>
                            <m:sup>
                              <m:r>
                                <a:rPr lang="it-IT" i="1">
                                  <a:latin typeface="Cambria Math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it-IT" i="1">
                              <a:latin typeface="Cambria Math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i="1">
                                  <a:latin typeface="Cambria Math" charset="0"/>
                                </a:rPr>
                                <m:t>𝑃</m:t>
                              </m:r>
                            </m:sub>
                            <m:sup>
                              <m:r>
                                <a:rPr lang="it-IT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it-IT" i="1">
                          <a:latin typeface="Cambria Math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cs-CZ" i="1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it-IT" i="1">
                              <a:latin typeface="Cambria Math" charset="0"/>
                            </a:rPr>
                            <m:t>𝑢</m:t>
                          </m:r>
                        </m:e>
                      </m:acc>
                      <m:r>
                        <a:rPr lang="it-IT" i="1">
                          <a:latin typeface="Cambria Math" charset="0"/>
                        </a:rPr>
                        <m:t>+</m:t>
                      </m:r>
                      <m:r>
                        <a:rPr lang="it-IT" i="1">
                          <a:latin typeface="Cambria Math" charset="0"/>
                        </a:rPr>
                        <m:t>𝑢</m:t>
                      </m:r>
                      <m:d>
                        <m:dPr>
                          <m:ctrlPr>
                            <a:rPr lang="is-IS" i="1"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i="1">
                                  <a:latin typeface="Cambria Math" charset="0"/>
                                </a:rPr>
                                <m:t>𝑃</m:t>
                              </m:r>
                            </m:sub>
                            <m:sup>
                              <m:r>
                                <a:rPr lang="it-IT" i="1">
                                  <a:latin typeface="Cambria Math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it-IT" i="1">
                              <a:latin typeface="Cambria Math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i="1">
                                  <a:latin typeface="Cambria Math" charset="0"/>
                                </a:rPr>
                                <m:t>𝑃</m:t>
                              </m:r>
                            </m:sub>
                            <m:sup>
                              <m:r>
                                <a:rPr lang="it-IT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it-IT" i="1">
                              <a:latin typeface="Cambria Math" charset="0"/>
                            </a:rPr>
                            <m:t>−1</m:t>
                          </m:r>
                        </m:e>
                      </m:d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𝑈</m:t>
                          </m:r>
                        </m:e>
                        <m:sub>
                          <m:r>
                            <a:rPr lang="it-IT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𝑃</m:t>
                          </m:r>
                        </m:sub>
                      </m:sSub>
                      <m:d>
                        <m:dPr>
                          <m:ctrlPr>
                            <a:rPr lang="is-I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𝑃</m:t>
                              </m:r>
                            </m:sub>
                            <m:sup>
                              <m: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it-IT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𝑃</m:t>
                              </m:r>
                            </m:sub>
                            <m:sup>
                              <m:r>
                                <a:rPr lang="it-IT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it-IT" i="1" dirty="0">
                  <a:latin typeface="Cambria Math" charset="0"/>
                </a:endParaRPr>
              </a:p>
              <a:p>
                <a:pPr marL="0" indent="0">
                  <a:buNone/>
                </a:pPr>
                <a:endParaRPr lang="it-IT" i="1" dirty="0" smtClean="0">
                  <a:latin typeface="Cambria Math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i="1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𝛽</m:t>
                      </m:r>
                      <m:acc>
                        <m:accPr>
                          <m:chr m:val="̅"/>
                          <m:ctrlPr>
                            <a:rPr lang="cs-CZ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it-IT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𝑢</m:t>
                          </m:r>
                        </m:e>
                      </m:acc>
                      <m:r>
                        <m:rPr>
                          <m:nor/>
                        </m:rPr>
                        <a:rPr lang="en-GB" dirty="0"/>
                        <m:t>: </m:t>
                      </m:r>
                      <m:r>
                        <m:rPr>
                          <m:nor/>
                        </m:rPr>
                        <a:rPr lang="en-GB" dirty="0"/>
                        <m:t>incremental</m:t>
                      </m:r>
                      <m:r>
                        <m:rPr>
                          <m:nor/>
                        </m:rPr>
                        <a:rPr lang="en-GB" dirty="0"/>
                        <m:t> </m:t>
                      </m:r>
                      <m:r>
                        <m:rPr>
                          <m:nor/>
                        </m:rPr>
                        <a:rPr lang="en-GB" dirty="0"/>
                        <m:t>utility</m:t>
                      </m:r>
                      <m:r>
                        <m:rPr>
                          <m:nor/>
                        </m:rPr>
                        <a:rPr lang="en-GB" dirty="0"/>
                        <m:t> </m:t>
                      </m:r>
                      <m:r>
                        <m:rPr>
                          <m:nor/>
                        </m:rPr>
                        <a:rPr lang="en-GB" dirty="0"/>
                        <m:t>of</m:t>
                      </m:r>
                      <m:r>
                        <m:rPr>
                          <m:nor/>
                        </m:rPr>
                        <a:rPr lang="en-GB" dirty="0"/>
                        <m:t> </m:t>
                      </m:r>
                      <m:r>
                        <a:rPr lang="it-IT" i="1">
                          <a:latin typeface="Cambria Math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GB" dirty="0"/>
                        <m:t> </m:t>
                      </m:r>
                      <m:r>
                        <m:rPr>
                          <m:nor/>
                        </m:rPr>
                        <a:rPr lang="en-GB" dirty="0"/>
                        <m:t>unit</m:t>
                      </m:r>
                      <m:r>
                        <m:rPr>
                          <m:nor/>
                        </m:rPr>
                        <a:rPr lang="en-GB" dirty="0"/>
                        <m:t> </m:t>
                      </m:r>
                      <m:r>
                        <m:rPr>
                          <m:nor/>
                        </m:rPr>
                        <a:rPr lang="en-GB" dirty="0"/>
                        <m:t>of</m:t>
                      </m:r>
                      <m:r>
                        <m:rPr>
                          <m:nor/>
                        </m:rPr>
                        <a:rPr lang="en-GB" dirty="0"/>
                        <m:t> </m:t>
                      </m:r>
                      <m:r>
                        <m:rPr>
                          <m:nor/>
                        </m:rPr>
                        <a:rPr lang="en-GB" dirty="0"/>
                        <m:t>consumption</m:t>
                      </m:r>
                      <m:r>
                        <m:rPr>
                          <m:nor/>
                        </m:rPr>
                        <a:rPr lang="en-GB" dirty="0"/>
                        <m:t> </m:t>
                      </m:r>
                      <m:r>
                        <m:rPr>
                          <m:nor/>
                        </m:rPr>
                        <a:rPr lang="en-GB" dirty="0"/>
                        <m:t>in</m:t>
                      </m:r>
                    </m:oMath>
                  </m:oMathPara>
                </a14:m>
                <a:endParaRPr lang="en-GB" dirty="0"/>
              </a:p>
              <a:p>
                <a:pPr marL="574675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𝑇</m:t>
                      </m:r>
                      <m:r>
                        <a:rPr lang="it-IT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it-IT">
                          <a:solidFill>
                            <a:schemeClr val="tx1"/>
                          </a:solidFill>
                          <a:latin typeface="Cambria Math" charset="0"/>
                        </a:rPr>
                        <m:t>2 </m:t>
                      </m:r>
                      <m:r>
                        <m:rPr>
                          <m:nor/>
                        </m:rPr>
                        <a:rPr lang="en-GB" dirty="0">
                          <a:solidFill>
                            <a:schemeClr val="tx1"/>
                          </a:solidFill>
                        </a:rPr>
                        <m:t>for</m:t>
                      </m:r>
                      <m:r>
                        <m:rPr>
                          <m:nor/>
                        </m:rPr>
                        <a:rPr lang="en-GB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GB" dirty="0"/>
                        <m:t>an</m:t>
                      </m:r>
                      <m:r>
                        <m:rPr>
                          <m:nor/>
                        </m:rPr>
                        <a:rPr lang="en-GB" dirty="0"/>
                        <m:t> </m:t>
                      </m:r>
                      <m:r>
                        <m:rPr>
                          <m:nor/>
                        </m:rPr>
                        <a:rPr lang="en-GB" dirty="0"/>
                        <m:t>impatient</m:t>
                      </m:r>
                      <m:r>
                        <m:rPr>
                          <m:nor/>
                        </m:rPr>
                        <a:rPr lang="en-GB" dirty="0" smtClean="0">
                          <a:solidFill>
                            <a:schemeClr val="bg1"/>
                          </a:solidFill>
                          <a:ea typeface="Cambria Math" charset="0"/>
                          <a:cs typeface="Cambria Math" charset="0"/>
                        </a:rPr>
                        <m:t>: </m:t>
                      </m:r>
                      <m:r>
                        <m:rPr>
                          <m:nor/>
                        </m:rPr>
                        <a:rPr lang="en-GB" dirty="0" smtClean="0">
                          <a:solidFill>
                            <a:schemeClr val="bg1"/>
                          </a:solidFill>
                        </a:rPr>
                        <m:t>incremental</m:t>
                      </m:r>
                      <m:r>
                        <m:rPr>
                          <m:nor/>
                        </m:rPr>
                        <a:rPr lang="en-GB" dirty="0" smtClean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GB" dirty="0" smtClean="0">
                          <a:solidFill>
                            <a:schemeClr val="bg1"/>
                          </a:solidFill>
                        </a:rPr>
                        <m:t>utility</m:t>
                      </m:r>
                      <m:r>
                        <m:rPr>
                          <m:nor/>
                        </m:rPr>
                        <a:rPr lang="en-GB" dirty="0" smtClean="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GB" dirty="0" smtClean="0">
                          <a:solidFill>
                            <a:schemeClr val="bg1"/>
                          </a:solidFill>
                        </a:rPr>
                        <m:t>of</m:t>
                      </m:r>
                      <m:r>
                        <m:rPr>
                          <m:nor/>
                        </m:rPr>
                        <a:rPr lang="it-IT" b="0" i="0" dirty="0" smtClean="0">
                          <a:solidFill>
                            <a:schemeClr val="bg1"/>
                          </a:solidFill>
                        </a:rPr>
                        <m:t>:</m:t>
                      </m:r>
                    </m:oMath>
                  </m:oMathPara>
                </a14:m>
                <a:endParaRPr lang="it-IT" b="0" i="1" dirty="0" smtClean="0">
                  <a:solidFill>
                    <a:schemeClr val="bg1"/>
                  </a:solidFill>
                  <a:latin typeface="Cambria Math" charset="0"/>
                </a:endParaRPr>
              </a:p>
              <a:p>
                <a:pPr marL="1095375" indent="-227013">
                  <a:buFont typeface="Wingdings" charset="2"/>
                  <a:buChar char="§"/>
                </a:pPr>
                <a14:m>
                  <m:oMath xmlns:m="http://schemas.openxmlformats.org/officeDocument/2006/math">
                    <m:r>
                      <a:rPr lang="it-IT" i="1" smtClean="0">
                        <a:solidFill>
                          <a:schemeClr val="bg1"/>
                        </a:solidFill>
                        <a:latin typeface="Cambria Math" charset="0"/>
                      </a:rPr>
                      <m:t>1</m:t>
                    </m:r>
                  </m:oMath>
                </a14:m>
                <a:r>
                  <a:rPr lang="en-GB" dirty="0">
                    <a:solidFill>
                      <a:schemeClr val="bg1"/>
                    </a:solidFill>
                  </a:rPr>
                  <a:t> unit of consumption in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chemeClr val="bg1"/>
                        </a:solidFill>
                        <a:latin typeface="Cambria Math" charset="0"/>
                      </a:rPr>
                      <m:t>𝑇</m:t>
                    </m:r>
                    <m:r>
                      <a:rPr lang="it-IT" i="1">
                        <a:solidFill>
                          <a:schemeClr val="bg1"/>
                        </a:solidFill>
                        <a:latin typeface="Cambria Math" charset="0"/>
                      </a:rPr>
                      <m:t>=1</m:t>
                    </m:r>
                    <m:r>
                      <a:rPr lang="it-IT">
                        <a:solidFill>
                          <a:schemeClr val="bg1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GB" dirty="0">
                    <a:solidFill>
                      <a:schemeClr val="bg1"/>
                    </a:solidFill>
                  </a:rPr>
                  <a:t>for an impatient</a:t>
                </a:r>
              </a:p>
              <a:p>
                <a:pPr marL="1095375" indent="-227013">
                  <a:buFont typeface="Wingdings" charset="2"/>
                  <a:buChar char="§"/>
                </a:pPr>
                <a14:m>
                  <m:oMath xmlns:m="http://schemas.openxmlformats.org/officeDocument/2006/math">
                    <m:r>
                      <a:rPr lang="it-IT" i="1" smtClean="0">
                        <a:solidFill>
                          <a:schemeClr val="bg1"/>
                        </a:solidFill>
                        <a:latin typeface="Cambria Math" charset="0"/>
                      </a:rPr>
                      <m:t>1</m:t>
                    </m:r>
                  </m:oMath>
                </a14:m>
                <a:r>
                  <a:rPr lang="en-GB" dirty="0">
                    <a:solidFill>
                      <a:schemeClr val="bg1"/>
                    </a:solidFill>
                  </a:rPr>
                  <a:t> unit of consumption in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chemeClr val="bg1"/>
                        </a:solidFill>
                        <a:latin typeface="Cambria Math" charset="0"/>
                      </a:rPr>
                      <m:t>𝑇</m:t>
                    </m:r>
                    <m:r>
                      <a:rPr lang="it-IT" i="1">
                        <a:solidFill>
                          <a:schemeClr val="bg1"/>
                        </a:solidFill>
                        <a:latin typeface="Cambria Math" charset="0"/>
                      </a:rPr>
                      <m:t>=</m:t>
                    </m:r>
                    <m:r>
                      <a:rPr lang="it-IT">
                        <a:solidFill>
                          <a:schemeClr val="bg1"/>
                        </a:solidFill>
                        <a:latin typeface="Cambria Math" charset="0"/>
                      </a:rPr>
                      <m:t>2 </m:t>
                    </m:r>
                  </m:oMath>
                </a14:m>
                <a:r>
                  <a:rPr lang="en-GB" dirty="0">
                    <a:solidFill>
                      <a:schemeClr val="bg1"/>
                    </a:solidFill>
                  </a:rPr>
                  <a:t>for a patient</a:t>
                </a:r>
              </a:p>
              <a:p>
                <a:pPr marL="0" indent="0">
                  <a:buNone/>
                </a:pPr>
                <a:endParaRPr lang="it-IT" i="1" dirty="0" smtClean="0">
                  <a:latin typeface="Cambria Math" charset="0"/>
                </a:endParaRPr>
              </a:p>
              <a:p>
                <a:pPr marL="0" indent="0">
                  <a:buNone/>
                </a:pPr>
                <a:endParaRPr lang="it-IT" dirty="0"/>
              </a:p>
              <a:p>
                <a:pPr marL="0" indent="0">
                  <a:buNone/>
                </a:pPr>
                <a:endParaRPr lang="it-IT" dirty="0" smtClean="0"/>
              </a:p>
              <a:p>
                <a:pPr marL="0" indent="0">
                  <a:buNone/>
                </a:pPr>
                <a:endParaRPr lang="it-IT" dirty="0"/>
              </a:p>
              <a:p>
                <a:pPr marL="514350" indent="-514350">
                  <a:buFont typeface="+mj-lt"/>
                  <a:buAutoNum type="arabicParenR"/>
                </a:pPr>
                <a:endParaRPr lang="it-IT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1887" y="1609725"/>
                <a:ext cx="8567056" cy="4746626"/>
              </a:xfrm>
              <a:blipFill rotWithShape="0">
                <a:blip r:embed="rId3"/>
                <a:stretch>
                  <a:fillRect l="-853" b="-12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73E-0D07-440D-A556-24A0D3BB88A6}" type="slidenum">
              <a:rPr lang="it-IT" smtClean="0"/>
              <a:t>31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7569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The </a:t>
            </a:r>
            <a:r>
              <a:rPr lang="it-IT" dirty="0" smtClean="0"/>
              <a:t>utility </a:t>
            </a:r>
            <a:r>
              <a:rPr lang="it-IT" dirty="0" err="1" smtClean="0"/>
              <a:t>functions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4"/>
                <a:ext cx="8428265" cy="4640489"/>
              </a:xfrm>
            </p:spPr>
            <p:txBody>
              <a:bodyPr/>
              <a:lstStyle/>
              <a:p>
                <a:endParaRPr lang="en-GB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charset="0"/>
                        </a:rPr>
                        <m:t> </m:t>
                      </m:r>
                      <m:r>
                        <a:rPr lang="it-IT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𝑢</m:t>
                      </m:r>
                      <m:d>
                        <m:dPr>
                          <m:ctrlPr>
                            <a:rPr lang="is-IS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s-IS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it-IT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is-IS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−1</m:t>
                          </m:r>
                        </m:e>
                      </m:d>
                      <m:r>
                        <m:rPr>
                          <m:nor/>
                        </m:rPr>
                        <a:rPr lang="en-GB" dirty="0"/>
                        <m:t>: </m:t>
                      </m:r>
                      <m:r>
                        <m:rPr>
                          <m:nor/>
                        </m:rPr>
                        <a:rPr lang="en-GB" dirty="0"/>
                        <m:t>utility</m:t>
                      </m:r>
                      <m:r>
                        <m:rPr>
                          <m:nor/>
                        </m:rPr>
                        <a:rPr lang="en-GB" dirty="0"/>
                        <m:t> </m:t>
                      </m:r>
                      <m:r>
                        <m:rPr>
                          <m:nor/>
                        </m:rPr>
                        <a:rPr lang="en-GB" dirty="0"/>
                        <m:t>from</m:t>
                      </m:r>
                      <m:r>
                        <m:rPr>
                          <m:nor/>
                        </m:rPr>
                        <a:rPr lang="en-GB" dirty="0"/>
                        <m:t> “</m:t>
                      </m:r>
                      <m:r>
                        <m:rPr>
                          <m:nor/>
                        </m:rPr>
                        <a:rPr lang="en-GB" i="1" dirty="0"/>
                        <m:t>left</m:t>
                      </m:r>
                      <m:r>
                        <m:rPr>
                          <m:nor/>
                        </m:rPr>
                        <a:rPr lang="en-GB" i="1" dirty="0"/>
                        <m:t>−</m:t>
                      </m:r>
                      <m:r>
                        <m:rPr>
                          <m:nor/>
                        </m:rPr>
                        <a:rPr lang="en-GB" i="1" dirty="0"/>
                        <m:t>over</m:t>
                      </m:r>
                      <m:r>
                        <m:rPr>
                          <m:nor/>
                        </m:rPr>
                        <a:rPr lang="en-GB" i="1" dirty="0"/>
                        <m:t>” </m:t>
                      </m:r>
                      <m:r>
                        <m:rPr>
                          <m:nor/>
                        </m:rPr>
                        <a:rPr lang="en-GB" dirty="0"/>
                        <m:t>consumption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it-IT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4"/>
                <a:ext cx="8428265" cy="4640489"/>
              </a:xfrm>
              <a:blipFill rotWithShape="0">
                <a:blip r:embed="rId3"/>
                <a:stretch>
                  <a:fillRect l="-1012" t="-4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73E-0D07-440D-A556-24A0D3BB88A6}" type="slidenum">
              <a:rPr lang="it-IT" smtClean="0"/>
              <a:t>32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1818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The </a:t>
            </a:r>
            <a:r>
              <a:rPr lang="it-IT" dirty="0" smtClean="0"/>
              <a:t>utility </a:t>
            </a:r>
            <a:r>
              <a:rPr lang="it-IT" dirty="0" err="1" smtClean="0"/>
              <a:t>functions</a:t>
            </a:r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73E-0D07-440D-A556-24A0D3BB88A6}" type="slidenum">
              <a:rPr lang="it-IT" smtClean="0"/>
              <a:t>33</a:t>
            </a:fld>
            <a:endParaRPr lang="it-IT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1824" y="1869849"/>
            <a:ext cx="8045450" cy="80017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112608" y="1877278"/>
                <a:ext cx="6992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𝑢</m:t>
                      </m:r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𝑥</m:t>
                      </m:r>
                      <m:r>
                        <a:rPr lang="it-IT" b="0" i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608" y="1877278"/>
                <a:ext cx="699230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954486" y="5897920"/>
                <a:ext cx="14297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s-IS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 charset="0"/>
                            </a:rPr>
                            <m:t>𝐶</m:t>
                          </m:r>
                        </m:e>
                        <m:sup>
                          <m:r>
                            <a:rPr lang="it-IT" i="1">
                              <a:latin typeface="Cambria Math" charset="0"/>
                            </a:rPr>
                            <m:t>1</m:t>
                          </m:r>
                        </m:sup>
                      </m:sSup>
                      <m:r>
                        <a:rPr lang="it-IT" i="1"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is-IS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 charset="0"/>
                            </a:rPr>
                            <m:t>𝐶</m:t>
                          </m:r>
                        </m:e>
                        <m:sup>
                          <m:r>
                            <a:rPr lang="it-IT" i="1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it-IT" i="1">
                          <a:latin typeface="Cambria Math" charset="0"/>
                        </a:rPr>
                        <m:t>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4486" y="5897920"/>
                <a:ext cx="1429750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914691" y="3036378"/>
                <a:ext cx="1760225" cy="3731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𝑢</m:t>
                      </m:r>
                      <m:d>
                        <m:dPr>
                          <m:ctrlPr>
                            <a:rPr lang="is-I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𝐼</m:t>
                              </m:r>
                            </m:sub>
                            <m:sup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𝐼</m:t>
                              </m:r>
                            </m:sub>
                            <m:sup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4691" y="3036378"/>
                <a:ext cx="1760225" cy="373179"/>
              </a:xfrm>
              <a:prstGeom prst="rect">
                <a:avLst/>
              </a:prstGeom>
              <a:blipFill rotWithShape="0">
                <a:blip r:embed="rId6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339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The </a:t>
            </a:r>
            <a:r>
              <a:rPr lang="it-IT" dirty="0" smtClean="0"/>
              <a:t>utility </a:t>
            </a:r>
            <a:r>
              <a:rPr lang="it-IT" dirty="0" err="1" smtClean="0"/>
              <a:t>functions</a:t>
            </a:r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73E-0D07-440D-A556-24A0D3BB88A6}" type="slidenum">
              <a:rPr lang="it-IT" smtClean="0"/>
              <a:t>34</a:t>
            </a:fld>
            <a:endParaRPr lang="it-IT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1824" y="1869849"/>
            <a:ext cx="8045450" cy="80017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0942" y="1858963"/>
            <a:ext cx="8055428" cy="80116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112608" y="1877278"/>
                <a:ext cx="6992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𝑢</m:t>
                      </m:r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𝑥</m:t>
                      </m:r>
                      <m:r>
                        <a:rPr lang="it-IT" b="0" i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608" y="1877278"/>
                <a:ext cx="699230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954486" y="5897920"/>
                <a:ext cx="14297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s-IS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 charset="0"/>
                            </a:rPr>
                            <m:t>𝐶</m:t>
                          </m:r>
                        </m:e>
                        <m:sup>
                          <m:r>
                            <a:rPr lang="it-IT" i="1">
                              <a:latin typeface="Cambria Math" charset="0"/>
                            </a:rPr>
                            <m:t>1</m:t>
                          </m:r>
                        </m:sup>
                      </m:sSup>
                      <m:r>
                        <a:rPr lang="it-IT" i="1"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is-IS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 charset="0"/>
                            </a:rPr>
                            <m:t>𝐶</m:t>
                          </m:r>
                        </m:e>
                        <m:sup>
                          <m:r>
                            <a:rPr lang="it-IT" i="1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it-IT" i="1">
                          <a:latin typeface="Cambria Math" charset="0"/>
                        </a:rPr>
                        <m:t>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4486" y="5897920"/>
                <a:ext cx="1429750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236598" y="4750149"/>
                <a:ext cx="5229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𝛽</m:t>
                      </m:r>
                      <m:acc>
                        <m:accPr>
                          <m:chr m:val="̅"/>
                          <m:ctrlPr>
                            <a:rPr lang="cs-CZ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it-IT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𝑢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598" y="4750149"/>
                <a:ext cx="522900" cy="369332"/>
              </a:xfrm>
              <a:prstGeom prst="rect">
                <a:avLst/>
              </a:prstGeom>
              <a:blipFill rotWithShape="0">
                <a:blip r:embed="rId7"/>
                <a:stretch>
                  <a:fillRect r="-24419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385536" y="4375855"/>
                <a:ext cx="3764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cs-CZ" i="1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it-IT" i="1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𝑢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536" y="4375855"/>
                <a:ext cx="376450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914691" y="3036378"/>
                <a:ext cx="1760225" cy="3731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𝑢</m:t>
                      </m:r>
                      <m:d>
                        <m:dPr>
                          <m:ctrlPr>
                            <a:rPr lang="is-I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𝐼</m:t>
                              </m:r>
                            </m:sub>
                            <m:sup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𝐼</m:t>
                              </m:r>
                            </m:sub>
                            <m:sup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4691" y="3036378"/>
                <a:ext cx="1760225" cy="373179"/>
              </a:xfrm>
              <a:prstGeom prst="rect">
                <a:avLst/>
              </a:prstGeom>
              <a:blipFill rotWithShape="0">
                <a:blip r:embed="rId9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359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The </a:t>
            </a:r>
            <a:r>
              <a:rPr lang="it-IT" dirty="0" smtClean="0"/>
              <a:t>utility </a:t>
            </a:r>
            <a:r>
              <a:rPr lang="it-IT" dirty="0" err="1" smtClean="0"/>
              <a:t>functions</a:t>
            </a:r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73E-0D07-440D-A556-24A0D3BB88A6}" type="slidenum">
              <a:rPr lang="it-IT" smtClean="0"/>
              <a:t>35</a:t>
            </a:fld>
            <a:endParaRPr lang="it-IT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7193" y="1877278"/>
            <a:ext cx="8055428" cy="80116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112608" y="1877278"/>
                <a:ext cx="6992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𝑢</m:t>
                      </m:r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𝑥</m:t>
                      </m:r>
                      <m:r>
                        <a:rPr lang="it-IT" b="0" i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608" y="1877278"/>
                <a:ext cx="699230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954486" y="5897920"/>
                <a:ext cx="14297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s-IS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 charset="0"/>
                            </a:rPr>
                            <m:t>𝐶</m:t>
                          </m:r>
                        </m:e>
                        <m:sup>
                          <m:r>
                            <a:rPr lang="it-IT" i="1">
                              <a:latin typeface="Cambria Math" charset="0"/>
                            </a:rPr>
                            <m:t>1</m:t>
                          </m:r>
                        </m:sup>
                      </m:sSup>
                      <m:r>
                        <a:rPr lang="it-IT" i="1"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is-IS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 charset="0"/>
                            </a:rPr>
                            <m:t>𝐶</m:t>
                          </m:r>
                        </m:e>
                        <m:sup>
                          <m:r>
                            <a:rPr lang="it-IT" i="1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it-IT" i="1">
                          <a:latin typeface="Cambria Math" charset="0"/>
                        </a:rPr>
                        <m:t>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4486" y="5897920"/>
                <a:ext cx="1429750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236598" y="4750149"/>
                <a:ext cx="5229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𝛽</m:t>
                      </m:r>
                      <m:acc>
                        <m:accPr>
                          <m:chr m:val="̅"/>
                          <m:ctrlPr>
                            <a:rPr lang="cs-CZ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𝑢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598" y="4750149"/>
                <a:ext cx="522900" cy="369332"/>
              </a:xfrm>
              <a:prstGeom prst="rect">
                <a:avLst/>
              </a:prstGeom>
              <a:blipFill rotWithShape="0">
                <a:blip r:embed="rId6"/>
                <a:stretch>
                  <a:fillRect r="-24419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771748" y="2240268"/>
                <a:ext cx="2174826" cy="3731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cs-CZ" i="1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it-IT" i="1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𝑢</m:t>
                          </m:r>
                        </m:e>
                      </m:acc>
                      <m:r>
                        <a:rPr lang="it-IT" b="0" i="1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it-IT" i="1">
                          <a:solidFill>
                            <a:srgbClr val="00B050"/>
                          </a:solidFill>
                          <a:latin typeface="Cambria Math" charset="0"/>
                        </a:rPr>
                        <m:t>𝑢</m:t>
                      </m:r>
                      <m:d>
                        <m:dPr>
                          <m:ctrlPr>
                            <a:rPr lang="is-IS" i="1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s-IS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it-IT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it-IT" i="1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is-IS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it-IT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i="1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748" y="2240268"/>
                <a:ext cx="2174826" cy="37317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385536" y="4375855"/>
                <a:ext cx="3764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cs-CZ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it-IT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𝑢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536" y="4375855"/>
                <a:ext cx="376450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960370" y="2638323"/>
                <a:ext cx="2321276" cy="3731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𝛽</m:t>
                      </m:r>
                      <m:acc>
                        <m:accPr>
                          <m:chr m:val="̅"/>
                          <m:ctrlPr>
                            <a:rPr lang="cs-CZ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it-IT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𝑢</m:t>
                          </m:r>
                        </m:e>
                      </m:acc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it-IT" i="1">
                          <a:solidFill>
                            <a:srgbClr val="FF0000"/>
                          </a:solidFill>
                          <a:latin typeface="Cambria Math" charset="0"/>
                        </a:rPr>
                        <m:t>𝑢</m:t>
                      </m:r>
                      <m:d>
                        <m:dPr>
                          <m:ctrlPr>
                            <a:rPr lang="is-IS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𝐼</m:t>
                              </m:r>
                            </m:sub>
                            <m:sup>
                              <m:r>
                                <a:rPr lang="it-IT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it-IT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𝐼</m:t>
                              </m:r>
                            </m:sub>
                            <m:sup>
                              <m:r>
                                <a:rPr lang="it-IT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it-IT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370" y="2638323"/>
                <a:ext cx="2321276" cy="373179"/>
              </a:xfrm>
              <a:prstGeom prst="rect">
                <a:avLst/>
              </a:prstGeom>
              <a:blipFill rotWithShape="0">
                <a:blip r:embed="rId9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914691" y="3036378"/>
                <a:ext cx="1760225" cy="3731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𝑢</m:t>
                      </m:r>
                      <m:d>
                        <m:dPr>
                          <m:ctrlPr>
                            <a:rPr lang="is-I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𝐼</m:t>
                              </m:r>
                            </m:sub>
                            <m:sup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𝐼</m:t>
                              </m:r>
                            </m:sub>
                            <m:sup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4691" y="3036378"/>
                <a:ext cx="1760225" cy="373179"/>
              </a:xfrm>
              <a:prstGeom prst="rect">
                <a:avLst/>
              </a:prstGeom>
              <a:blipFill rotWithShape="0">
                <a:blip r:embed="rId10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89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/>
              <a:t>One</a:t>
            </a:r>
            <a:r>
              <a:rPr lang="it-IT" dirty="0" smtClean="0"/>
              <a:t> </a:t>
            </a:r>
            <a:r>
              <a:rPr lang="it-IT" dirty="0"/>
              <a:t>m</a:t>
            </a:r>
            <a:r>
              <a:rPr lang="it-IT" dirty="0" smtClean="0"/>
              <a:t>ore </a:t>
            </a:r>
            <a:r>
              <a:rPr lang="it-IT" dirty="0" err="1"/>
              <a:t>a</a:t>
            </a:r>
            <a:r>
              <a:rPr lang="it-IT" dirty="0" err="1" smtClean="0"/>
              <a:t>ssumption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690689"/>
            <a:ext cx="8428265" cy="48298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Constant-return-to-scale technologies</a:t>
            </a:r>
            <a:endParaRPr lang="en-US" b="0" dirty="0" smtClean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endParaRPr lang="en-US" dirty="0" smtClean="0">
              <a:ea typeface="Cambria Math" charset="0"/>
              <a:cs typeface="Cambria Math" charset="0"/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pPr marL="2865438" indent="0">
              <a:buNone/>
            </a:pPr>
            <a:endParaRPr lang="en-GB" dirty="0" smtClean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73E-0D07-440D-A556-24A0D3BB88A6}" type="slidenum">
              <a:rPr lang="it-IT" smtClean="0"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345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/>
              <a:t>One</a:t>
            </a:r>
            <a:r>
              <a:rPr lang="it-IT" dirty="0" smtClean="0"/>
              <a:t> </a:t>
            </a:r>
            <a:r>
              <a:rPr lang="it-IT" dirty="0"/>
              <a:t>m</a:t>
            </a:r>
            <a:r>
              <a:rPr lang="it-IT" dirty="0" smtClean="0"/>
              <a:t>ore </a:t>
            </a:r>
            <a:r>
              <a:rPr lang="it-IT" dirty="0" err="1"/>
              <a:t>a</a:t>
            </a:r>
            <a:r>
              <a:rPr lang="it-IT" dirty="0" err="1" smtClean="0"/>
              <a:t>ssumption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690689"/>
                <a:ext cx="8428265" cy="482985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latin typeface="Calibri" charset="0"/>
                    <a:ea typeface="Calibri" charset="0"/>
                    <a:cs typeface="Calibri" charset="0"/>
                  </a:rPr>
                  <a:t>Constant-return-to-scale technologies</a:t>
                </a:r>
                <a:endParaRPr lang="en-US" b="0" dirty="0" smtClean="0">
                  <a:latin typeface="Calibri" charset="0"/>
                  <a:ea typeface="Calibri" charset="0"/>
                  <a:cs typeface="Calibri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 </m:t>
                    </m:r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dirty="0" smtClean="0">
                    <a:ea typeface="Cambria Math" charset="0"/>
                    <a:cs typeface="Cambria Math" charset="0"/>
                  </a:rPr>
                  <a:t>: illiquid  (higher-yield technology)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 smtClean="0">
                  <a:ea typeface="Cambria Math" charset="0"/>
                  <a:cs typeface="Cambria Math" charset="0"/>
                </a:endParaRPr>
              </a:p>
              <a:p>
                <a:pPr marL="0" indent="0">
                  <a:buNone/>
                </a:pPr>
                <a:endParaRPr lang="en-GB" dirty="0" smtClean="0"/>
              </a:p>
              <a:p>
                <a:endParaRPr lang="en-GB" dirty="0" smtClean="0"/>
              </a:p>
              <a:p>
                <a:pPr marL="2865438" indent="0">
                  <a:buNone/>
                </a:pPr>
                <a:endParaRPr lang="en-GB" dirty="0" smtClean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90689"/>
                <a:ext cx="8428265" cy="4829854"/>
              </a:xfrm>
              <a:blipFill rotWithShape="0">
                <a:blip r:embed="rId3"/>
                <a:stretch>
                  <a:fillRect l="-1446" t="-2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73E-0D07-440D-A556-24A0D3BB88A6}" type="slidenum">
              <a:rPr lang="it-IT" smtClean="0"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874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/>
              <a:t>One</a:t>
            </a:r>
            <a:r>
              <a:rPr lang="it-IT" dirty="0" smtClean="0"/>
              <a:t> </a:t>
            </a:r>
            <a:r>
              <a:rPr lang="it-IT" dirty="0"/>
              <a:t>m</a:t>
            </a:r>
            <a:r>
              <a:rPr lang="it-IT" dirty="0" smtClean="0"/>
              <a:t>ore </a:t>
            </a:r>
            <a:r>
              <a:rPr lang="it-IT" dirty="0" err="1"/>
              <a:t>a</a:t>
            </a:r>
            <a:r>
              <a:rPr lang="it-IT" dirty="0" err="1" smtClean="0"/>
              <a:t>ssumption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690689"/>
                <a:ext cx="8428265" cy="482985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latin typeface="Calibri" charset="0"/>
                    <a:ea typeface="Calibri" charset="0"/>
                    <a:cs typeface="Calibri" charset="0"/>
                  </a:rPr>
                  <a:t>Constant-return-to-scale technologies</a:t>
                </a:r>
                <a:endParaRPr lang="en-US" b="0" dirty="0" smtClean="0">
                  <a:latin typeface="Calibri" charset="0"/>
                  <a:ea typeface="Calibri" charset="0"/>
                  <a:cs typeface="Calibri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 </m:t>
                    </m:r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dirty="0" smtClean="0">
                    <a:ea typeface="Cambria Math" charset="0"/>
                    <a:cs typeface="Cambria Math" charset="0"/>
                  </a:rPr>
                  <a:t>: illiquid  (higher-yield technology)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 smtClean="0">
                  <a:ea typeface="Cambria Math" charset="0"/>
                  <a:cs typeface="Cambria Math" charset="0"/>
                </a:endParaRPr>
              </a:p>
              <a:p>
                <a:pPr marL="0" indent="0">
                  <a:buNone/>
                </a:pPr>
                <a:endParaRPr lang="en-US" dirty="0" smtClean="0">
                  <a:ea typeface="Cambria Math" charset="0"/>
                  <a:cs typeface="Cambria Math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charset="0"/>
                        </a:rPr>
                        <m:t>𝑇</m:t>
                      </m:r>
                      <m:r>
                        <a:rPr lang="it-IT" b="0" i="1" smtClean="0">
                          <a:latin typeface="Cambria Math" charset="0"/>
                        </a:rPr>
                        <m:t>:            0                            1                                  2</m:t>
                      </m:r>
                    </m:oMath>
                  </m:oMathPara>
                </a14:m>
                <a:endParaRPr lang="en-GB" dirty="0" smtClean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it-IT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𝑖</m:t>
                    </m:r>
                  </m:oMath>
                </a14:m>
                <a:r>
                  <a:rPr lang="it-IT" dirty="0" smtClean="0">
                    <a:solidFill>
                      <a:srgbClr val="FF0000"/>
                    </a:solidFill>
                  </a:rPr>
                  <a:t> </a:t>
                </a:r>
                <a:r>
                  <a:rPr lang="it-IT" dirty="0" smtClean="0">
                    <a:solidFill>
                      <a:schemeClr val="tx1"/>
                    </a:solidFill>
                  </a:rPr>
                  <a:t>:         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chemeClr val="tx1"/>
                        </a:solidFill>
                        <a:latin typeface="Cambria Math" charset="0"/>
                      </a:rPr>
                      <m:t>−1                                                              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it-IT" i="1">
                        <a:solidFill>
                          <a:srgbClr val="FF0000"/>
                        </a:solidFill>
                        <a:latin typeface="Cambria Math" charset="0"/>
                      </a:rPr>
                      <m:t>  </m:t>
                    </m:r>
                  </m:oMath>
                </a14:m>
                <a:endParaRPr lang="it-IT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charset="0"/>
                        </a:rPr>
                        <m:t>              </m:t>
                      </m:r>
                    </m:oMath>
                  </m:oMathPara>
                </a14:m>
                <a:endParaRPr lang="it-IT" b="0" i="1" dirty="0" smtClean="0">
                  <a:latin typeface="Cambria Math" charset="0"/>
                </a:endParaRP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 smtClean="0"/>
              </a:p>
              <a:p>
                <a:endParaRPr lang="en-GB" dirty="0" smtClean="0"/>
              </a:p>
              <a:p>
                <a:pPr marL="2865438" indent="0">
                  <a:buNone/>
                </a:pPr>
                <a:endParaRPr lang="en-GB" dirty="0" smtClean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90689"/>
                <a:ext cx="8428265" cy="4829854"/>
              </a:xfrm>
              <a:blipFill rotWithShape="0">
                <a:blip r:embed="rId3"/>
                <a:stretch>
                  <a:fillRect l="-1446" t="-2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73E-0D07-440D-A556-24A0D3BB88A6}" type="slidenum">
              <a:rPr lang="it-IT" smtClean="0"/>
              <a:t>38</a:t>
            </a:fld>
            <a:endParaRPr lang="it-IT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612571" y="4855029"/>
            <a:ext cx="432162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74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/>
              <a:t>One</a:t>
            </a:r>
            <a:r>
              <a:rPr lang="it-IT" dirty="0" smtClean="0"/>
              <a:t> </a:t>
            </a:r>
            <a:r>
              <a:rPr lang="it-IT" dirty="0"/>
              <a:t>m</a:t>
            </a:r>
            <a:r>
              <a:rPr lang="it-IT" dirty="0" smtClean="0"/>
              <a:t>ore </a:t>
            </a:r>
            <a:r>
              <a:rPr lang="it-IT" dirty="0" err="1"/>
              <a:t>a</a:t>
            </a:r>
            <a:r>
              <a:rPr lang="it-IT" dirty="0" err="1" smtClean="0"/>
              <a:t>ssumption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690689"/>
                <a:ext cx="8428265" cy="482985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latin typeface="Calibri" charset="0"/>
                    <a:ea typeface="Calibri" charset="0"/>
                    <a:cs typeface="Calibri" charset="0"/>
                  </a:rPr>
                  <a:t>Constant-return-to-scale technologies</a:t>
                </a:r>
                <a:endParaRPr lang="en-US" b="0" dirty="0" smtClean="0">
                  <a:latin typeface="Calibri" charset="0"/>
                  <a:ea typeface="Calibri" charset="0"/>
                  <a:cs typeface="Calibri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 </m:t>
                    </m:r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dirty="0" smtClean="0">
                    <a:ea typeface="Cambria Math" charset="0"/>
                    <a:cs typeface="Cambria Math" charset="0"/>
                  </a:rPr>
                  <a:t>: illiquid  (higher-yield technology)</a:t>
                </a: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rgbClr val="FF0000"/>
                        </a:solidFill>
                        <a:latin typeface="Cambria Math" charset="0"/>
                      </a:rPr>
                      <m:t>𝑙</m:t>
                    </m:r>
                  </m:oMath>
                </a14:m>
                <a:r>
                  <a:rPr lang="en-US" dirty="0">
                    <a:ea typeface="Cambria Math" charset="0"/>
                    <a:cs typeface="Cambria Math" charset="0"/>
                  </a:rPr>
                  <a:t>: liquid (lower-yield </a:t>
                </a:r>
                <a:r>
                  <a:rPr lang="en-US" dirty="0" smtClean="0">
                    <a:ea typeface="Cambria Math" charset="0"/>
                    <a:cs typeface="Cambria Math" charset="0"/>
                  </a:rPr>
                  <a:t>technology)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 smtClean="0">
                  <a:ea typeface="Cambria Math" charset="0"/>
                  <a:cs typeface="Cambria Math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charset="0"/>
                        </a:rPr>
                        <m:t>𝑇</m:t>
                      </m:r>
                      <m:r>
                        <a:rPr lang="it-IT" b="0" i="1" smtClean="0">
                          <a:latin typeface="Cambria Math" charset="0"/>
                        </a:rPr>
                        <m:t>:            0                            1                                  2</m:t>
                      </m:r>
                    </m:oMath>
                  </m:oMathPara>
                </a14:m>
                <a:endParaRPr lang="en-GB" dirty="0" smtClean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it-IT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𝑖</m:t>
                    </m:r>
                  </m:oMath>
                </a14:m>
                <a:r>
                  <a:rPr lang="it-IT" dirty="0" smtClean="0">
                    <a:solidFill>
                      <a:srgbClr val="FF0000"/>
                    </a:solidFill>
                  </a:rPr>
                  <a:t> </a:t>
                </a:r>
                <a:r>
                  <a:rPr lang="it-IT" dirty="0" smtClean="0">
                    <a:solidFill>
                      <a:schemeClr val="tx1"/>
                    </a:solidFill>
                  </a:rPr>
                  <a:t>:         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chemeClr val="tx1"/>
                        </a:solidFill>
                        <a:latin typeface="Cambria Math" charset="0"/>
                      </a:rPr>
                      <m:t>−1                                                              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it-IT" i="1">
                        <a:solidFill>
                          <a:srgbClr val="FF0000"/>
                        </a:solidFill>
                        <a:latin typeface="Cambria Math" charset="0"/>
                      </a:rPr>
                      <m:t>  </m:t>
                    </m:r>
                  </m:oMath>
                </a14:m>
                <a:endParaRPr lang="it-IT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charset="0"/>
                        </a:rPr>
                        <m:t>              </m:t>
                      </m:r>
                    </m:oMath>
                  </m:oMathPara>
                </a14:m>
                <a:endParaRPr lang="it-IT" b="0" i="1" dirty="0" smtClean="0">
                  <a:latin typeface="Cambria Math" charset="0"/>
                </a:endParaRP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 smtClean="0"/>
              </a:p>
              <a:p>
                <a:endParaRPr lang="en-GB" dirty="0" smtClean="0"/>
              </a:p>
              <a:p>
                <a:pPr marL="2865438" indent="0">
                  <a:buNone/>
                </a:pPr>
                <a:endParaRPr lang="en-GB" dirty="0" smtClean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90689"/>
                <a:ext cx="8428265" cy="4829854"/>
              </a:xfrm>
              <a:blipFill rotWithShape="0">
                <a:blip r:embed="rId3"/>
                <a:stretch>
                  <a:fillRect l="-1446" t="-2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73E-0D07-440D-A556-24A0D3BB88A6}" type="slidenum">
              <a:rPr lang="it-IT" smtClean="0"/>
              <a:t>39</a:t>
            </a:fld>
            <a:endParaRPr lang="it-IT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612571" y="4855029"/>
            <a:ext cx="432162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5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2495" y="358359"/>
            <a:ext cx="8192621" cy="1325563"/>
          </a:xfrm>
        </p:spPr>
        <p:txBody>
          <a:bodyPr/>
          <a:lstStyle/>
          <a:p>
            <a:pPr algn="ctr"/>
            <a:r>
              <a:rPr lang="en-US" dirty="0" smtClean="0"/>
              <a:t>Is </a:t>
            </a:r>
            <a:r>
              <a:rPr lang="en-US" dirty="0" smtClean="0"/>
              <a:t>Glass-</a:t>
            </a:r>
            <a:r>
              <a:rPr lang="en-US" dirty="0" err="1" smtClean="0"/>
              <a:t>Steagall’s</a:t>
            </a:r>
            <a:r>
              <a:rPr lang="en-US" dirty="0" smtClean="0"/>
              <a:t> </a:t>
            </a:r>
            <a:r>
              <a:rPr lang="en-US" dirty="0" smtClean="0"/>
              <a:t>repeal to blame?</a:t>
            </a:r>
            <a:endParaRPr lang="en-US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73E-0D07-440D-A556-24A0D3BB88A6}" type="slidenum">
              <a:rPr lang="it-IT" smtClean="0"/>
              <a:t>4</a:t>
            </a:fld>
            <a:endParaRPr lang="it-IT" dirty="0"/>
          </a:p>
        </p:txBody>
      </p:sp>
      <p:sp>
        <p:nvSpPr>
          <p:cNvPr id="5" name="TextBox 4"/>
          <p:cNvSpPr txBox="1"/>
          <p:nvPr/>
        </p:nvSpPr>
        <p:spPr>
          <a:xfrm>
            <a:off x="628650" y="4958273"/>
            <a:ext cx="69459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/>
              <a:t>Could making banks hold only </a:t>
            </a:r>
            <a:r>
              <a:rPr lang="en-US" sz="2800" dirty="0" smtClean="0"/>
              <a:t>liquid </a:t>
            </a:r>
            <a:r>
              <a:rPr lang="en-US" sz="2800" dirty="0"/>
              <a:t>assets </a:t>
            </a:r>
            <a:endParaRPr lang="en-US" sz="2800" dirty="0" smtClean="0"/>
          </a:p>
          <a:p>
            <a:r>
              <a:rPr lang="en-US" sz="2800" dirty="0"/>
              <a:t> </a:t>
            </a:r>
            <a:r>
              <a:rPr lang="en-US" sz="2800" dirty="0" smtClean="0"/>
              <a:t>     induce </a:t>
            </a:r>
            <a:r>
              <a:rPr lang="en-US" sz="2800" dirty="0"/>
              <a:t>bank runs</a:t>
            </a:r>
            <a:r>
              <a:rPr lang="en-US" sz="2800" dirty="0" smtClean="0"/>
              <a:t>? (PS, April 2010)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040873" y="2411476"/>
            <a:ext cx="64817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/>
              <a:t>"Maybe we ought to have a </a:t>
            </a:r>
            <a:r>
              <a:rPr lang="en-US" sz="2200" b="1" i="1" dirty="0" smtClean="0"/>
              <a:t>two-tier </a:t>
            </a:r>
            <a:r>
              <a:rPr lang="en-US" sz="2200" b="1" i="1" dirty="0"/>
              <a:t>financial system</a:t>
            </a:r>
            <a:r>
              <a:rPr lang="en-US" sz="2200" i="1" dirty="0"/>
              <a:t>."</a:t>
            </a:r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573102" y="1683922"/>
            <a:ext cx="4469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Paul Volcker (March 2009)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0872" y="3067753"/>
            <a:ext cx="66508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/>
              <a:t>"This </a:t>
            </a:r>
            <a:r>
              <a:rPr lang="en-US" sz="2200" i="1" dirty="0" smtClean="0"/>
              <a:t>institutions should </a:t>
            </a:r>
            <a:r>
              <a:rPr lang="en-US" sz="2200" i="1" dirty="0"/>
              <a:t>not be taking extraordinary risks </a:t>
            </a:r>
            <a:r>
              <a:rPr lang="en-US" sz="2200" i="1" dirty="0" smtClean="0"/>
              <a:t>in the market place </a:t>
            </a:r>
            <a:r>
              <a:rPr lang="en-US" sz="2200" i="1" dirty="0"/>
              <a:t>represented </a:t>
            </a:r>
            <a:r>
              <a:rPr lang="en-US" sz="2200" i="1" dirty="0" smtClean="0"/>
              <a:t>by </a:t>
            </a:r>
            <a:r>
              <a:rPr lang="en-US" sz="2200" i="1" dirty="0"/>
              <a:t>hedge </a:t>
            </a:r>
            <a:r>
              <a:rPr lang="en-US" sz="2200" i="1" dirty="0" smtClean="0"/>
              <a:t>funds, equity </a:t>
            </a:r>
            <a:r>
              <a:rPr lang="en-US" sz="2200" i="1" dirty="0"/>
              <a:t>funds, large-scale </a:t>
            </a:r>
            <a:r>
              <a:rPr lang="en-US" sz="2200" i="1" dirty="0" smtClean="0"/>
              <a:t>proprietary trading</a:t>
            </a:r>
            <a:r>
              <a:rPr lang="en-US" sz="2200" i="1" dirty="0"/>
              <a:t>. </a:t>
            </a:r>
            <a:r>
              <a:rPr lang="en-US" sz="2200" i="1" dirty="0" smtClean="0"/>
              <a:t>Those </a:t>
            </a:r>
            <a:r>
              <a:rPr lang="en-US" sz="2200" i="1" dirty="0"/>
              <a:t>things would put their </a:t>
            </a:r>
            <a:r>
              <a:rPr lang="en-US" sz="2200" i="1" dirty="0" smtClean="0"/>
              <a:t>basic </a:t>
            </a:r>
            <a:r>
              <a:rPr lang="en-US" sz="2200" i="1" dirty="0"/>
              <a:t>functions in jeopardy"</a:t>
            </a:r>
          </a:p>
        </p:txBody>
      </p:sp>
    </p:spTree>
    <p:extLst>
      <p:ext uri="{BB962C8B-B14F-4D97-AF65-F5344CB8AC3E}">
        <p14:creationId xmlns:p14="http://schemas.microsoft.com/office/powerpoint/2010/main" val="124000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/>
              <a:t>One</a:t>
            </a:r>
            <a:r>
              <a:rPr lang="it-IT" dirty="0" smtClean="0"/>
              <a:t> </a:t>
            </a:r>
            <a:r>
              <a:rPr lang="it-IT" dirty="0"/>
              <a:t>m</a:t>
            </a:r>
            <a:r>
              <a:rPr lang="it-IT" dirty="0" smtClean="0"/>
              <a:t>ore </a:t>
            </a:r>
            <a:r>
              <a:rPr lang="it-IT" dirty="0" err="1"/>
              <a:t>a</a:t>
            </a:r>
            <a:r>
              <a:rPr lang="it-IT" dirty="0" err="1" smtClean="0"/>
              <a:t>ssumption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690689"/>
                <a:ext cx="8428265" cy="482985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latin typeface="Calibri" charset="0"/>
                    <a:ea typeface="Calibri" charset="0"/>
                    <a:cs typeface="Calibri" charset="0"/>
                  </a:rPr>
                  <a:t>Constant-return-to-scale technologies</a:t>
                </a:r>
                <a:endParaRPr lang="en-US" b="0" dirty="0" smtClean="0">
                  <a:latin typeface="Calibri" charset="0"/>
                  <a:ea typeface="Calibri" charset="0"/>
                  <a:cs typeface="Calibri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 </m:t>
                    </m:r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dirty="0" smtClean="0">
                    <a:ea typeface="Cambria Math" charset="0"/>
                    <a:cs typeface="Cambria Math" charset="0"/>
                  </a:rPr>
                  <a:t>: illiquid  (higher-yield technology)</a:t>
                </a:r>
                <a:endParaRPr lang="en-US" dirty="0" smtClean="0"/>
              </a:p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it-IT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𝑙</m:t>
                    </m:r>
                  </m:oMath>
                </a14:m>
                <a:r>
                  <a:rPr lang="en-US" dirty="0">
                    <a:ea typeface="Cambria Math" charset="0"/>
                    <a:cs typeface="Cambria Math" charset="0"/>
                  </a:rPr>
                  <a:t>: </a:t>
                </a:r>
                <a:r>
                  <a:rPr lang="en-US" dirty="0" smtClean="0">
                    <a:ea typeface="Cambria Math" charset="0"/>
                    <a:cs typeface="Cambria Math" charset="0"/>
                  </a:rPr>
                  <a:t>liquid (lower-yield technology)</a:t>
                </a:r>
              </a:p>
              <a:p>
                <a:pPr marL="0" indent="0">
                  <a:buNone/>
                </a:pPr>
                <a:endParaRPr lang="en-US" dirty="0" smtClean="0">
                  <a:ea typeface="Cambria Math" charset="0"/>
                  <a:cs typeface="Cambria Math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charset="0"/>
                        </a:rPr>
                        <m:t>𝑇</m:t>
                      </m:r>
                      <m:r>
                        <a:rPr lang="it-IT" b="0" i="1" smtClean="0">
                          <a:latin typeface="Cambria Math" charset="0"/>
                        </a:rPr>
                        <m:t>:            0                            1                                  2</m:t>
                      </m:r>
                    </m:oMath>
                  </m:oMathPara>
                </a14:m>
                <a:endParaRPr lang="en-GB" dirty="0" smtClean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it-IT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𝑖</m:t>
                    </m:r>
                  </m:oMath>
                </a14:m>
                <a:r>
                  <a:rPr lang="it-IT" dirty="0" smtClean="0">
                    <a:solidFill>
                      <a:srgbClr val="FF0000"/>
                    </a:solidFill>
                  </a:rPr>
                  <a:t> </a:t>
                </a:r>
                <a:r>
                  <a:rPr lang="it-IT" dirty="0" smtClean="0">
                    <a:solidFill>
                      <a:schemeClr val="tx1"/>
                    </a:solidFill>
                  </a:rPr>
                  <a:t>:         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chemeClr val="tx1"/>
                        </a:solidFill>
                        <a:latin typeface="Cambria Math" charset="0"/>
                      </a:rPr>
                      <m:t>−1                                                              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it-IT" i="1">
                        <a:solidFill>
                          <a:srgbClr val="FF0000"/>
                        </a:solidFill>
                        <a:latin typeface="Cambria Math" charset="0"/>
                      </a:rPr>
                      <m:t>  </m:t>
                    </m:r>
                  </m:oMath>
                </a14:m>
                <a:endParaRPr lang="it-IT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charset="0"/>
                        </a:rPr>
                        <m:t>              </m:t>
                      </m:r>
                    </m:oMath>
                  </m:oMathPara>
                </a14:m>
                <a:endParaRPr lang="it-IT" b="0" i="1" dirty="0" smtClean="0">
                  <a:latin typeface="Cambria Math" charset="0"/>
                </a:endParaRP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 smtClean="0"/>
              </a:p>
              <a:p>
                <a:endParaRPr lang="en-GB" dirty="0" smtClean="0"/>
              </a:p>
              <a:p>
                <a:pPr marL="2865438" indent="0">
                  <a:buNone/>
                </a:pPr>
                <a:endParaRPr lang="en-GB" dirty="0" smtClean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90689"/>
                <a:ext cx="8428265" cy="4829854"/>
              </a:xfrm>
              <a:blipFill rotWithShape="0">
                <a:blip r:embed="rId3"/>
                <a:stretch>
                  <a:fillRect l="-1446" t="-2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73E-0D07-440D-A556-24A0D3BB88A6}" type="slidenum">
              <a:rPr lang="it-IT" smtClean="0"/>
              <a:t>40</a:t>
            </a:fld>
            <a:endParaRPr lang="it-IT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612571" y="4855029"/>
            <a:ext cx="432162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510832" y="5628265"/>
            <a:ext cx="168728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28650" y="5639152"/>
                <a:ext cx="5225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280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𝑙</m:t>
                    </m:r>
                  </m:oMath>
                </a14:m>
                <a:r>
                  <a:rPr lang="en-GB" sz="2800" dirty="0" smtClean="0"/>
                  <a:t> :</a:t>
                </a:r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5639152"/>
                <a:ext cx="522513" cy="523220"/>
              </a:xfrm>
              <a:prstGeom prst="rect">
                <a:avLst/>
              </a:prstGeom>
              <a:blipFill rotWithShape="0">
                <a:blip r:embed="rId4"/>
                <a:stretch>
                  <a:fillRect t="-10465" r="-16279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15673" y="5326206"/>
                <a:ext cx="297389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 charset="0"/>
                        </a:rPr>
                        <m:t>−1                          1</m:t>
                      </m:r>
                    </m:oMath>
                  </m:oMathPara>
                </a14:m>
                <a:endParaRPr lang="en-GB" sz="280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673" y="5326206"/>
                <a:ext cx="2973891" cy="80021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66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/>
              <a:t>One</a:t>
            </a:r>
            <a:r>
              <a:rPr lang="it-IT" dirty="0" smtClean="0"/>
              <a:t> </a:t>
            </a:r>
            <a:r>
              <a:rPr lang="it-IT" dirty="0"/>
              <a:t>m</a:t>
            </a:r>
            <a:r>
              <a:rPr lang="it-IT" dirty="0" smtClean="0"/>
              <a:t>ore </a:t>
            </a:r>
            <a:r>
              <a:rPr lang="it-IT" dirty="0" err="1"/>
              <a:t>a</a:t>
            </a:r>
            <a:r>
              <a:rPr lang="it-IT" dirty="0" err="1" smtClean="0"/>
              <a:t>ssumption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690689"/>
                <a:ext cx="8428265" cy="482985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latin typeface="Calibri" charset="0"/>
                    <a:ea typeface="Calibri" charset="0"/>
                    <a:cs typeface="Calibri" charset="0"/>
                  </a:rPr>
                  <a:t>Constant-return-to-scale technologies</a:t>
                </a:r>
                <a:endParaRPr lang="en-US" b="0" dirty="0" smtClean="0">
                  <a:latin typeface="Calibri" charset="0"/>
                  <a:ea typeface="Calibri" charset="0"/>
                  <a:cs typeface="Calibri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 </m:t>
                    </m:r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dirty="0" smtClean="0">
                    <a:ea typeface="Cambria Math" charset="0"/>
                    <a:cs typeface="Cambria Math" charset="0"/>
                  </a:rPr>
                  <a:t>: illiquid  (higher-yield technology)</a:t>
                </a:r>
                <a:endParaRPr lang="en-US" dirty="0" smtClean="0"/>
              </a:p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it-IT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𝑙</m:t>
                    </m:r>
                  </m:oMath>
                </a14:m>
                <a:r>
                  <a:rPr lang="en-US" dirty="0">
                    <a:ea typeface="Cambria Math" charset="0"/>
                    <a:cs typeface="Cambria Math" charset="0"/>
                  </a:rPr>
                  <a:t>: </a:t>
                </a:r>
                <a:r>
                  <a:rPr lang="en-US" dirty="0" smtClean="0">
                    <a:ea typeface="Cambria Math" charset="0"/>
                    <a:cs typeface="Cambria Math" charset="0"/>
                  </a:rPr>
                  <a:t>liquid (lower-yield technology)</a:t>
                </a:r>
              </a:p>
              <a:p>
                <a:pPr marL="0" indent="0">
                  <a:buNone/>
                </a:pPr>
                <a:endParaRPr lang="en-US" dirty="0" smtClean="0">
                  <a:ea typeface="Cambria Math" charset="0"/>
                  <a:cs typeface="Cambria Math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charset="0"/>
                        </a:rPr>
                        <m:t>𝑇</m:t>
                      </m:r>
                      <m:r>
                        <a:rPr lang="it-IT" b="0" i="1" smtClean="0">
                          <a:latin typeface="Cambria Math" charset="0"/>
                        </a:rPr>
                        <m:t>:            0                            1                                  2</m:t>
                      </m:r>
                    </m:oMath>
                  </m:oMathPara>
                </a14:m>
                <a:endParaRPr lang="en-GB" dirty="0" smtClean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it-IT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𝑖</m:t>
                    </m:r>
                  </m:oMath>
                </a14:m>
                <a:r>
                  <a:rPr lang="it-IT" dirty="0" smtClean="0">
                    <a:solidFill>
                      <a:srgbClr val="FF0000"/>
                    </a:solidFill>
                  </a:rPr>
                  <a:t> </a:t>
                </a:r>
                <a:r>
                  <a:rPr lang="it-IT" dirty="0" smtClean="0">
                    <a:solidFill>
                      <a:schemeClr val="tx1"/>
                    </a:solidFill>
                  </a:rPr>
                  <a:t>:         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chemeClr val="tx1"/>
                        </a:solidFill>
                        <a:latin typeface="Cambria Math" charset="0"/>
                      </a:rPr>
                      <m:t>−1                                                              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it-IT" i="1">
                        <a:solidFill>
                          <a:srgbClr val="FF0000"/>
                        </a:solidFill>
                        <a:latin typeface="Cambria Math" charset="0"/>
                      </a:rPr>
                      <m:t>  </m:t>
                    </m:r>
                  </m:oMath>
                </a14:m>
                <a:endParaRPr lang="it-IT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charset="0"/>
                        </a:rPr>
                        <m:t>              </m:t>
                      </m:r>
                    </m:oMath>
                  </m:oMathPara>
                </a14:m>
                <a:endParaRPr lang="it-IT" b="0" i="1" dirty="0" smtClean="0">
                  <a:latin typeface="Cambria Math" charset="0"/>
                </a:endParaRP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 smtClean="0"/>
              </a:p>
              <a:p>
                <a:endParaRPr lang="en-GB" dirty="0" smtClean="0"/>
              </a:p>
              <a:p>
                <a:pPr marL="2865438" indent="0">
                  <a:buNone/>
                </a:pPr>
                <a:endParaRPr lang="en-GB" dirty="0" smtClean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90689"/>
                <a:ext cx="8428265" cy="4829854"/>
              </a:xfrm>
              <a:blipFill rotWithShape="0">
                <a:blip r:embed="rId3"/>
                <a:stretch>
                  <a:fillRect l="-1446" t="-2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73E-0D07-440D-A556-24A0D3BB88A6}" type="slidenum">
              <a:rPr lang="it-IT" smtClean="0"/>
              <a:t>41</a:t>
            </a:fld>
            <a:endParaRPr lang="it-IT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612571" y="4855029"/>
            <a:ext cx="432162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510832" y="5628265"/>
            <a:ext cx="168728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28650" y="5639152"/>
                <a:ext cx="5225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280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𝑙</m:t>
                    </m:r>
                  </m:oMath>
                </a14:m>
                <a:r>
                  <a:rPr lang="en-GB" sz="2800" dirty="0" smtClean="0"/>
                  <a:t> :</a:t>
                </a:r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5639152"/>
                <a:ext cx="522513" cy="523220"/>
              </a:xfrm>
              <a:prstGeom prst="rect">
                <a:avLst/>
              </a:prstGeom>
              <a:blipFill rotWithShape="0">
                <a:blip r:embed="rId4"/>
                <a:stretch>
                  <a:fillRect t="-10465" r="-16279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15673" y="5326206"/>
                <a:ext cx="297389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 charset="0"/>
                        </a:rPr>
                        <m:t>−1                          1</m:t>
                      </m:r>
                    </m:oMath>
                  </m:oMathPara>
                </a14:m>
                <a:endParaRPr lang="en-GB" sz="280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673" y="5326206"/>
                <a:ext cx="2973891" cy="80021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678965" y="5948404"/>
                <a:ext cx="602119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 charset="0"/>
                        </a:rPr>
                        <m:t>−1                                                               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it-IT" sz="2800" b="0" i="1" smtClean="0">
                              <a:latin typeface="Cambria Math" charset="0"/>
                            </a:rPr>
                            <m:t>𝑅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8965" y="5948404"/>
                <a:ext cx="6021199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V="1">
            <a:off x="2528749" y="6210014"/>
            <a:ext cx="440545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27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/>
              <a:t>One</a:t>
            </a:r>
            <a:r>
              <a:rPr lang="it-IT" dirty="0" smtClean="0"/>
              <a:t> </a:t>
            </a:r>
            <a:r>
              <a:rPr lang="it-IT" dirty="0"/>
              <a:t>m</a:t>
            </a:r>
            <a:r>
              <a:rPr lang="it-IT" dirty="0" smtClean="0"/>
              <a:t>ore </a:t>
            </a:r>
            <a:r>
              <a:rPr lang="it-IT" dirty="0" err="1"/>
              <a:t>a</a:t>
            </a:r>
            <a:r>
              <a:rPr lang="it-IT" dirty="0" err="1" smtClean="0"/>
              <a:t>ssumption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690689"/>
                <a:ext cx="8428265" cy="482985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latin typeface="Calibri" charset="0"/>
                    <a:ea typeface="Calibri" charset="0"/>
                    <a:cs typeface="Calibri" charset="0"/>
                  </a:rPr>
                  <a:t>Constant-return-to-scale technologies</a:t>
                </a:r>
                <a:endParaRPr lang="en-US" b="0" dirty="0" smtClean="0">
                  <a:latin typeface="Calibri" charset="0"/>
                  <a:ea typeface="Calibri" charset="0"/>
                  <a:cs typeface="Calibri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 </m:t>
                    </m:r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dirty="0" smtClean="0">
                    <a:ea typeface="Cambria Math" charset="0"/>
                    <a:cs typeface="Cambria Math" charset="0"/>
                  </a:rPr>
                  <a:t>: illiquid  (higher-yield technology)</a:t>
                </a:r>
                <a:endParaRPr lang="en-US" dirty="0" smtClean="0"/>
              </a:p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it-IT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𝑙</m:t>
                    </m:r>
                  </m:oMath>
                </a14:m>
                <a:r>
                  <a:rPr lang="en-US" dirty="0">
                    <a:ea typeface="Cambria Math" charset="0"/>
                    <a:cs typeface="Cambria Math" charset="0"/>
                  </a:rPr>
                  <a:t>: </a:t>
                </a:r>
                <a:r>
                  <a:rPr lang="en-US" dirty="0" smtClean="0">
                    <a:ea typeface="Cambria Math" charset="0"/>
                    <a:cs typeface="Cambria Math" charset="0"/>
                  </a:rPr>
                  <a:t>liquid (lower-yield technology)</a:t>
                </a:r>
              </a:p>
              <a:p>
                <a:pPr marL="0" indent="0">
                  <a:buNone/>
                </a:pPr>
                <a:endParaRPr lang="en-US" dirty="0" smtClean="0">
                  <a:ea typeface="Cambria Math" charset="0"/>
                  <a:cs typeface="Cambria Math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charset="0"/>
                        </a:rPr>
                        <m:t>𝑇</m:t>
                      </m:r>
                      <m:r>
                        <a:rPr lang="it-IT" b="0" i="1" smtClean="0">
                          <a:latin typeface="Cambria Math" charset="0"/>
                        </a:rPr>
                        <m:t>:            0                            1                                  2</m:t>
                      </m:r>
                    </m:oMath>
                  </m:oMathPara>
                </a14:m>
                <a:endParaRPr lang="en-GB" dirty="0" smtClean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it-IT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𝑖</m:t>
                    </m:r>
                  </m:oMath>
                </a14:m>
                <a:r>
                  <a:rPr lang="it-IT" dirty="0" smtClean="0">
                    <a:solidFill>
                      <a:srgbClr val="FF0000"/>
                    </a:solidFill>
                  </a:rPr>
                  <a:t> </a:t>
                </a:r>
                <a:r>
                  <a:rPr lang="it-IT" dirty="0" smtClean="0">
                    <a:solidFill>
                      <a:schemeClr val="tx1"/>
                    </a:solidFill>
                  </a:rPr>
                  <a:t>:         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chemeClr val="tx1"/>
                        </a:solidFill>
                        <a:latin typeface="Cambria Math" charset="0"/>
                      </a:rPr>
                      <m:t>−1                                                              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it-IT" i="1">
                        <a:solidFill>
                          <a:srgbClr val="FF0000"/>
                        </a:solidFill>
                        <a:latin typeface="Cambria Math" charset="0"/>
                      </a:rPr>
                      <m:t>  </m:t>
                    </m:r>
                  </m:oMath>
                </a14:m>
                <a:endParaRPr lang="it-IT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charset="0"/>
                        </a:rPr>
                        <m:t>              </m:t>
                      </m:r>
                    </m:oMath>
                  </m:oMathPara>
                </a14:m>
                <a:endParaRPr lang="it-IT" b="0" i="1" dirty="0" smtClean="0">
                  <a:latin typeface="Cambria Math" charset="0"/>
                </a:endParaRP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 smtClean="0"/>
              </a:p>
              <a:p>
                <a:endParaRPr lang="en-GB" dirty="0" smtClean="0"/>
              </a:p>
              <a:p>
                <a:pPr marL="2865438" indent="0">
                  <a:buNone/>
                </a:pPr>
                <a:endParaRPr lang="en-GB" dirty="0" smtClean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90689"/>
                <a:ext cx="8428265" cy="4829854"/>
              </a:xfrm>
              <a:blipFill rotWithShape="0">
                <a:blip r:embed="rId3"/>
                <a:stretch>
                  <a:fillRect l="-1446" t="-2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73E-0D07-440D-A556-24A0D3BB88A6}" type="slidenum">
              <a:rPr lang="it-IT" smtClean="0"/>
              <a:t>42</a:t>
            </a:fld>
            <a:endParaRPr lang="it-IT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612571" y="4855029"/>
            <a:ext cx="432162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510832" y="5628265"/>
            <a:ext cx="168728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28650" y="5639152"/>
                <a:ext cx="5225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280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𝑙</m:t>
                    </m:r>
                  </m:oMath>
                </a14:m>
                <a:r>
                  <a:rPr lang="en-GB" sz="2800" dirty="0" smtClean="0"/>
                  <a:t> :</a:t>
                </a:r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5639152"/>
                <a:ext cx="522513" cy="523220"/>
              </a:xfrm>
              <a:prstGeom prst="rect">
                <a:avLst/>
              </a:prstGeom>
              <a:blipFill rotWithShape="0">
                <a:blip r:embed="rId4"/>
                <a:stretch>
                  <a:fillRect t="-10465" r="-16279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15673" y="5326206"/>
                <a:ext cx="297389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 charset="0"/>
                        </a:rPr>
                        <m:t>−1                          1</m:t>
                      </m:r>
                    </m:oMath>
                  </m:oMathPara>
                </a14:m>
                <a:endParaRPr lang="en-GB" sz="280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673" y="5326206"/>
                <a:ext cx="2973891" cy="80021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678965" y="5948404"/>
                <a:ext cx="602119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 charset="0"/>
                        </a:rPr>
                        <m:t>−1                                                               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it-IT" sz="2800" b="0" i="1" smtClean="0">
                              <a:latin typeface="Cambria Math" charset="0"/>
                            </a:rPr>
                            <m:t>𝑅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8965" y="5948404"/>
                <a:ext cx="6021199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V="1">
            <a:off x="2528749" y="6210014"/>
            <a:ext cx="440545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921829" y="2388386"/>
                <a:ext cx="385626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1</m:t>
                      </m:r>
                      <m:r>
                        <a:rPr lang="hr-HR" sz="2800" b="0" i="1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&lt;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it-IT" sz="28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𝑅</m:t>
                          </m:r>
                        </m:e>
                        <m:sub>
                          <m:r>
                            <a:rPr lang="it-IT" sz="28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𝑙</m:t>
                          </m:r>
                        </m:sub>
                      </m:sSub>
                      <m:r>
                        <a:rPr lang="it-IT" sz="2800" b="0" i="0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&lt;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it-IT" sz="28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it-IT" sz="28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𝑅</m:t>
                          </m:r>
                        </m:e>
                        <m:sub>
                          <m:r>
                            <a:rPr lang="it-IT" sz="28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GB" sz="2800" dirty="0" smtClean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829" y="2388386"/>
                <a:ext cx="3856264" cy="95410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30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/>
              <a:t>Recap</a:t>
            </a:r>
            <a:r>
              <a:rPr lang="it-IT" dirty="0" smtClean="0"/>
              <a:t> (</a:t>
            </a:r>
            <a:r>
              <a:rPr lang="it-IT" dirty="0" err="1" smtClean="0"/>
              <a:t>What’s</a:t>
            </a:r>
            <a:r>
              <a:rPr lang="it-IT" dirty="0" smtClean="0"/>
              <a:t> new?)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GB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𝛼</m:t>
                    </m:r>
                    <m:r>
                      <a:rPr lang="en-GB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∽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𝑓</m:t>
                        </m:r>
                      </m:e>
                      <m:sub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𝛼</m:t>
                        </m:r>
                      </m:sub>
                    </m:sSub>
                    <m:d>
                      <m:dPr>
                        <m:ctrlPr>
                          <a:rPr lang="is-I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is-I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𝛼</m:t>
                        </m:r>
                      </m:e>
                    </m:d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∗</m:t>
                        </m:r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GB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pt-BR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it-IT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0</m:t>
                            </m:r>
                            <m:r>
                              <a:rPr lang="it-IT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,</m:t>
                            </m:r>
                            <m:acc>
                              <m:accPr>
                                <m:chr m:val="̅"/>
                                <m:ctrlPr>
                                  <a:rPr lang="it-IT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it-IT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𝛼</m:t>
                                </m:r>
                              </m:e>
                            </m:acc>
                          </m:e>
                        </m:d>
                      </m:sub>
                    </m:sSub>
                    <m:d>
                      <m:dPr>
                        <m:ctrlPr>
                          <a:rPr lang="is-IS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is-IS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𝛼</m:t>
                        </m:r>
                      </m:e>
                    </m:d>
                  </m:oMath>
                </a14:m>
                <a:endParaRPr lang="it-IT" dirty="0" smtClean="0">
                  <a:solidFill>
                    <a:schemeClr val="tx1"/>
                  </a:solidFill>
                  <a:ea typeface="Cambria Math" charset="0"/>
                  <a:cs typeface="Cambria Math" charset="0"/>
                </a:endParaRPr>
              </a:p>
              <a:p>
                <a:endParaRPr lang="en-GB" dirty="0" smtClean="0">
                  <a:solidFill>
                    <a:schemeClr val="tx1"/>
                  </a:solidFill>
                </a:endParaRPr>
              </a:p>
              <a:p>
                <a:endParaRPr lang="en-GB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it-IT" i="1">
                        <a:solidFill>
                          <a:schemeClr val="tx1"/>
                        </a:solidFill>
                        <a:latin typeface="Cambria Math" charset="0"/>
                      </a:rPr>
                      <m:t>𝑈</m:t>
                    </m:r>
                    <m:d>
                      <m:dPr>
                        <m:ctrlPr>
                          <a:rPr lang="is-I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=</m:t>
                    </m:r>
                  </m:oMath>
                </a14:m>
                <a:endParaRPr lang="en-GB" dirty="0" smtClean="0"/>
              </a:p>
              <a:p>
                <a:pPr marL="1377950" indent="-1377950">
                  <a:buNone/>
                </a:pPr>
                <a:endParaRPr lang="en-GB" dirty="0" smtClean="0"/>
              </a:p>
              <a:p>
                <a:pPr marL="1377950" indent="-1377950">
                  <a:buNone/>
                </a:pPr>
                <a:endParaRPr lang="en-GB" dirty="0" smtClean="0"/>
              </a:p>
              <a:p>
                <a:r>
                  <a:rPr lang="en-GB" dirty="0" smtClean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chemeClr val="tx1"/>
                        </a:solidFill>
                        <a:latin typeface="Cambria Math" charset="0"/>
                      </a:rPr>
                      <m:t>𝑖</m:t>
                    </m:r>
                  </m:oMath>
                </a14:m>
                <a:r>
                  <a:rPr lang="it-IT" dirty="0">
                    <a:solidFill>
                      <a:schemeClr val="tx1"/>
                    </a:solidFill>
                  </a:rPr>
                  <a:t> </a:t>
                </a:r>
                <a:r>
                  <a:rPr lang="it-IT" dirty="0" smtClean="0">
                    <a:solidFill>
                      <a:schemeClr val="tx1"/>
                    </a:solidFill>
                  </a:rPr>
                  <a:t> (</a:t>
                </a:r>
                <a:r>
                  <a:rPr lang="it-IT" dirty="0" err="1" smtClean="0">
                    <a:solidFill>
                      <a:schemeClr val="tx1"/>
                    </a:solidFill>
                  </a:rPr>
                  <a:t>illiquid</a:t>
                </a:r>
                <a:r>
                  <a:rPr lang="it-IT" dirty="0" smtClean="0">
                    <a:solidFill>
                      <a:schemeClr val="tx1"/>
                    </a:solidFill>
                  </a:rPr>
                  <a:t>) </a:t>
                </a:r>
                <a:r>
                  <a:rPr lang="it-IT" dirty="0" err="1" smtClean="0">
                    <a:solidFill>
                      <a:schemeClr val="tx1"/>
                    </a:solidFill>
                  </a:rPr>
                  <a:t>returns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it-IT" i="1">
                        <a:solidFill>
                          <a:schemeClr val="tx1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it-IT" dirty="0" smtClean="0">
                    <a:solidFill>
                      <a:schemeClr val="tx1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chemeClr val="tx1"/>
                        </a:solidFill>
                        <a:latin typeface="Cambria Math" charset="0"/>
                      </a:rPr>
                      <m:t>𝑇</m:t>
                    </m:r>
                    <m:r>
                      <a:rPr lang="it-IT" i="1">
                        <a:solidFill>
                          <a:schemeClr val="tx1"/>
                        </a:solidFill>
                        <a:latin typeface="Cambria Math" charset="0"/>
                      </a:rPr>
                      <m:t>=2</m:t>
                    </m:r>
                  </m:oMath>
                </a14:m>
                <a:endParaRPr lang="it-IT" dirty="0" smtClean="0">
                  <a:solidFill>
                    <a:schemeClr val="tx1"/>
                  </a:solidFill>
                </a:endParaRPr>
              </a:p>
              <a:p>
                <a:r>
                  <a:rPr lang="it-IT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chemeClr val="tx1"/>
                        </a:solidFill>
                        <a:latin typeface="Cambria Math" charset="0"/>
                      </a:rPr>
                      <m:t>𝑙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</a:t>
                </a:r>
                <a:r>
                  <a:rPr lang="en-GB" dirty="0" smtClean="0">
                    <a:solidFill>
                      <a:schemeClr val="tx1"/>
                    </a:solidFill>
                  </a:rPr>
                  <a:t>  (liquid) </a:t>
                </a:r>
                <a:r>
                  <a:rPr lang="it-IT" dirty="0" err="1">
                    <a:solidFill>
                      <a:schemeClr val="tx1"/>
                    </a:solidFill>
                  </a:rPr>
                  <a:t>returns</a:t>
                </a:r>
                <a:r>
                  <a:rPr lang="it-IT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it-IT" b="0" i="0" smtClean="0">
                        <a:solidFill>
                          <a:schemeClr val="tx1"/>
                        </a:solidFill>
                        <a:latin typeface="Cambria Math" charset="0"/>
                      </a:rPr>
                      <m:t>  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GB" dirty="0" smtClean="0">
                    <a:solidFill>
                      <a:schemeClr val="tx1"/>
                    </a:solidFill>
                  </a:rPr>
                  <a:t>  in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chemeClr val="tx1"/>
                        </a:solidFill>
                        <a:latin typeface="Cambria Math" charset="0"/>
                      </a:rPr>
                      <m:t>𝑇</m:t>
                    </m:r>
                    <m:r>
                      <a:rPr lang="it-IT" i="1">
                        <a:solidFill>
                          <a:schemeClr val="tx1"/>
                        </a:solidFill>
                        <a:latin typeface="Cambria Math" charset="0"/>
                      </a:rPr>
                      <m:t>=2</m:t>
                    </m:r>
                  </m:oMath>
                </a14:m>
                <a:endParaRPr lang="en-GB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73E-0D07-440D-A556-24A0D3BB88A6}" type="slidenum">
              <a:rPr lang="it-IT" smtClean="0"/>
              <a:t>43</a:t>
            </a:fld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943280" y="3325209"/>
                <a:ext cx="321376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+    </m:t>
                      </m:r>
                      <m:r>
                        <a:rPr lang="it-IT" sz="28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𝑢</m:t>
                      </m:r>
                      <m:d>
                        <m:dPr>
                          <m:ctrlPr>
                            <a:rPr lang="is-IS" sz="28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s-IS" sz="28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it-IT" sz="28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it-IT" sz="28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it-IT" sz="28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is-IS" sz="28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it-IT" sz="28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it-IT" sz="28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28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280" y="3325209"/>
                <a:ext cx="3213765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01812" y="3386764"/>
                <a:ext cx="9252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2000" b="0" i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or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1812" y="3386764"/>
                <a:ext cx="925285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28514" y="3777852"/>
                <a:ext cx="71122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𝛽</m:t>
                      </m:r>
                      <m:acc>
                        <m:accPr>
                          <m:chr m:val="̅"/>
                          <m:ctrlPr>
                            <a:rPr lang="cs-CZ" sz="28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it-IT" sz="28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𝑢</m:t>
                          </m:r>
                        </m:e>
                      </m:ac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514" y="3777852"/>
                <a:ext cx="711220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123299" y="2895711"/>
                <a:ext cx="482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cs-CZ" sz="28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it-IT" sz="28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𝑢</m:t>
                          </m:r>
                        </m:e>
                      </m:ac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299" y="2895711"/>
                <a:ext cx="482312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925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/>
              <a:t>B</a:t>
            </a:r>
            <a:r>
              <a:rPr lang="it-IT" dirty="0" err="1" smtClean="0"/>
              <a:t>anks</a:t>
            </a:r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73E-0D07-440D-A556-24A0D3BB88A6}" type="slidenum">
              <a:rPr lang="it-IT" smtClean="0"/>
              <a:t>44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09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/>
              <a:t>B</a:t>
            </a:r>
            <a:r>
              <a:rPr lang="it-IT" dirty="0" err="1" smtClean="0"/>
              <a:t>anks</a:t>
            </a:r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73E-0D07-440D-A556-24A0D3BB88A6}" type="slidenum">
              <a:rPr lang="it-IT" smtClean="0"/>
              <a:t>45</a:t>
            </a:fld>
            <a:endParaRPr lang="it-IT"/>
          </a:p>
        </p:txBody>
      </p:sp>
      <p:sp>
        <p:nvSpPr>
          <p:cNvPr id="4" name="TextBox 3"/>
          <p:cNvSpPr txBox="1"/>
          <p:nvPr/>
        </p:nvSpPr>
        <p:spPr>
          <a:xfrm>
            <a:off x="628650" y="2696642"/>
            <a:ext cx="275190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S</a:t>
            </a:r>
            <a:r>
              <a:rPr lang="en-GB" sz="2800" dirty="0" err="1" smtClean="0"/>
              <a:t>eparated</a:t>
            </a:r>
            <a:r>
              <a:rPr lang="en-GB" sz="2800" dirty="0" smtClean="0"/>
              <a:t> system</a:t>
            </a:r>
          </a:p>
          <a:p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536372" y="1436914"/>
            <a:ext cx="1948542" cy="11212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132114" y="3761910"/>
                <a:ext cx="123161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 smtClean="0"/>
                  <a:t>(only </a:t>
                </a:r>
                <a14:m>
                  <m:oMath xmlns:m="http://schemas.openxmlformats.org/officeDocument/2006/math">
                    <m:r>
                      <a:rPr lang="it-IT" sz="2800" i="1">
                        <a:latin typeface="Cambria Math" charset="0"/>
                      </a:rPr>
                      <m:t>𝑙</m:t>
                    </m:r>
                  </m:oMath>
                </a14:m>
                <a:r>
                  <a:rPr lang="en-GB" sz="2800" dirty="0" smtClean="0"/>
                  <a:t>)</a:t>
                </a:r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114" y="3761910"/>
                <a:ext cx="1231619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10396" t="-10465" r="-8911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697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/>
              <a:t>B</a:t>
            </a:r>
            <a:r>
              <a:rPr lang="it-IT" dirty="0" err="1" smtClean="0"/>
              <a:t>anks</a:t>
            </a:r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73E-0D07-440D-A556-24A0D3BB88A6}" type="slidenum">
              <a:rPr lang="it-IT" smtClean="0"/>
              <a:t>46</a:t>
            </a:fld>
            <a:endParaRPr lang="it-IT"/>
          </a:p>
        </p:txBody>
      </p:sp>
      <p:sp>
        <p:nvSpPr>
          <p:cNvPr id="4" name="TextBox 3"/>
          <p:cNvSpPr txBox="1"/>
          <p:nvPr/>
        </p:nvSpPr>
        <p:spPr>
          <a:xfrm>
            <a:off x="628650" y="2696642"/>
            <a:ext cx="275190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S</a:t>
            </a:r>
            <a:r>
              <a:rPr lang="en-GB" sz="2800" dirty="0" err="1" smtClean="0"/>
              <a:t>eparated</a:t>
            </a:r>
            <a:r>
              <a:rPr lang="en-GB" sz="2800" dirty="0" smtClean="0"/>
              <a:t> system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78286" y="2696642"/>
            <a:ext cx="2337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Unified</a:t>
            </a:r>
            <a:r>
              <a:rPr lang="it-IT" sz="2800" dirty="0" smtClean="0"/>
              <a:t> </a:t>
            </a:r>
            <a:r>
              <a:rPr lang="it-IT" sz="2800" dirty="0" err="1" smtClean="0"/>
              <a:t>system</a:t>
            </a:r>
            <a:endParaRPr lang="en-US" sz="28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536372" y="1436914"/>
            <a:ext cx="1948542" cy="11212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471850" y="1436913"/>
            <a:ext cx="1947320" cy="11212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132114" y="3761910"/>
                <a:ext cx="123161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 smtClean="0"/>
                  <a:t>(only </a:t>
                </a:r>
                <a14:m>
                  <m:oMath xmlns:m="http://schemas.openxmlformats.org/officeDocument/2006/math">
                    <m:r>
                      <a:rPr lang="it-IT" sz="2800" i="1">
                        <a:latin typeface="Cambria Math" charset="0"/>
                      </a:rPr>
                      <m:t>𝑙</m:t>
                    </m:r>
                  </m:oMath>
                </a14:m>
                <a:r>
                  <a:rPr lang="en-GB" sz="2800" dirty="0" smtClean="0"/>
                  <a:t>)</a:t>
                </a:r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114" y="3761910"/>
                <a:ext cx="1231619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10396" t="-10465" r="-8911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979275" y="3761910"/>
                <a:ext cx="213590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800" dirty="0" smtClean="0"/>
                  <a:t>(</a:t>
                </a:r>
                <a:r>
                  <a:rPr lang="it-IT" sz="2800" dirty="0" err="1" smtClean="0"/>
                  <a:t>both</a:t>
                </a:r>
                <a:r>
                  <a:rPr lang="it-IT" sz="2800" dirty="0" smtClean="0"/>
                  <a:t> </a:t>
                </a:r>
                <a14:m>
                  <m:oMath xmlns:m="http://schemas.openxmlformats.org/officeDocument/2006/math">
                    <m:r>
                      <a:rPr lang="it-IT" sz="2800" i="1">
                        <a:latin typeface="Cambria Math" charset="0"/>
                      </a:rPr>
                      <m:t>𝑙</m:t>
                    </m:r>
                  </m:oMath>
                </a14:m>
                <a:r>
                  <a:rPr lang="it-IT" sz="2800" dirty="0" smtClean="0"/>
                  <a:t> and </a:t>
                </a:r>
                <a14:m>
                  <m:oMath xmlns:m="http://schemas.openxmlformats.org/officeDocument/2006/math">
                    <m:r>
                      <a:rPr lang="it-IT" sz="2800" i="1">
                        <a:latin typeface="Cambria Math" charset="0"/>
                      </a:rPr>
                      <m:t>𝑖</m:t>
                    </m:r>
                  </m:oMath>
                </a14:m>
                <a:r>
                  <a:rPr lang="it-IT" sz="2800" dirty="0" smtClean="0"/>
                  <a:t>)</a:t>
                </a:r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9275" y="3761910"/>
                <a:ext cx="2135906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6000" t="-10465" r="-4857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217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/>
              <a:t>B</a:t>
            </a:r>
            <a:r>
              <a:rPr lang="it-IT" dirty="0" err="1" smtClean="0"/>
              <a:t>anks</a:t>
            </a:r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73E-0D07-440D-A556-24A0D3BB88A6}" type="slidenum">
              <a:rPr lang="it-IT" smtClean="0"/>
              <a:t>47</a:t>
            </a:fld>
            <a:endParaRPr lang="it-IT"/>
          </a:p>
        </p:txBody>
      </p:sp>
      <p:sp>
        <p:nvSpPr>
          <p:cNvPr id="4" name="TextBox 3"/>
          <p:cNvSpPr txBox="1"/>
          <p:nvPr/>
        </p:nvSpPr>
        <p:spPr>
          <a:xfrm>
            <a:off x="628650" y="2696642"/>
            <a:ext cx="275190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S</a:t>
            </a:r>
            <a:r>
              <a:rPr lang="en-GB" sz="2800" dirty="0" err="1" smtClean="0"/>
              <a:t>eparated</a:t>
            </a:r>
            <a:r>
              <a:rPr lang="en-GB" sz="2800" dirty="0" smtClean="0"/>
              <a:t> system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78286" y="2696642"/>
            <a:ext cx="2337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Unified</a:t>
            </a:r>
            <a:r>
              <a:rPr lang="it-IT" sz="2800" dirty="0" smtClean="0"/>
              <a:t> </a:t>
            </a:r>
            <a:r>
              <a:rPr lang="it-IT" sz="2800" dirty="0" err="1" smtClean="0"/>
              <a:t>system</a:t>
            </a:r>
            <a:endParaRPr lang="en-US" sz="28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536372" y="1436914"/>
            <a:ext cx="1948542" cy="11212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471850" y="1436913"/>
            <a:ext cx="1947320" cy="11212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132114" y="3761910"/>
                <a:ext cx="123161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 smtClean="0"/>
                  <a:t>(only </a:t>
                </a:r>
                <a14:m>
                  <m:oMath xmlns:m="http://schemas.openxmlformats.org/officeDocument/2006/math">
                    <m:r>
                      <a:rPr lang="it-IT" sz="2800" i="1">
                        <a:latin typeface="Cambria Math" charset="0"/>
                      </a:rPr>
                      <m:t>𝑙</m:t>
                    </m:r>
                  </m:oMath>
                </a14:m>
                <a:r>
                  <a:rPr lang="en-GB" sz="2800" dirty="0" smtClean="0"/>
                  <a:t>)</a:t>
                </a:r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114" y="3761910"/>
                <a:ext cx="1231619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10396" t="-10465" r="-8911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979275" y="3761910"/>
                <a:ext cx="213590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800" dirty="0" smtClean="0"/>
                  <a:t>(</a:t>
                </a:r>
                <a:r>
                  <a:rPr lang="it-IT" sz="2800" dirty="0" err="1" smtClean="0"/>
                  <a:t>both</a:t>
                </a:r>
                <a:r>
                  <a:rPr lang="it-IT" sz="2800" dirty="0" smtClean="0"/>
                  <a:t> </a:t>
                </a:r>
                <a14:m>
                  <m:oMath xmlns:m="http://schemas.openxmlformats.org/officeDocument/2006/math">
                    <m:r>
                      <a:rPr lang="it-IT" sz="2800" i="1">
                        <a:latin typeface="Cambria Math" charset="0"/>
                      </a:rPr>
                      <m:t>𝑙</m:t>
                    </m:r>
                  </m:oMath>
                </a14:m>
                <a:r>
                  <a:rPr lang="it-IT" sz="2800" dirty="0" smtClean="0"/>
                  <a:t> and </a:t>
                </a:r>
                <a14:m>
                  <m:oMath xmlns:m="http://schemas.openxmlformats.org/officeDocument/2006/math">
                    <m:r>
                      <a:rPr lang="it-IT" sz="2800" i="1">
                        <a:latin typeface="Cambria Math" charset="0"/>
                      </a:rPr>
                      <m:t>𝑖</m:t>
                    </m:r>
                  </m:oMath>
                </a14:m>
                <a:r>
                  <a:rPr lang="it-IT" sz="2800" dirty="0" smtClean="0"/>
                  <a:t>)</a:t>
                </a:r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9275" y="3761910"/>
                <a:ext cx="2135906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6000" t="-10465" r="-4857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magine 2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077" b="35692" l="24108" r="44720">
                        <a14:foregroundMark x1="27677" y1="22923" x2="27677" y2="22923"/>
                        <a14:foregroundMark x1="25127" y1="28923" x2="25127" y2="28923"/>
                        <a14:foregroundMark x1="38310" y1="19692" x2="38310" y2="19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62" t="18056" r="54865" b="64093"/>
          <a:stretch/>
        </p:blipFill>
        <p:spPr>
          <a:xfrm rot="5021760">
            <a:off x="6342981" y="1241193"/>
            <a:ext cx="1661660" cy="3554588"/>
          </a:xfrm>
          <a:prstGeom prst="rect">
            <a:avLst/>
          </a:prstGeom>
        </p:spPr>
      </p:pic>
      <p:pic>
        <p:nvPicPr>
          <p:cNvPr id="13" name="Immagine 2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846" b="65846" l="8084" r="28405">
                        <a14:foregroundMark x1="20539" y1="51077" x2="20539" y2="51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61" t="42916" r="69231" b="32168"/>
          <a:stretch/>
        </p:blipFill>
        <p:spPr>
          <a:xfrm rot="6018536" flipH="1">
            <a:off x="3800950" y="2797370"/>
            <a:ext cx="1740570" cy="166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8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/>
              <a:t>Contract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174171" y="1467645"/>
                <a:ext cx="8839200" cy="5111751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endParaRPr lang="it-IT" i="1" dirty="0" smtClean="0">
                  <a:latin typeface="Cambria Math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charset="0"/>
                        </a:rPr>
                        <m:t>𝑠</m:t>
                      </m:r>
                      <m:r>
                        <a:rPr lang="it-IT" b="0" i="1" smtClean="0">
                          <a:latin typeface="Cambria Math" charset="0"/>
                        </a:rPr>
                        <m:t>𝑝𝑒𝑐𝑖𝑓𝑖𝑒𝑠</m:t>
                      </m:r>
                      <m:r>
                        <a:rPr lang="it-IT" b="0" i="1" smtClean="0">
                          <a:latin typeface="Cambria Math" charset="0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cs-CZ" b="0" i="1" smtClean="0">
                              <a:latin typeface="Cambria Math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cs-CZ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eqArrPr>
                            <m:e>
                              <m:r>
                                <a:rPr lang="cs-CZ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𝛾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it-IT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it-IT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is-I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charset="0"/>
                                    </a:rPr>
                                    <m:t>𝐼</m:t>
                                  </m:r>
                                </m:sub>
                                <m:sup>
                                  <m:r>
                                    <a:rPr lang="it-IT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is-IS" i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s-IS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α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is-IS" i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)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𝑃</m:t>
                                  </m:r>
                                </m:sub>
                                <m:sup>
                                  <m:r>
                                    <a:rPr lang="it-IT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is-I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is-IS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α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it-IT" b="0" dirty="0" smtClean="0"/>
              </a:p>
              <a:p>
                <a:pPr marL="0" indent="0">
                  <a:buNone/>
                </a:pPr>
                <a:endParaRPr lang="it-IT" sz="36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36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𝛾</m:t>
                    </m:r>
                    <m:r>
                      <a:rPr lang="it-IT" sz="3600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</m:oMath>
                </a14:m>
                <a:r>
                  <a:rPr lang="it-IT" sz="3600" i="1" dirty="0" smtClean="0">
                    <a:latin typeface="Cambria Math" charset="0"/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3600" i="0" smtClean="0">
                        <a:latin typeface="Cambria Math" charset="0"/>
                        <a:ea typeface="Calibri" charset="0"/>
                        <a:cs typeface="Calibri" charset="0"/>
                      </a:rPr>
                      <m:t>%</m:t>
                    </m:r>
                  </m:oMath>
                </a14:m>
                <a:r>
                  <a:rPr lang="it-IT" sz="3600" dirty="0" smtClean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3600">
                        <a:latin typeface="Cambria Math" charset="0"/>
                        <a:ea typeface="Calibri" charset="0"/>
                        <a:cs typeface="Calibri" charset="0"/>
                      </a:rPr>
                      <m:t>of</m:t>
                    </m:r>
                    <m:r>
                      <a:rPr lang="it-IT" sz="3600">
                        <a:latin typeface="Cambria Math" charset="0"/>
                        <a:ea typeface="Calibri" charset="0"/>
                        <a:cs typeface="Calibri" charset="0"/>
                      </a:rPr>
                      <m:t> </m:t>
                    </m:r>
                    <m:r>
                      <m:rPr>
                        <m:sty m:val="p"/>
                      </m:rPr>
                      <a:rPr lang="it-IT" sz="3600">
                        <a:latin typeface="Cambria Math" charset="0"/>
                        <a:ea typeface="Calibri" charset="0"/>
                        <a:cs typeface="Calibri" charset="0"/>
                      </a:rPr>
                      <m:t>endowment</m:t>
                    </m:r>
                    <m:r>
                      <a:rPr lang="it-IT" sz="3600">
                        <a:latin typeface="Cambria Math" charset="0"/>
                        <a:ea typeface="Calibri" charset="0"/>
                        <a:cs typeface="Calibri" charset="0"/>
                      </a:rPr>
                      <m:t> </m:t>
                    </m:r>
                    <m:r>
                      <m:rPr>
                        <m:sty m:val="p"/>
                      </m:rPr>
                      <a:rPr lang="it-IT" sz="3600">
                        <a:latin typeface="Cambria Math" charset="0"/>
                        <a:ea typeface="Calibri" charset="0"/>
                        <a:cs typeface="Calibri" charset="0"/>
                      </a:rPr>
                      <m:t>in</m:t>
                    </m:r>
                    <m:r>
                      <a:rPr lang="it-IT" sz="3600">
                        <a:latin typeface="Cambria Math" charset="0"/>
                        <a:ea typeface="Calibri" charset="0"/>
                        <a:cs typeface="Calibri" charset="0"/>
                      </a:rPr>
                      <m:t> </m:t>
                    </m:r>
                    <m:r>
                      <a:rPr lang="it-IT" sz="3600" i="1">
                        <a:latin typeface="Cambria Math" charset="0"/>
                        <a:ea typeface="Calibri" charset="0"/>
                        <a:cs typeface="Calibri" charset="0"/>
                      </a:rPr>
                      <m:t>𝑙</m:t>
                    </m:r>
                  </m:oMath>
                </a14:m>
                <a:endParaRPr lang="it-IT" sz="3600" i="1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>
                  <a:buNone/>
                </a:pPr>
                <a:endParaRPr lang="it-IT" sz="3600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it-IT" sz="3600" i="1" smtClean="0">
                            <a:solidFill>
                              <a:schemeClr val="bg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it-IT" sz="3600" i="1">
                            <a:solidFill>
                              <a:schemeClr val="bg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𝑐</m:t>
                        </m:r>
                      </m:e>
                      <m:sup>
                        <m:r>
                          <a:rPr lang="it-IT" sz="3600" i="1">
                            <a:solidFill>
                              <a:schemeClr val="bg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is-IS" sz="3600" i="1">
                            <a:solidFill>
                              <a:schemeClr val="bg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it-IT" sz="3600" i="1">
                            <a:solidFill>
                              <a:schemeClr val="bg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𝑧</m:t>
                        </m:r>
                      </m:e>
                    </m:d>
                    <m:r>
                      <a:rPr lang="it-IT" sz="3600" i="1">
                        <a:solidFill>
                          <a:schemeClr val="bg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</m:oMath>
                </a14:m>
                <a:r>
                  <a:rPr lang="it-IT" sz="3600" i="1" dirty="0" smtClean="0">
                    <a:solidFill>
                      <a:schemeClr val="bg1"/>
                    </a:solidFill>
                    <a:latin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3600" i="0">
                        <a:solidFill>
                          <a:schemeClr val="bg1"/>
                        </a:solidFill>
                        <a:latin typeface="Cambria Math" charset="0"/>
                        <a:ea typeface="Calibri" charset="0"/>
                        <a:cs typeface="Calibri" charset="0"/>
                      </a:rPr>
                      <m:t>withdrawal</m:t>
                    </m:r>
                    <m:r>
                      <a:rPr lang="it-IT" sz="3600" i="0">
                        <a:solidFill>
                          <a:schemeClr val="bg1"/>
                        </a:solidFill>
                        <a:latin typeface="Cambria Math" charset="0"/>
                        <a:ea typeface="Calibri" charset="0"/>
                        <a:cs typeface="Calibri" charset="0"/>
                      </a:rPr>
                      <m:t> </m:t>
                    </m:r>
                    <m:r>
                      <m:rPr>
                        <m:sty m:val="p"/>
                      </m:rPr>
                      <a:rPr lang="it-IT" sz="3600" i="0">
                        <a:solidFill>
                          <a:schemeClr val="bg1"/>
                        </a:solidFill>
                        <a:latin typeface="Cambria Math" charset="0"/>
                        <a:ea typeface="Calibri" charset="0"/>
                        <a:cs typeface="Calibri" charset="0"/>
                      </a:rPr>
                      <m:t>in</m:t>
                    </m:r>
                    <m:r>
                      <a:rPr lang="it-IT" sz="3600" i="0">
                        <a:solidFill>
                          <a:schemeClr val="bg1"/>
                        </a:solidFill>
                        <a:latin typeface="Cambria Math" charset="0"/>
                        <a:ea typeface="Calibri" charset="0"/>
                        <a:cs typeface="Calibri" charset="0"/>
                      </a:rPr>
                      <m:t> </m:t>
                    </m:r>
                    <m:r>
                      <a:rPr lang="it-IT" sz="3600" i="1">
                        <a:solidFill>
                          <a:schemeClr val="bg1"/>
                        </a:solidFill>
                        <a:latin typeface="Cambria Math" charset="0"/>
                        <a:ea typeface="Calibri" charset="0"/>
                        <a:cs typeface="Calibri" charset="0"/>
                      </a:rPr>
                      <m:t>𝑇</m:t>
                    </m:r>
                    <m:r>
                      <a:rPr lang="it-IT" sz="3600" i="1">
                        <a:solidFill>
                          <a:schemeClr val="bg1"/>
                        </a:solidFill>
                        <a:latin typeface="Cambria Math" charset="0"/>
                        <a:ea typeface="Calibri" charset="0"/>
                        <a:cs typeface="Calibri" charset="0"/>
                      </a:rPr>
                      <m:t>=1</m:t>
                    </m:r>
                  </m:oMath>
                </a14:m>
                <a:endParaRPr lang="it-IT" sz="3600" i="1" dirty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>
                  <a:buNone/>
                </a:pPr>
                <a:endParaRPr lang="it-IT" sz="3200" i="1" dirty="0" smtClean="0">
                  <a:solidFill>
                    <a:schemeClr val="bg1"/>
                  </a:solidFill>
                  <a:latin typeface="Cambria Math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SupPr>
                        <m:e>
                          <m:r>
                            <a:rPr lang="it-IT" sz="36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it-IT" sz="36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𝐼</m:t>
                          </m:r>
                        </m:sub>
                        <m:sup>
                          <m:r>
                            <a:rPr lang="it-IT" sz="36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is-IS" sz="360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36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it-IT" sz="3600" i="1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it-IT" sz="3600" i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withdrawal</m:t>
                      </m:r>
                      <m:r>
                        <a:rPr lang="it-IT" sz="3600" i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3600" i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in</m:t>
                      </m:r>
                      <m:r>
                        <a:rPr lang="it-IT" sz="3600" i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it-IT" sz="3600" i="1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𝑇</m:t>
                      </m:r>
                      <m:r>
                        <a:rPr lang="it-IT" sz="3600" i="1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=2 </m:t>
                      </m:r>
                      <m:r>
                        <m:rPr>
                          <m:sty m:val="p"/>
                        </m:rPr>
                        <a:rPr lang="it-IT" sz="3600" b="0" i="0" smtClean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f</m:t>
                      </m:r>
                      <m:r>
                        <m:rPr>
                          <m:sty m:val="p"/>
                        </m:rPr>
                        <a:rPr lang="it-IT" sz="3600" i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or</m:t>
                      </m:r>
                      <m:r>
                        <a:rPr lang="it-IT" sz="3600" i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3600" i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who</m:t>
                      </m:r>
                      <m:r>
                        <a:rPr lang="it-IT" sz="3600" i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3600" i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also</m:t>
                      </m:r>
                      <m:r>
                        <a:rPr lang="it-IT" sz="3600" i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3600" i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withdrew</m:t>
                      </m:r>
                      <m:r>
                        <a:rPr lang="it-IT" sz="3600" i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3600" i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in</m:t>
                      </m:r>
                      <m:r>
                        <a:rPr lang="it-IT" sz="3600" i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it-IT" sz="3600" i="1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𝑇</m:t>
                      </m:r>
                      <m:r>
                        <a:rPr lang="it-IT" sz="3600" i="1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=1</m:t>
                      </m:r>
                    </m:oMath>
                  </m:oMathPara>
                </a14:m>
                <a:endParaRPr lang="it-IT" sz="3200" i="1" dirty="0" smtClean="0">
                  <a:solidFill>
                    <a:schemeClr val="bg1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marL="0" indent="0">
                  <a:buNone/>
                </a:pPr>
                <a:endParaRPr lang="en-US" sz="3200" i="1" dirty="0" smtClean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SupPr>
                        <m:e>
                          <m:r>
                            <a:rPr lang="it-IT" sz="36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it-IT" sz="36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𝑃</m:t>
                          </m:r>
                        </m:sub>
                        <m:sup>
                          <m:r>
                            <a:rPr lang="it-IT" sz="36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is-IS" sz="36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36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it-IT" sz="3600" i="1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it-IT" sz="3600" i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withdrawal</m:t>
                      </m:r>
                      <m:r>
                        <a:rPr lang="it-IT" sz="3600" i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3600" i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in</m:t>
                      </m:r>
                      <m:r>
                        <a:rPr lang="it-IT" sz="3600" i="1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it-IT" sz="3600" i="1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𝑇</m:t>
                      </m:r>
                      <m:r>
                        <a:rPr lang="it-IT" sz="3600" i="1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=2 </m:t>
                      </m:r>
                      <m:r>
                        <m:rPr>
                          <m:sty m:val="p"/>
                        </m:rPr>
                        <a:rPr lang="it-IT" sz="3600" i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for</m:t>
                      </m:r>
                      <m:r>
                        <a:rPr lang="it-IT" sz="3600" i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3600" i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who</m:t>
                      </m:r>
                      <m:r>
                        <a:rPr lang="it-IT" sz="3600" i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3600" i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did</m:t>
                      </m:r>
                      <m:r>
                        <a:rPr lang="it-IT" sz="3600" b="0" i="0" smtClean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3600" b="0" i="0" smtClean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not</m:t>
                      </m:r>
                      <m:r>
                        <a:rPr lang="it-IT" sz="3600" i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3600" i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withdraw</m:t>
                      </m:r>
                      <m:r>
                        <a:rPr lang="it-IT" sz="3600" i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</m:oMath>
                  </m:oMathPara>
                </a14:m>
                <a:endParaRPr lang="it-IT" sz="3600" i="0" dirty="0" smtClean="0">
                  <a:solidFill>
                    <a:schemeClr val="bg1"/>
                  </a:solidFill>
                  <a:ea typeface="Cambria Math" charset="0"/>
                  <a:cs typeface="Cambria Math" charset="0"/>
                </a:endParaRPr>
              </a:p>
              <a:p>
                <a:pPr marL="0" indent="0">
                  <a:buNone/>
                </a:pPr>
                <a:r>
                  <a:rPr lang="it-IT" sz="3600" dirty="0" smtClean="0">
                    <a:solidFill>
                      <a:schemeClr val="bg1"/>
                    </a:solidFill>
                    <a:ea typeface="Cambria Math" charset="0"/>
                    <a:cs typeface="Cambria Math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3600" i="0">
                        <a:solidFill>
                          <a:schemeClr val="bg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in</m:t>
                    </m:r>
                    <m:r>
                      <a:rPr lang="it-IT" sz="3600" i="0">
                        <a:solidFill>
                          <a:schemeClr val="bg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it-IT" sz="3600" i="1">
                        <a:solidFill>
                          <a:schemeClr val="bg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𝑇</m:t>
                    </m:r>
                    <m:r>
                      <a:rPr lang="it-IT" sz="3600" i="1">
                        <a:solidFill>
                          <a:schemeClr val="bg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=1</m:t>
                    </m:r>
                  </m:oMath>
                </a14:m>
                <a:endParaRPr lang="it-IT" sz="3200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it-IT" dirty="0"/>
              </a:p>
              <a:p>
                <a:pPr marL="514350" indent="-514350">
                  <a:buFont typeface="+mj-lt"/>
                  <a:buAutoNum type="arabicParenR"/>
                </a:pPr>
                <a:endParaRPr lang="it-IT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4171" y="1467645"/>
                <a:ext cx="8839200" cy="5111751"/>
              </a:xfrm>
              <a:blipFill rotWithShape="0">
                <a:blip r:embed="rId3"/>
                <a:stretch>
                  <a:fillRect l="-207" b="-9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73E-0D07-440D-A556-24A0D3BB88A6}" type="slidenum">
              <a:rPr lang="it-IT" smtClean="0"/>
              <a:t>48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943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/>
              <a:t>Contract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174171" y="1467645"/>
                <a:ext cx="8839200" cy="5111751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endParaRPr lang="it-IT" i="1" dirty="0" smtClean="0">
                  <a:latin typeface="Cambria Math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charset="0"/>
                        </a:rPr>
                        <m:t>𝑠</m:t>
                      </m:r>
                      <m:r>
                        <a:rPr lang="it-IT" b="0" i="1" smtClean="0">
                          <a:latin typeface="Cambria Math" charset="0"/>
                        </a:rPr>
                        <m:t>𝑝𝑒𝑐𝑖𝑓𝑖𝑒𝑠</m:t>
                      </m:r>
                      <m:r>
                        <a:rPr lang="it-IT" b="0" i="1" smtClean="0">
                          <a:latin typeface="Cambria Math" charset="0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cs-CZ" b="0" i="1" smtClean="0">
                              <a:latin typeface="Cambria Math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cs-CZ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eqArrPr>
                            <m:e>
                              <m:r>
                                <a:rPr lang="cs-CZ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𝛾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it-IT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it-IT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is-I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charset="0"/>
                                    </a:rPr>
                                    <m:t>𝐼</m:t>
                                  </m:r>
                                </m:sub>
                                <m:sup>
                                  <m:r>
                                    <a:rPr lang="it-IT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is-IS" i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s-IS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α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is-IS" i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)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𝑃</m:t>
                                  </m:r>
                                </m:sub>
                                <m:sup>
                                  <m:r>
                                    <a:rPr lang="it-IT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is-I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is-IS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α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it-IT" b="0" dirty="0" smtClean="0"/>
              </a:p>
              <a:p>
                <a:pPr marL="0" indent="0">
                  <a:buNone/>
                </a:pPr>
                <a:endParaRPr lang="it-IT" sz="36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36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𝛾</m:t>
                    </m:r>
                    <m:r>
                      <a:rPr lang="it-IT" sz="3600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</m:oMath>
                </a14:m>
                <a:r>
                  <a:rPr lang="it-IT" sz="3600" i="1" dirty="0" smtClean="0">
                    <a:latin typeface="Cambria Math" charset="0"/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3600" i="0" smtClean="0">
                        <a:latin typeface="Cambria Math" charset="0"/>
                        <a:ea typeface="Calibri" charset="0"/>
                        <a:cs typeface="Calibri" charset="0"/>
                      </a:rPr>
                      <m:t>%</m:t>
                    </m:r>
                  </m:oMath>
                </a14:m>
                <a:r>
                  <a:rPr lang="it-IT" sz="3600" dirty="0" smtClean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3600">
                        <a:latin typeface="Cambria Math" charset="0"/>
                        <a:ea typeface="Calibri" charset="0"/>
                        <a:cs typeface="Calibri" charset="0"/>
                      </a:rPr>
                      <m:t>of</m:t>
                    </m:r>
                    <m:r>
                      <a:rPr lang="it-IT" sz="3600">
                        <a:latin typeface="Cambria Math" charset="0"/>
                        <a:ea typeface="Calibri" charset="0"/>
                        <a:cs typeface="Calibri" charset="0"/>
                      </a:rPr>
                      <m:t> </m:t>
                    </m:r>
                    <m:r>
                      <m:rPr>
                        <m:sty m:val="p"/>
                      </m:rPr>
                      <a:rPr lang="it-IT" sz="3600">
                        <a:latin typeface="Cambria Math" charset="0"/>
                        <a:ea typeface="Calibri" charset="0"/>
                        <a:cs typeface="Calibri" charset="0"/>
                      </a:rPr>
                      <m:t>endowment</m:t>
                    </m:r>
                    <m:r>
                      <a:rPr lang="it-IT" sz="3600">
                        <a:latin typeface="Cambria Math" charset="0"/>
                        <a:ea typeface="Calibri" charset="0"/>
                        <a:cs typeface="Calibri" charset="0"/>
                      </a:rPr>
                      <m:t> </m:t>
                    </m:r>
                    <m:r>
                      <m:rPr>
                        <m:sty m:val="p"/>
                      </m:rPr>
                      <a:rPr lang="it-IT" sz="3600">
                        <a:latin typeface="Cambria Math" charset="0"/>
                        <a:ea typeface="Calibri" charset="0"/>
                        <a:cs typeface="Calibri" charset="0"/>
                      </a:rPr>
                      <m:t>in</m:t>
                    </m:r>
                    <m:r>
                      <a:rPr lang="it-IT" sz="3600">
                        <a:latin typeface="Cambria Math" charset="0"/>
                        <a:ea typeface="Calibri" charset="0"/>
                        <a:cs typeface="Calibri" charset="0"/>
                      </a:rPr>
                      <m:t> </m:t>
                    </m:r>
                    <m:r>
                      <a:rPr lang="it-IT" sz="3600" i="1">
                        <a:latin typeface="Cambria Math" charset="0"/>
                        <a:ea typeface="Calibri" charset="0"/>
                        <a:cs typeface="Calibri" charset="0"/>
                      </a:rPr>
                      <m:t>𝑙</m:t>
                    </m:r>
                  </m:oMath>
                </a14:m>
                <a:endParaRPr lang="it-IT" sz="3600" i="1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>
                  <a:buNone/>
                </a:pPr>
                <a:endParaRPr lang="it-IT" sz="3600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it-IT" sz="3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it-IT" sz="3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𝑐</m:t>
                        </m:r>
                      </m:e>
                      <m:sup>
                        <m:r>
                          <a:rPr lang="it-IT" sz="3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is-IS" sz="3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it-IT" sz="3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𝑧</m:t>
                        </m:r>
                      </m:e>
                    </m:d>
                    <m:r>
                      <a:rPr lang="it-IT" sz="3600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</m:oMath>
                </a14:m>
                <a:r>
                  <a:rPr lang="it-IT" sz="3600" i="1" dirty="0" smtClean="0">
                    <a:latin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3600" i="0">
                        <a:latin typeface="Cambria Math" charset="0"/>
                        <a:ea typeface="Calibri" charset="0"/>
                        <a:cs typeface="Calibri" charset="0"/>
                      </a:rPr>
                      <m:t>withdrawal</m:t>
                    </m:r>
                    <m:r>
                      <a:rPr lang="it-IT" sz="3600" i="0">
                        <a:latin typeface="Cambria Math" charset="0"/>
                        <a:ea typeface="Calibri" charset="0"/>
                        <a:cs typeface="Calibri" charset="0"/>
                      </a:rPr>
                      <m:t> </m:t>
                    </m:r>
                    <m:r>
                      <m:rPr>
                        <m:sty m:val="p"/>
                      </m:rPr>
                      <a:rPr lang="it-IT" sz="3600" i="0">
                        <a:latin typeface="Cambria Math" charset="0"/>
                        <a:ea typeface="Calibri" charset="0"/>
                        <a:cs typeface="Calibri" charset="0"/>
                      </a:rPr>
                      <m:t>in</m:t>
                    </m:r>
                    <m:r>
                      <a:rPr lang="it-IT" sz="3600" i="0">
                        <a:latin typeface="Cambria Math" charset="0"/>
                        <a:ea typeface="Calibri" charset="0"/>
                        <a:cs typeface="Calibri" charset="0"/>
                      </a:rPr>
                      <m:t> </m:t>
                    </m:r>
                    <m:r>
                      <a:rPr lang="it-IT" sz="3600" i="1">
                        <a:latin typeface="Cambria Math" charset="0"/>
                        <a:ea typeface="Calibri" charset="0"/>
                        <a:cs typeface="Calibri" charset="0"/>
                      </a:rPr>
                      <m:t>𝑇</m:t>
                    </m:r>
                    <m:r>
                      <a:rPr lang="it-IT" sz="3600" i="1">
                        <a:latin typeface="Cambria Math" charset="0"/>
                        <a:ea typeface="Calibri" charset="0"/>
                        <a:cs typeface="Calibri" charset="0"/>
                      </a:rPr>
                      <m:t>=1</m:t>
                    </m:r>
                  </m:oMath>
                </a14:m>
                <a:endParaRPr lang="it-IT" sz="3600" i="1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>
                  <a:buNone/>
                </a:pPr>
                <a:endParaRPr lang="it-IT" sz="3200" i="1" dirty="0" smtClean="0">
                  <a:latin typeface="Cambria Math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SupPr>
                        <m:e>
                          <m:r>
                            <a:rPr lang="it-IT" sz="36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it-IT" sz="36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𝐼</m:t>
                          </m:r>
                        </m:sub>
                        <m:sup>
                          <m:r>
                            <a:rPr lang="it-IT" sz="36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is-IS" sz="360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36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it-IT" sz="3600" i="1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it-IT" sz="3600" i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withdrawal</m:t>
                      </m:r>
                      <m:r>
                        <a:rPr lang="it-IT" sz="3600" i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3600" i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in</m:t>
                      </m:r>
                      <m:r>
                        <a:rPr lang="it-IT" sz="3600" i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it-IT" sz="3600" i="1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𝑇</m:t>
                      </m:r>
                      <m:r>
                        <a:rPr lang="it-IT" sz="3600" i="1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=2 </m:t>
                      </m:r>
                      <m:r>
                        <m:rPr>
                          <m:sty m:val="p"/>
                        </m:rPr>
                        <a:rPr lang="it-IT" sz="3600" b="0" i="0" smtClean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f</m:t>
                      </m:r>
                      <m:r>
                        <m:rPr>
                          <m:sty m:val="p"/>
                        </m:rPr>
                        <a:rPr lang="it-IT" sz="3600" i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or</m:t>
                      </m:r>
                      <m:r>
                        <a:rPr lang="it-IT" sz="3600" i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3600" i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who</m:t>
                      </m:r>
                      <m:r>
                        <a:rPr lang="it-IT" sz="3600" i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3600" i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also</m:t>
                      </m:r>
                      <m:r>
                        <a:rPr lang="it-IT" sz="3600" i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3600" i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withdrew</m:t>
                      </m:r>
                      <m:r>
                        <a:rPr lang="it-IT" sz="3600" i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3600" i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in</m:t>
                      </m:r>
                      <m:r>
                        <a:rPr lang="it-IT" sz="3600" i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it-IT" sz="3600" i="1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𝑇</m:t>
                      </m:r>
                      <m:r>
                        <a:rPr lang="it-IT" sz="3600" i="1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=1</m:t>
                      </m:r>
                    </m:oMath>
                  </m:oMathPara>
                </a14:m>
                <a:endParaRPr lang="it-IT" sz="3200" i="1" dirty="0" smtClean="0">
                  <a:solidFill>
                    <a:schemeClr val="bg1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marL="0" indent="0">
                  <a:buNone/>
                </a:pPr>
                <a:endParaRPr lang="en-US" sz="3200" i="1" dirty="0" smtClean="0">
                  <a:solidFill>
                    <a:schemeClr val="bg1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SupPr>
                        <m:e>
                          <m:r>
                            <a:rPr lang="it-IT" sz="36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it-IT" sz="36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𝑃</m:t>
                          </m:r>
                        </m:sub>
                        <m:sup>
                          <m:r>
                            <a:rPr lang="it-IT" sz="36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is-IS" sz="36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36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it-IT" sz="3600" i="1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it-IT" sz="3600" i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withdrawal</m:t>
                      </m:r>
                      <m:r>
                        <a:rPr lang="it-IT" sz="3600" i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3600" i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in</m:t>
                      </m:r>
                      <m:r>
                        <a:rPr lang="it-IT" sz="3600" i="1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it-IT" sz="3600" i="1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𝑇</m:t>
                      </m:r>
                      <m:r>
                        <a:rPr lang="it-IT" sz="3600" i="1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=2 </m:t>
                      </m:r>
                      <m:r>
                        <m:rPr>
                          <m:sty m:val="p"/>
                        </m:rPr>
                        <a:rPr lang="it-IT" sz="3600" i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for</m:t>
                      </m:r>
                      <m:r>
                        <a:rPr lang="it-IT" sz="3600" i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3600" i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who</m:t>
                      </m:r>
                      <m:r>
                        <a:rPr lang="it-IT" sz="3600" i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3600" i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did</m:t>
                      </m:r>
                      <m:r>
                        <a:rPr lang="it-IT" sz="3600" b="0" i="0" smtClean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3600" b="0" i="0" smtClean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not</m:t>
                      </m:r>
                      <m:r>
                        <a:rPr lang="it-IT" sz="3600" i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3600" i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withdraw</m:t>
                      </m:r>
                      <m:r>
                        <a:rPr lang="it-IT" sz="3600" i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</m:oMath>
                  </m:oMathPara>
                </a14:m>
                <a:endParaRPr lang="it-IT" sz="3600" i="0" dirty="0" smtClean="0">
                  <a:solidFill>
                    <a:schemeClr val="bg1"/>
                  </a:solidFill>
                  <a:ea typeface="Cambria Math" charset="0"/>
                  <a:cs typeface="Cambria Math" charset="0"/>
                </a:endParaRPr>
              </a:p>
              <a:p>
                <a:pPr marL="0" indent="0">
                  <a:buNone/>
                </a:pPr>
                <a:r>
                  <a:rPr lang="it-IT" sz="3600" dirty="0" smtClean="0">
                    <a:solidFill>
                      <a:schemeClr val="bg1"/>
                    </a:solidFill>
                    <a:ea typeface="Cambria Math" charset="0"/>
                    <a:cs typeface="Cambria Math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3600" i="0">
                        <a:solidFill>
                          <a:schemeClr val="bg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in</m:t>
                    </m:r>
                    <m:r>
                      <a:rPr lang="it-IT" sz="3600" i="0">
                        <a:solidFill>
                          <a:schemeClr val="bg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it-IT" sz="3600" i="1">
                        <a:solidFill>
                          <a:schemeClr val="bg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𝑇</m:t>
                    </m:r>
                    <m:r>
                      <a:rPr lang="it-IT" sz="3600" i="1">
                        <a:solidFill>
                          <a:schemeClr val="bg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=1</m:t>
                    </m:r>
                  </m:oMath>
                </a14:m>
                <a:endParaRPr lang="it-IT" sz="3200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it-IT" dirty="0"/>
              </a:p>
              <a:p>
                <a:pPr marL="514350" indent="-514350">
                  <a:buFont typeface="+mj-lt"/>
                  <a:buAutoNum type="arabicParenR"/>
                </a:pPr>
                <a:endParaRPr lang="it-IT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4171" y="1467645"/>
                <a:ext cx="8839200" cy="5111751"/>
              </a:xfrm>
              <a:blipFill rotWithShape="0">
                <a:blip r:embed="rId3"/>
                <a:stretch>
                  <a:fillRect l="-207" b="-9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73E-0D07-440D-A556-24A0D3BB88A6}" type="slidenum">
              <a:rPr lang="it-IT" smtClean="0"/>
              <a:t>49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828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8384721" cy="4351338"/>
              </a:xfrm>
            </p:spPr>
            <p:txBody>
              <a:bodyPr/>
              <a:lstStyle/>
              <a:p>
                <a:r>
                  <a:rPr lang="it-IT" dirty="0"/>
                  <a:t>3 </a:t>
                </a:r>
                <a:r>
                  <a:rPr lang="it-IT" dirty="0" err="1"/>
                  <a:t>periods</a:t>
                </a:r>
                <a:r>
                  <a:rPr lang="it-IT" dirty="0"/>
                  <a:t>:    </a:t>
                </a:r>
                <a14:m>
                  <m:oMath xmlns:m="http://schemas.openxmlformats.org/officeDocument/2006/math">
                    <m:r>
                      <a:rPr lang="it-IT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𝑇</m:t>
                    </m:r>
                    <m:r>
                      <a:rPr lang="it-IT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=0       </m:t>
                    </m:r>
                    <m:r>
                      <a:rPr lang="it-IT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𝑇</m:t>
                    </m:r>
                    <m:r>
                      <a:rPr lang="it-IT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=1        </m:t>
                    </m:r>
                    <m:r>
                      <a:rPr lang="it-IT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𝑇</m:t>
                    </m:r>
                    <m:r>
                      <a:rPr lang="it-IT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=2</m:t>
                    </m:r>
                  </m:oMath>
                </a14:m>
                <a:endParaRPr lang="it-IT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8384721" cy="4351338"/>
              </a:xfrm>
              <a:blipFill>
                <a:blip r:embed="rId3"/>
                <a:stretch>
                  <a:fillRect l="-130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73E-0D07-440D-A556-24A0D3BB88A6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872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/>
              <a:t>Contract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174171" y="1467645"/>
                <a:ext cx="8839200" cy="5111751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endParaRPr lang="it-IT" i="1" dirty="0" smtClean="0">
                  <a:latin typeface="Cambria Math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charset="0"/>
                        </a:rPr>
                        <m:t>𝑠</m:t>
                      </m:r>
                      <m:r>
                        <a:rPr lang="it-IT" b="0" i="1" smtClean="0">
                          <a:latin typeface="Cambria Math" charset="0"/>
                        </a:rPr>
                        <m:t>𝑝𝑒𝑐𝑖𝑓𝑖𝑒𝑠</m:t>
                      </m:r>
                      <m:r>
                        <a:rPr lang="it-IT" b="0" i="1" smtClean="0">
                          <a:latin typeface="Cambria Math" charset="0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cs-CZ" b="0" i="1" smtClean="0">
                              <a:latin typeface="Cambria Math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cs-CZ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eqArrPr>
                            <m:e>
                              <m:r>
                                <a:rPr lang="cs-CZ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𝛾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it-IT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it-IT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is-I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charset="0"/>
                                    </a:rPr>
                                    <m:t>𝐼</m:t>
                                  </m:r>
                                </m:sub>
                                <m:sup>
                                  <m:r>
                                    <a:rPr lang="it-IT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is-IS" i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s-IS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α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is-IS" i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)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𝑃</m:t>
                                  </m:r>
                                </m:sub>
                                <m:sup>
                                  <m:r>
                                    <a:rPr lang="it-IT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is-I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is-IS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α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it-IT" b="0" dirty="0" smtClean="0"/>
              </a:p>
              <a:p>
                <a:pPr marL="0" indent="0">
                  <a:buNone/>
                </a:pPr>
                <a:endParaRPr lang="it-IT" sz="36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36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𝛾</m:t>
                    </m:r>
                    <m:r>
                      <a:rPr lang="it-IT" sz="3600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</m:oMath>
                </a14:m>
                <a:r>
                  <a:rPr lang="it-IT" sz="3600" i="1" dirty="0" smtClean="0">
                    <a:latin typeface="Cambria Math" charset="0"/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3600" i="0" smtClean="0">
                        <a:latin typeface="Cambria Math" charset="0"/>
                        <a:ea typeface="Calibri" charset="0"/>
                        <a:cs typeface="Calibri" charset="0"/>
                      </a:rPr>
                      <m:t>%</m:t>
                    </m:r>
                  </m:oMath>
                </a14:m>
                <a:r>
                  <a:rPr lang="it-IT" sz="3600" dirty="0" smtClean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3600">
                        <a:latin typeface="Cambria Math" charset="0"/>
                        <a:ea typeface="Calibri" charset="0"/>
                        <a:cs typeface="Calibri" charset="0"/>
                      </a:rPr>
                      <m:t>of</m:t>
                    </m:r>
                    <m:r>
                      <a:rPr lang="it-IT" sz="3600">
                        <a:latin typeface="Cambria Math" charset="0"/>
                        <a:ea typeface="Calibri" charset="0"/>
                        <a:cs typeface="Calibri" charset="0"/>
                      </a:rPr>
                      <m:t> </m:t>
                    </m:r>
                    <m:r>
                      <m:rPr>
                        <m:sty m:val="p"/>
                      </m:rPr>
                      <a:rPr lang="it-IT" sz="3600">
                        <a:latin typeface="Cambria Math" charset="0"/>
                        <a:ea typeface="Calibri" charset="0"/>
                        <a:cs typeface="Calibri" charset="0"/>
                      </a:rPr>
                      <m:t>endowment</m:t>
                    </m:r>
                    <m:r>
                      <a:rPr lang="it-IT" sz="3600">
                        <a:latin typeface="Cambria Math" charset="0"/>
                        <a:ea typeface="Calibri" charset="0"/>
                        <a:cs typeface="Calibri" charset="0"/>
                      </a:rPr>
                      <m:t> </m:t>
                    </m:r>
                    <m:r>
                      <m:rPr>
                        <m:sty m:val="p"/>
                      </m:rPr>
                      <a:rPr lang="it-IT" sz="3600">
                        <a:latin typeface="Cambria Math" charset="0"/>
                        <a:ea typeface="Calibri" charset="0"/>
                        <a:cs typeface="Calibri" charset="0"/>
                      </a:rPr>
                      <m:t>in</m:t>
                    </m:r>
                    <m:r>
                      <a:rPr lang="it-IT" sz="3600">
                        <a:latin typeface="Cambria Math" charset="0"/>
                        <a:ea typeface="Calibri" charset="0"/>
                        <a:cs typeface="Calibri" charset="0"/>
                      </a:rPr>
                      <m:t> </m:t>
                    </m:r>
                    <m:r>
                      <a:rPr lang="it-IT" sz="3600" i="1">
                        <a:latin typeface="Cambria Math" charset="0"/>
                        <a:ea typeface="Calibri" charset="0"/>
                        <a:cs typeface="Calibri" charset="0"/>
                      </a:rPr>
                      <m:t>𝑙</m:t>
                    </m:r>
                  </m:oMath>
                </a14:m>
                <a:endParaRPr lang="it-IT" sz="3600" i="1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>
                  <a:buNone/>
                </a:pPr>
                <a:endParaRPr lang="it-IT" sz="3600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it-IT" sz="3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it-IT" sz="3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𝑐</m:t>
                        </m:r>
                      </m:e>
                      <m:sup>
                        <m:r>
                          <a:rPr lang="it-IT" sz="3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is-IS" sz="3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it-IT" sz="3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𝑧</m:t>
                        </m:r>
                      </m:e>
                    </m:d>
                    <m:r>
                      <a:rPr lang="it-IT" sz="3600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</m:oMath>
                </a14:m>
                <a:r>
                  <a:rPr lang="it-IT" sz="3600" i="1" dirty="0" smtClean="0">
                    <a:latin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3600" i="0">
                        <a:latin typeface="Cambria Math" charset="0"/>
                        <a:ea typeface="Calibri" charset="0"/>
                        <a:cs typeface="Calibri" charset="0"/>
                      </a:rPr>
                      <m:t>withdrawal</m:t>
                    </m:r>
                    <m:r>
                      <a:rPr lang="it-IT" sz="3600" i="0">
                        <a:latin typeface="Cambria Math" charset="0"/>
                        <a:ea typeface="Calibri" charset="0"/>
                        <a:cs typeface="Calibri" charset="0"/>
                      </a:rPr>
                      <m:t> </m:t>
                    </m:r>
                    <m:r>
                      <m:rPr>
                        <m:sty m:val="p"/>
                      </m:rPr>
                      <a:rPr lang="it-IT" sz="3600" i="0">
                        <a:latin typeface="Cambria Math" charset="0"/>
                        <a:ea typeface="Calibri" charset="0"/>
                        <a:cs typeface="Calibri" charset="0"/>
                      </a:rPr>
                      <m:t>in</m:t>
                    </m:r>
                    <m:r>
                      <a:rPr lang="it-IT" sz="3600" i="0">
                        <a:latin typeface="Cambria Math" charset="0"/>
                        <a:ea typeface="Calibri" charset="0"/>
                        <a:cs typeface="Calibri" charset="0"/>
                      </a:rPr>
                      <m:t> </m:t>
                    </m:r>
                    <m:r>
                      <a:rPr lang="it-IT" sz="3600" i="1">
                        <a:latin typeface="Cambria Math" charset="0"/>
                        <a:ea typeface="Calibri" charset="0"/>
                        <a:cs typeface="Calibri" charset="0"/>
                      </a:rPr>
                      <m:t>𝑇</m:t>
                    </m:r>
                    <m:r>
                      <a:rPr lang="it-IT" sz="3600" i="1">
                        <a:latin typeface="Cambria Math" charset="0"/>
                        <a:ea typeface="Calibri" charset="0"/>
                        <a:cs typeface="Calibri" charset="0"/>
                      </a:rPr>
                      <m:t>=1</m:t>
                    </m:r>
                  </m:oMath>
                </a14:m>
                <a:endParaRPr lang="it-IT" sz="3600" i="1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>
                  <a:buNone/>
                </a:pPr>
                <a:endParaRPr lang="it-IT" sz="3200" i="1" dirty="0" smtClean="0">
                  <a:latin typeface="Cambria Math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SupPr>
                        <m:e>
                          <m:r>
                            <a:rPr lang="it-IT" sz="3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it-IT" sz="3600" i="1">
                              <a:latin typeface="Cambria Math" charset="0"/>
                            </a:rPr>
                            <m:t>𝐼</m:t>
                          </m:r>
                        </m:sub>
                        <m:sup>
                          <m:r>
                            <a:rPr lang="it-IT" sz="36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is-IS" sz="36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36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it-IT" sz="3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it-IT" sz="3600" i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withdrawal</m:t>
                      </m:r>
                      <m:r>
                        <a:rPr lang="it-IT" sz="3600" i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3600" i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in</m:t>
                      </m:r>
                      <m:r>
                        <a:rPr lang="it-IT" sz="3600" i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it-IT" sz="3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𝑇</m:t>
                      </m:r>
                      <m:r>
                        <a:rPr lang="it-IT" sz="3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=2 </m:t>
                      </m:r>
                      <m:r>
                        <m:rPr>
                          <m:sty m:val="p"/>
                        </m:rPr>
                        <a:rPr lang="it-IT" sz="36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if</m:t>
                      </m:r>
                      <m:r>
                        <a:rPr lang="it-IT" sz="36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36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he</m:t>
                      </m:r>
                      <m:r>
                        <a:rPr lang="it-IT" sz="36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3600" i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also</m:t>
                      </m:r>
                      <m:r>
                        <a:rPr lang="it-IT" sz="3600" i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3600" i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withdrew</m:t>
                      </m:r>
                      <m:r>
                        <a:rPr lang="it-IT" sz="3600" i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3600" i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in</m:t>
                      </m:r>
                      <m:r>
                        <a:rPr lang="it-IT" sz="3600" i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it-IT" sz="3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𝑇</m:t>
                      </m:r>
                      <m:r>
                        <a:rPr lang="it-IT" sz="3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=1</m:t>
                      </m:r>
                    </m:oMath>
                  </m:oMathPara>
                </a14:m>
                <a:endParaRPr lang="it-IT" sz="3200" i="1" dirty="0" smtClean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marL="0" indent="0">
                  <a:buNone/>
                </a:pPr>
                <a:endParaRPr lang="en-US" sz="3200" i="1" dirty="0" smtClean="0">
                  <a:solidFill>
                    <a:schemeClr val="bg1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SupPr>
                        <m:e>
                          <m:r>
                            <a:rPr lang="it-IT" sz="36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it-IT" sz="36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𝑃</m:t>
                          </m:r>
                        </m:sub>
                        <m:sup>
                          <m:r>
                            <a:rPr lang="it-IT" sz="36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is-IS" sz="36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36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it-IT" sz="3600" i="1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it-IT" sz="3600" i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withdrawal</m:t>
                      </m:r>
                      <m:r>
                        <a:rPr lang="it-IT" sz="3600" i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3600" i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in</m:t>
                      </m:r>
                      <m:r>
                        <a:rPr lang="it-IT" sz="3600" i="1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it-IT" sz="3600" i="1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𝑇</m:t>
                      </m:r>
                      <m:r>
                        <a:rPr lang="it-IT" sz="3600" i="1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=2 </m:t>
                      </m:r>
                      <m:r>
                        <m:rPr>
                          <m:sty m:val="p"/>
                        </m:rPr>
                        <a:rPr lang="it-IT" sz="3600" i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for</m:t>
                      </m:r>
                      <m:r>
                        <a:rPr lang="it-IT" sz="3600" i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3600" i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who</m:t>
                      </m:r>
                      <m:r>
                        <a:rPr lang="it-IT" sz="3600" i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3600" i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did</m:t>
                      </m:r>
                      <m:r>
                        <a:rPr lang="it-IT" sz="3600" b="0" i="0" smtClean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3600" b="0" i="0" smtClean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not</m:t>
                      </m:r>
                      <m:r>
                        <a:rPr lang="it-IT" sz="3600" i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3600" i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withdraw</m:t>
                      </m:r>
                      <m:r>
                        <a:rPr lang="it-IT" sz="3600" i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</m:oMath>
                  </m:oMathPara>
                </a14:m>
                <a:endParaRPr lang="it-IT" sz="3600" i="0" dirty="0" smtClean="0">
                  <a:solidFill>
                    <a:schemeClr val="bg1"/>
                  </a:solidFill>
                  <a:ea typeface="Cambria Math" charset="0"/>
                  <a:cs typeface="Cambria Math" charset="0"/>
                </a:endParaRPr>
              </a:p>
              <a:p>
                <a:pPr marL="0" indent="0">
                  <a:buNone/>
                </a:pPr>
                <a:r>
                  <a:rPr lang="it-IT" sz="3600" dirty="0" smtClean="0">
                    <a:solidFill>
                      <a:schemeClr val="bg1"/>
                    </a:solidFill>
                    <a:ea typeface="Cambria Math" charset="0"/>
                    <a:cs typeface="Cambria Math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3600" i="0">
                        <a:solidFill>
                          <a:schemeClr val="bg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in</m:t>
                    </m:r>
                    <m:r>
                      <a:rPr lang="it-IT" sz="3600" i="0">
                        <a:solidFill>
                          <a:schemeClr val="bg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it-IT" sz="3600" i="1">
                        <a:solidFill>
                          <a:schemeClr val="bg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𝑇</m:t>
                    </m:r>
                    <m:r>
                      <a:rPr lang="it-IT" sz="3600" i="1">
                        <a:solidFill>
                          <a:schemeClr val="bg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=1</m:t>
                    </m:r>
                  </m:oMath>
                </a14:m>
                <a:endParaRPr lang="it-IT" sz="3200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it-IT" dirty="0"/>
              </a:p>
              <a:p>
                <a:pPr marL="514350" indent="-514350">
                  <a:buFont typeface="+mj-lt"/>
                  <a:buAutoNum type="arabicParenR"/>
                </a:pPr>
                <a:endParaRPr lang="it-IT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4171" y="1467645"/>
                <a:ext cx="8839200" cy="5111751"/>
              </a:xfrm>
              <a:blipFill rotWithShape="0">
                <a:blip r:embed="rId3"/>
                <a:stretch>
                  <a:fillRect l="-207" b="-9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73E-0D07-440D-A556-24A0D3BB88A6}" type="slidenum">
              <a:rPr lang="it-IT" smtClean="0"/>
              <a:t>50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4265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/>
              <a:t>Contract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174171" y="1467645"/>
                <a:ext cx="8839200" cy="5111751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endParaRPr lang="it-IT" i="1" dirty="0" smtClean="0">
                  <a:latin typeface="Cambria Math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charset="0"/>
                        </a:rPr>
                        <m:t>𝑠</m:t>
                      </m:r>
                      <m:r>
                        <a:rPr lang="it-IT" b="0" i="1" smtClean="0">
                          <a:latin typeface="Cambria Math" charset="0"/>
                        </a:rPr>
                        <m:t>𝑝𝑒𝑐𝑖𝑓𝑖𝑒𝑠</m:t>
                      </m:r>
                      <m:r>
                        <a:rPr lang="it-IT" b="0" i="1" smtClean="0">
                          <a:latin typeface="Cambria Math" charset="0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cs-CZ" b="0" i="1" smtClean="0">
                              <a:latin typeface="Cambria Math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cs-CZ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eqArrPr>
                            <m:e>
                              <m:r>
                                <a:rPr lang="cs-CZ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𝛾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it-IT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it-IT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is-I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charset="0"/>
                                    </a:rPr>
                                    <m:t>𝐼</m:t>
                                  </m:r>
                                </m:sub>
                                <m:sup>
                                  <m:r>
                                    <a:rPr lang="it-IT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is-IS" i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s-IS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α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is-IS" i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)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𝑃</m:t>
                                  </m:r>
                                </m:sub>
                                <m:sup>
                                  <m:r>
                                    <a:rPr lang="it-IT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is-I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is-IS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α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it-IT" b="0" dirty="0" smtClean="0"/>
              </a:p>
              <a:p>
                <a:pPr marL="0" indent="0">
                  <a:buNone/>
                </a:pPr>
                <a:endParaRPr lang="it-IT" sz="36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36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𝛾</m:t>
                    </m:r>
                    <m:r>
                      <a:rPr lang="it-IT" sz="3600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</m:oMath>
                </a14:m>
                <a:r>
                  <a:rPr lang="it-IT" sz="3600" i="1" dirty="0" smtClean="0">
                    <a:latin typeface="Cambria Math" charset="0"/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3600" i="0" smtClean="0">
                        <a:latin typeface="Cambria Math" charset="0"/>
                        <a:ea typeface="Calibri" charset="0"/>
                        <a:cs typeface="Calibri" charset="0"/>
                      </a:rPr>
                      <m:t>%</m:t>
                    </m:r>
                  </m:oMath>
                </a14:m>
                <a:r>
                  <a:rPr lang="it-IT" sz="3600" dirty="0" smtClean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3600">
                        <a:latin typeface="Cambria Math" charset="0"/>
                        <a:ea typeface="Calibri" charset="0"/>
                        <a:cs typeface="Calibri" charset="0"/>
                      </a:rPr>
                      <m:t>of</m:t>
                    </m:r>
                    <m:r>
                      <a:rPr lang="it-IT" sz="3600">
                        <a:latin typeface="Cambria Math" charset="0"/>
                        <a:ea typeface="Calibri" charset="0"/>
                        <a:cs typeface="Calibri" charset="0"/>
                      </a:rPr>
                      <m:t> </m:t>
                    </m:r>
                    <m:r>
                      <m:rPr>
                        <m:sty m:val="p"/>
                      </m:rPr>
                      <a:rPr lang="it-IT" sz="3600">
                        <a:latin typeface="Cambria Math" charset="0"/>
                        <a:ea typeface="Calibri" charset="0"/>
                        <a:cs typeface="Calibri" charset="0"/>
                      </a:rPr>
                      <m:t>endowment</m:t>
                    </m:r>
                    <m:r>
                      <a:rPr lang="it-IT" sz="3600">
                        <a:latin typeface="Cambria Math" charset="0"/>
                        <a:ea typeface="Calibri" charset="0"/>
                        <a:cs typeface="Calibri" charset="0"/>
                      </a:rPr>
                      <m:t> </m:t>
                    </m:r>
                    <m:r>
                      <m:rPr>
                        <m:sty m:val="p"/>
                      </m:rPr>
                      <a:rPr lang="it-IT" sz="3600">
                        <a:latin typeface="Cambria Math" charset="0"/>
                        <a:ea typeface="Calibri" charset="0"/>
                        <a:cs typeface="Calibri" charset="0"/>
                      </a:rPr>
                      <m:t>in</m:t>
                    </m:r>
                    <m:r>
                      <a:rPr lang="it-IT" sz="3600">
                        <a:latin typeface="Cambria Math" charset="0"/>
                        <a:ea typeface="Calibri" charset="0"/>
                        <a:cs typeface="Calibri" charset="0"/>
                      </a:rPr>
                      <m:t> </m:t>
                    </m:r>
                    <m:r>
                      <a:rPr lang="it-IT" sz="3600" i="1">
                        <a:latin typeface="Cambria Math" charset="0"/>
                        <a:ea typeface="Calibri" charset="0"/>
                        <a:cs typeface="Calibri" charset="0"/>
                      </a:rPr>
                      <m:t>𝑙</m:t>
                    </m:r>
                  </m:oMath>
                </a14:m>
                <a:endParaRPr lang="it-IT" sz="3600" i="1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>
                  <a:buNone/>
                </a:pPr>
                <a:endParaRPr lang="it-IT" sz="3600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it-IT" sz="3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it-IT" sz="3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𝑐</m:t>
                        </m:r>
                      </m:e>
                      <m:sup>
                        <m:r>
                          <a:rPr lang="it-IT" sz="3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is-IS" sz="3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it-IT" sz="3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𝑧</m:t>
                        </m:r>
                      </m:e>
                    </m:d>
                    <m:r>
                      <a:rPr lang="it-IT" sz="3600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</m:oMath>
                </a14:m>
                <a:r>
                  <a:rPr lang="it-IT" sz="3600" i="1" dirty="0" smtClean="0">
                    <a:latin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3600" i="0">
                        <a:latin typeface="Cambria Math" charset="0"/>
                        <a:ea typeface="Calibri" charset="0"/>
                        <a:cs typeface="Calibri" charset="0"/>
                      </a:rPr>
                      <m:t>withdrawal</m:t>
                    </m:r>
                    <m:r>
                      <a:rPr lang="it-IT" sz="3600" i="0">
                        <a:latin typeface="Cambria Math" charset="0"/>
                        <a:ea typeface="Calibri" charset="0"/>
                        <a:cs typeface="Calibri" charset="0"/>
                      </a:rPr>
                      <m:t> </m:t>
                    </m:r>
                    <m:r>
                      <m:rPr>
                        <m:sty m:val="p"/>
                      </m:rPr>
                      <a:rPr lang="it-IT" sz="3600" i="0">
                        <a:latin typeface="Cambria Math" charset="0"/>
                        <a:ea typeface="Calibri" charset="0"/>
                        <a:cs typeface="Calibri" charset="0"/>
                      </a:rPr>
                      <m:t>in</m:t>
                    </m:r>
                    <m:r>
                      <a:rPr lang="it-IT" sz="3600" i="0">
                        <a:latin typeface="Cambria Math" charset="0"/>
                        <a:ea typeface="Calibri" charset="0"/>
                        <a:cs typeface="Calibri" charset="0"/>
                      </a:rPr>
                      <m:t> </m:t>
                    </m:r>
                    <m:r>
                      <a:rPr lang="it-IT" sz="3600" i="1">
                        <a:latin typeface="Cambria Math" charset="0"/>
                        <a:ea typeface="Calibri" charset="0"/>
                        <a:cs typeface="Calibri" charset="0"/>
                      </a:rPr>
                      <m:t>𝑇</m:t>
                    </m:r>
                    <m:r>
                      <a:rPr lang="it-IT" sz="3600" i="1">
                        <a:latin typeface="Cambria Math" charset="0"/>
                        <a:ea typeface="Calibri" charset="0"/>
                        <a:cs typeface="Calibri" charset="0"/>
                      </a:rPr>
                      <m:t>=1</m:t>
                    </m:r>
                  </m:oMath>
                </a14:m>
                <a:endParaRPr lang="it-IT" sz="3600" i="1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>
                  <a:buNone/>
                </a:pPr>
                <a:endParaRPr lang="it-IT" sz="3200" i="1" dirty="0" smtClean="0">
                  <a:latin typeface="Cambria Math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SupPr>
                        <m:e>
                          <m:r>
                            <a:rPr lang="it-IT" sz="3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it-IT" sz="3600" i="1">
                              <a:latin typeface="Cambria Math" charset="0"/>
                            </a:rPr>
                            <m:t>𝐼</m:t>
                          </m:r>
                        </m:sub>
                        <m:sup>
                          <m:r>
                            <a:rPr lang="it-IT" sz="36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is-IS" sz="36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36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it-IT" sz="3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it-IT" sz="3600" i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withdrawal</m:t>
                      </m:r>
                      <m:r>
                        <a:rPr lang="it-IT" sz="3600" i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3600" i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in</m:t>
                      </m:r>
                      <m:r>
                        <a:rPr lang="it-IT" sz="3600" i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it-IT" sz="3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𝑇</m:t>
                      </m:r>
                      <m:r>
                        <a:rPr lang="it-IT" sz="3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=2 </m:t>
                      </m:r>
                      <m:r>
                        <m:rPr>
                          <m:sty m:val="p"/>
                        </m:rPr>
                        <a:rPr lang="it-IT" sz="36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if</m:t>
                      </m:r>
                      <m:r>
                        <a:rPr lang="it-IT" sz="36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36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he</m:t>
                      </m:r>
                      <m:r>
                        <a:rPr lang="it-IT" sz="36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3600" i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also</m:t>
                      </m:r>
                      <m:r>
                        <a:rPr lang="it-IT" sz="3600" i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3600" i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withdrew</m:t>
                      </m:r>
                      <m:r>
                        <a:rPr lang="it-IT" sz="3600" i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3600" i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in</m:t>
                      </m:r>
                      <m:r>
                        <a:rPr lang="it-IT" sz="3600" i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it-IT" sz="3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𝑇</m:t>
                      </m:r>
                      <m:r>
                        <a:rPr lang="it-IT" sz="3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=1</m:t>
                      </m:r>
                    </m:oMath>
                  </m:oMathPara>
                </a14:m>
                <a:endParaRPr lang="it-IT" sz="3200" i="1" dirty="0" smtClean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marL="0" indent="0">
                  <a:buNone/>
                </a:pPr>
                <a:endParaRPr lang="en-US" sz="3200" i="1" dirty="0" smtClean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SupPr>
                        <m:e>
                          <m:r>
                            <a:rPr lang="it-IT" sz="3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it-IT" sz="3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𝑃</m:t>
                          </m:r>
                        </m:sub>
                        <m:sup>
                          <m:r>
                            <a:rPr lang="it-IT" sz="3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is-IS" sz="3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36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it-IT" sz="3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it-IT" sz="3600" i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withdrawal</m:t>
                      </m:r>
                      <m:r>
                        <a:rPr lang="it-IT" sz="3600" i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3600" i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in</m:t>
                      </m:r>
                      <m:r>
                        <a:rPr lang="it-IT" sz="3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it-IT" sz="3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𝑇</m:t>
                      </m:r>
                      <m:r>
                        <a:rPr lang="it-IT" sz="3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=2 </m:t>
                      </m:r>
                      <m:r>
                        <m:rPr>
                          <m:sty m:val="p"/>
                        </m:rPr>
                        <a:rPr lang="it-IT" sz="36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if</m:t>
                      </m:r>
                      <m:r>
                        <a:rPr lang="it-IT" sz="36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36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he</m:t>
                      </m:r>
                      <m:r>
                        <a:rPr lang="it-IT" sz="36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3600" i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did</m:t>
                      </m:r>
                      <m:r>
                        <a:rPr lang="it-IT" sz="36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36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not</m:t>
                      </m:r>
                      <m:r>
                        <a:rPr lang="it-IT" sz="3600" i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3600" i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withdraw</m:t>
                      </m:r>
                      <m:r>
                        <a:rPr lang="it-IT" sz="3600" i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</m:oMath>
                  </m:oMathPara>
                </a14:m>
                <a:endParaRPr lang="it-IT" sz="3600" i="0" dirty="0" smtClean="0">
                  <a:ea typeface="Cambria Math" charset="0"/>
                  <a:cs typeface="Cambria Math" charset="0"/>
                </a:endParaRPr>
              </a:p>
              <a:p>
                <a:pPr marL="0" indent="0">
                  <a:buNone/>
                </a:pPr>
                <a:r>
                  <a:rPr lang="it-IT" sz="3600" dirty="0" smtClean="0">
                    <a:ea typeface="Cambria Math" charset="0"/>
                    <a:cs typeface="Cambria Math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3600" i="0">
                        <a:latin typeface="Cambria Math" charset="0"/>
                        <a:ea typeface="Cambria Math" charset="0"/>
                        <a:cs typeface="Cambria Math" charset="0"/>
                      </a:rPr>
                      <m:t>in</m:t>
                    </m:r>
                    <m:r>
                      <a:rPr lang="it-IT" sz="3600" i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it-IT" sz="3600" i="1">
                        <a:latin typeface="Cambria Math" charset="0"/>
                        <a:ea typeface="Cambria Math" charset="0"/>
                        <a:cs typeface="Cambria Math" charset="0"/>
                      </a:rPr>
                      <m:t>𝑇</m:t>
                    </m:r>
                    <m:r>
                      <a:rPr lang="it-IT" sz="3600" i="1">
                        <a:latin typeface="Cambria Math" charset="0"/>
                        <a:ea typeface="Cambria Math" charset="0"/>
                        <a:cs typeface="Cambria Math" charset="0"/>
                      </a:rPr>
                      <m:t>=1</m:t>
                    </m:r>
                  </m:oMath>
                </a14:m>
                <a:endParaRPr lang="it-IT" sz="3200" dirty="0" smtClean="0"/>
              </a:p>
              <a:p>
                <a:pPr marL="0" indent="0">
                  <a:buNone/>
                </a:pPr>
                <a:endParaRPr lang="it-IT" dirty="0"/>
              </a:p>
              <a:p>
                <a:pPr marL="514350" indent="-514350">
                  <a:buFont typeface="+mj-lt"/>
                  <a:buAutoNum type="arabicParenR"/>
                </a:pPr>
                <a:endParaRPr lang="it-IT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4171" y="1467645"/>
                <a:ext cx="8839200" cy="5111751"/>
              </a:xfrm>
              <a:blipFill rotWithShape="0">
                <a:blip r:embed="rId3"/>
                <a:stretch>
                  <a:fillRect l="-207" b="-9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73E-0D07-440D-A556-24A0D3BB88A6}" type="slidenum">
              <a:rPr lang="it-IT" smtClean="0"/>
              <a:t>51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87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Welfare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No entry costs</a:t>
            </a:r>
          </a:p>
          <a:p>
            <a:endParaRPr lang="en-GB" dirty="0" smtClean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73E-0D07-440D-A556-24A0D3BB88A6}" type="slidenum">
              <a:rPr lang="it-IT" smtClean="0"/>
              <a:t>52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770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Welfare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No entry costs</a:t>
            </a:r>
          </a:p>
          <a:p>
            <a:endParaRPr lang="en-GB" dirty="0" smtClean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73E-0D07-440D-A556-24A0D3BB88A6}" type="slidenum">
              <a:rPr lang="it-IT" smtClean="0"/>
              <a:t>53</a:t>
            </a:fld>
            <a:endParaRPr lang="it-IT"/>
          </a:p>
        </p:txBody>
      </p:sp>
      <p:sp>
        <p:nvSpPr>
          <p:cNvPr id="4" name="Right Arrow 3"/>
          <p:cNvSpPr/>
          <p:nvPr/>
        </p:nvSpPr>
        <p:spPr>
          <a:xfrm rot="5400000">
            <a:off x="4279828" y="2546169"/>
            <a:ext cx="584344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35970" y="3201075"/>
            <a:ext cx="307205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smtClean="0"/>
              <a:t>Perfect competition</a:t>
            </a:r>
            <a:endParaRPr lang="en-GB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8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Welfare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No entry costs</a:t>
            </a:r>
          </a:p>
          <a:p>
            <a:endParaRPr lang="en-GB" dirty="0" smtClean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73E-0D07-440D-A556-24A0D3BB88A6}" type="slidenum">
              <a:rPr lang="it-IT" smtClean="0"/>
              <a:t>54</a:t>
            </a:fld>
            <a:endParaRPr lang="it-IT"/>
          </a:p>
        </p:txBody>
      </p:sp>
      <p:sp>
        <p:nvSpPr>
          <p:cNvPr id="4" name="Right Arrow 3"/>
          <p:cNvSpPr/>
          <p:nvPr/>
        </p:nvSpPr>
        <p:spPr>
          <a:xfrm rot="5400000">
            <a:off x="4279828" y="2546169"/>
            <a:ext cx="584344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35970" y="3201075"/>
            <a:ext cx="307205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smtClean="0"/>
              <a:t>Perfect competition</a:t>
            </a:r>
            <a:endParaRPr lang="en-GB" sz="2800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23836" y="4923975"/>
            <a:ext cx="258269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Maximize utility</a:t>
            </a:r>
          </a:p>
          <a:p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5400000">
            <a:off x="4279826" y="4020264"/>
            <a:ext cx="584344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93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Welfare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 smtClean="0"/>
                  <a:t>Remarks: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it-IT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𝑐</m:t>
                        </m:r>
                      </m:e>
                      <m:sup>
                        <m:r>
                          <a:rPr lang="it-IT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is-I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it-IT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𝑧</m:t>
                        </m:r>
                      </m:e>
                    </m:d>
                    <m:r>
                      <a:rPr lang="it-IT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</m:oMath>
                </a14:m>
                <a:r>
                  <a:rPr lang="it-IT" i="1" dirty="0">
                    <a:latin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charset="0"/>
                        <a:ea typeface="Calibri" charset="0"/>
                        <a:cs typeface="Calibri" charset="0"/>
                      </a:rPr>
                      <m:t>1</m:t>
                    </m:r>
                  </m:oMath>
                </a14:m>
                <a:endParaRPr lang="it-IT" i="1" dirty="0" smtClean="0">
                  <a:latin typeface="Calibri" charset="0"/>
                  <a:ea typeface="Calibri" charset="0"/>
                  <a:cs typeface="Calibri" charset="0"/>
                </a:endParaRPr>
              </a:p>
              <a:p>
                <a:endParaRPr lang="it-IT" i="1" dirty="0" smtClean="0">
                  <a:latin typeface="Calibri" charset="0"/>
                  <a:ea typeface="Calibri" charset="0"/>
                  <a:cs typeface="Calibri" charset="0"/>
                </a:endParaRPr>
              </a:p>
              <a:p>
                <a:endParaRPr lang="it-IT" i="1" dirty="0">
                  <a:latin typeface="Calibri" charset="0"/>
                  <a:ea typeface="Calibri" charset="0"/>
                  <a:cs typeface="Calibri" charset="0"/>
                </a:endParaRPr>
              </a:p>
              <a:p>
                <a:endParaRPr lang="it-IT" i="1" dirty="0">
                  <a:latin typeface="Calibri" charset="0"/>
                  <a:ea typeface="Calibri" charset="0"/>
                  <a:cs typeface="Calibri" charset="0"/>
                </a:endParaRPr>
              </a:p>
              <a:p>
                <a:endParaRPr lang="en-GB" dirty="0" smtClean="0"/>
              </a:p>
              <a:p>
                <a:endParaRPr lang="en-GB" dirty="0" smtClean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546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73E-0D07-440D-A556-24A0D3BB88A6}" type="slidenum">
              <a:rPr lang="it-IT" smtClean="0"/>
              <a:t>55</a:t>
            </a:fld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07101" y="2764972"/>
                <a:ext cx="477579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Maximum withdrawal in </a:t>
                </a:r>
                <a14:m>
                  <m:oMath xmlns:m="http://schemas.openxmlformats.org/officeDocument/2006/math">
                    <m:r>
                      <a:rPr lang="it-IT" sz="280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𝑇</m:t>
                    </m:r>
                    <m:r>
                      <a:rPr lang="it-IT" sz="280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=1</m:t>
                    </m:r>
                  </m:oMath>
                </a14:m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101" y="2764972"/>
                <a:ext cx="4775795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2682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751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Welfare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 smtClean="0"/>
                  <a:t>Remarks: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it-IT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𝑐</m:t>
                        </m:r>
                      </m:e>
                      <m:sup>
                        <m:r>
                          <a:rPr lang="it-IT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is-I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it-IT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𝑧</m:t>
                        </m:r>
                      </m:e>
                    </m:d>
                    <m:r>
                      <a:rPr lang="it-IT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</m:oMath>
                </a14:m>
                <a:r>
                  <a:rPr lang="it-IT" i="1" dirty="0">
                    <a:latin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charset="0"/>
                        <a:ea typeface="Calibri" charset="0"/>
                        <a:cs typeface="Calibri" charset="0"/>
                      </a:rPr>
                      <m:t>1</m:t>
                    </m:r>
                  </m:oMath>
                </a14:m>
                <a:endParaRPr lang="it-IT" i="1" dirty="0" smtClean="0">
                  <a:latin typeface="Calibri" charset="0"/>
                  <a:ea typeface="Calibri" charset="0"/>
                  <a:cs typeface="Calibri" charset="0"/>
                </a:endParaRPr>
              </a:p>
              <a:p>
                <a:endParaRPr lang="it-IT" i="1" dirty="0" smtClean="0">
                  <a:latin typeface="Calibri" charset="0"/>
                  <a:ea typeface="Calibri" charset="0"/>
                  <a:cs typeface="Calibri" charset="0"/>
                </a:endParaRPr>
              </a:p>
              <a:p>
                <a:endParaRPr lang="it-IT" i="1" dirty="0">
                  <a:latin typeface="Calibri" charset="0"/>
                  <a:ea typeface="Calibri" charset="0"/>
                  <a:cs typeface="Calibri" charset="0"/>
                </a:endParaRPr>
              </a:p>
              <a:p>
                <a14:m>
                  <m:oMath xmlns:m="http://schemas.openxmlformats.org/officeDocument/2006/math">
                    <m:r>
                      <a:rPr lang="it-IT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𝛾</m:t>
                    </m:r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𝑦</m:t>
                    </m:r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≤ </m:t>
                    </m:r>
                    <m:acc>
                      <m:accPr>
                        <m:chr m:val="̅"/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𝛼</m:t>
                        </m:r>
                      </m:e>
                    </m:acc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∗1</m:t>
                    </m:r>
                  </m:oMath>
                </a14:m>
                <a:endParaRPr lang="it-IT" i="1" dirty="0">
                  <a:latin typeface="Calibri" charset="0"/>
                  <a:ea typeface="Calibri" charset="0"/>
                  <a:cs typeface="Calibri" charset="0"/>
                </a:endParaRPr>
              </a:p>
              <a:p>
                <a:endParaRPr lang="en-GB" dirty="0" smtClean="0"/>
              </a:p>
              <a:p>
                <a:endParaRPr lang="en-GB" dirty="0" smtClean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546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73E-0D07-440D-A556-24A0D3BB88A6}" type="slidenum">
              <a:rPr lang="it-IT" smtClean="0"/>
              <a:t>56</a:t>
            </a:fld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07101" y="2764972"/>
                <a:ext cx="477579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Maximum withdrawal in </a:t>
                </a:r>
                <a14:m>
                  <m:oMath xmlns:m="http://schemas.openxmlformats.org/officeDocument/2006/math">
                    <m:r>
                      <a:rPr lang="it-IT" sz="280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𝑇</m:t>
                    </m:r>
                    <m:r>
                      <a:rPr lang="it-IT" sz="280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=1</m:t>
                    </m:r>
                  </m:oMath>
                </a14:m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101" y="2764972"/>
                <a:ext cx="4775795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2682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07101" y="4397376"/>
                <a:ext cx="401109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Maximum investment in </a:t>
                </a:r>
                <a14:m>
                  <m:oMath xmlns:m="http://schemas.openxmlformats.org/officeDocument/2006/math">
                    <m:r>
                      <a:rPr lang="it-IT" sz="2800" i="0" smtClean="0">
                        <a:latin typeface="Cambria Math" charset="0"/>
                        <a:ea typeface="Calibri" charset="0"/>
                        <a:cs typeface="Calibri" charset="0"/>
                      </a:rPr>
                      <m:t> </m:t>
                    </m:r>
                    <m:r>
                      <a:rPr lang="it-IT" sz="2800" i="1">
                        <a:latin typeface="Cambria Math" charset="0"/>
                        <a:ea typeface="Calibri" charset="0"/>
                        <a:cs typeface="Calibri" charset="0"/>
                      </a:rPr>
                      <m:t>𝑙</m:t>
                    </m:r>
                  </m:oMath>
                </a14:m>
                <a:endParaRPr lang="it-IT" sz="2800" i="1" dirty="0">
                  <a:latin typeface="Calibri" charset="0"/>
                  <a:ea typeface="Calibri" charset="0"/>
                  <a:cs typeface="Calibri" charset="0"/>
                </a:endParaRP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101" y="4397376"/>
                <a:ext cx="4011098" cy="954107"/>
              </a:xfrm>
              <a:prstGeom prst="rect">
                <a:avLst/>
              </a:prstGeom>
              <a:blipFill rotWithShape="0">
                <a:blip r:embed="rId5"/>
                <a:stretch>
                  <a:fillRect l="-3191" t="-5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093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Welfare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2506662"/>
                <a:ext cx="7886700" cy="3980443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GB" dirty="0" smtClean="0"/>
              </a:p>
              <a:p>
                <a:r>
                  <a:rPr lang="en-US" dirty="0" smtClean="0">
                    <a:solidFill>
                      <a:schemeClr val="tx1"/>
                    </a:solidFill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𝛼</m:t>
                    </m:r>
                    <m:r>
                      <a:rPr lang="it-IT" i="1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lang="it-IT" i="1">
                        <a:latin typeface="Cambria Math" charset="0"/>
                        <a:ea typeface="Cambria Math" charset="0"/>
                        <a:cs typeface="Cambria Math" charset="0"/>
                      </a:rPr>
                      <m:t>𝛾</m:t>
                    </m:r>
                    <m:r>
                      <a:rPr lang="it-IT" i="1">
                        <a:latin typeface="Cambria Math" charset="0"/>
                        <a:ea typeface="Cambria Math" charset="0"/>
                        <a:cs typeface="Cambria Math" charset="0"/>
                      </a:rPr>
                      <m:t>𝑦</m:t>
                    </m:r>
                  </m:oMath>
                </a14:m>
                <a:endParaRPr lang="it-IT" i="1" dirty="0" smtClean="0">
                  <a:latin typeface="Calibri" charset="0"/>
                  <a:ea typeface="Calibri" charset="0"/>
                  <a:cs typeface="Calibri" charset="0"/>
                </a:endParaRPr>
              </a:p>
              <a:p>
                <a:endParaRPr lang="it-IT" i="1" dirty="0">
                  <a:latin typeface="Calibri" charset="0"/>
                  <a:ea typeface="Calibri" charset="0"/>
                  <a:cs typeface="Calibri" charset="0"/>
                </a:endParaRPr>
              </a:p>
              <a:p>
                <a:endParaRPr lang="en-GB" dirty="0" smtClean="0"/>
              </a:p>
              <a:p>
                <a:endParaRPr lang="en-GB" dirty="0" smtClean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2506662"/>
                <a:ext cx="7886700" cy="3980443"/>
              </a:xfrm>
              <a:blipFill rotWithShape="0">
                <a:blip r:embed="rId3"/>
                <a:stretch>
                  <a:fillRect l="-1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73E-0D07-440D-A556-24A0D3BB88A6}" type="slidenum">
              <a:rPr lang="it-IT" smtClean="0"/>
              <a:t>57</a:t>
            </a:fld>
            <a:endParaRPr lang="it-IT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506" y="1628095"/>
            <a:ext cx="3990988" cy="74204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862943" y="1915886"/>
            <a:ext cx="10886" cy="108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862943" y="1921328"/>
            <a:ext cx="947057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090410" y="1298223"/>
                <a:ext cx="49212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𝛼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410" y="1298223"/>
                <a:ext cx="492122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907101" y="3005663"/>
            <a:ext cx="4383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All impatient agents satisfied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123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Welfare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2506662"/>
                <a:ext cx="7886700" cy="3980443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GB" dirty="0" smtClean="0"/>
              </a:p>
              <a:p>
                <a:r>
                  <a:rPr lang="en-US" dirty="0" smtClean="0">
                    <a:solidFill>
                      <a:schemeClr val="tx1"/>
                    </a:solidFill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𝛼</m:t>
                    </m:r>
                    <m:r>
                      <a:rPr lang="it-IT" i="1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lang="it-IT" i="1">
                        <a:latin typeface="Cambria Math" charset="0"/>
                        <a:ea typeface="Cambria Math" charset="0"/>
                        <a:cs typeface="Cambria Math" charset="0"/>
                      </a:rPr>
                      <m:t>𝛾</m:t>
                    </m:r>
                    <m:r>
                      <a:rPr lang="it-IT" i="1">
                        <a:latin typeface="Cambria Math" charset="0"/>
                        <a:ea typeface="Cambria Math" charset="0"/>
                        <a:cs typeface="Cambria Math" charset="0"/>
                      </a:rPr>
                      <m:t>𝑦</m:t>
                    </m:r>
                  </m:oMath>
                </a14:m>
                <a:endParaRPr lang="it-IT" i="1" dirty="0" smtClean="0">
                  <a:latin typeface="Calibri" charset="0"/>
                  <a:ea typeface="Calibri" charset="0"/>
                  <a:cs typeface="Calibri" charset="0"/>
                </a:endParaRPr>
              </a:p>
              <a:p>
                <a:endParaRPr lang="it-IT" i="1" dirty="0">
                  <a:latin typeface="Calibri" charset="0"/>
                  <a:ea typeface="Calibri" charset="0"/>
                  <a:cs typeface="Calibri" charset="0"/>
                </a:endParaRPr>
              </a:p>
              <a:p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𝛼</m:t>
                    </m:r>
                    <m:r>
                      <a:rPr lang="it-IT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&gt;</m:t>
                    </m:r>
                    <m:r>
                      <a:rPr lang="it-IT" i="1">
                        <a:latin typeface="Cambria Math" charset="0"/>
                        <a:ea typeface="Cambria Math" charset="0"/>
                        <a:cs typeface="Cambria Math" charset="0"/>
                      </a:rPr>
                      <m:t>𝛾</m:t>
                    </m:r>
                    <m:r>
                      <a:rPr lang="it-IT" i="1">
                        <a:latin typeface="Cambria Math" charset="0"/>
                        <a:ea typeface="Cambria Math" charset="0"/>
                        <a:cs typeface="Cambria Math" charset="0"/>
                      </a:rPr>
                      <m:t>𝑦</m:t>
                    </m:r>
                  </m:oMath>
                </a14:m>
                <a:endParaRPr lang="it-IT" i="1" dirty="0">
                  <a:latin typeface="Calibri" charset="0"/>
                  <a:ea typeface="Calibri" charset="0"/>
                  <a:cs typeface="Calibri" charset="0"/>
                </a:endParaRPr>
              </a:p>
              <a:p>
                <a:endParaRPr lang="en-GB" dirty="0" smtClean="0"/>
              </a:p>
              <a:p>
                <a:endParaRPr lang="en-GB" dirty="0" smtClean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2506662"/>
                <a:ext cx="7886700" cy="3980443"/>
              </a:xfrm>
              <a:blipFill rotWithShape="0">
                <a:blip r:embed="rId3"/>
                <a:stretch>
                  <a:fillRect l="-1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73E-0D07-440D-A556-24A0D3BB88A6}" type="slidenum">
              <a:rPr lang="it-IT" smtClean="0"/>
              <a:t>58</a:t>
            </a:fld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07101" y="4027884"/>
                <a:ext cx="533487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Only </a:t>
                </a:r>
                <a14:m>
                  <m:oMath xmlns:m="http://schemas.openxmlformats.org/officeDocument/2006/math">
                    <m:r>
                      <a:rPr lang="it-IT" sz="28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𝛾</m:t>
                    </m:r>
                    <m:r>
                      <a:rPr lang="it-IT" sz="28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𝑦</m:t>
                    </m:r>
                    <m:r>
                      <a:rPr lang="it-IT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impatient agents satisfied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101" y="4027884"/>
                <a:ext cx="5334870" cy="954107"/>
              </a:xfrm>
              <a:prstGeom prst="rect">
                <a:avLst/>
              </a:prstGeom>
              <a:blipFill rotWithShape="0">
                <a:blip r:embed="rId4"/>
                <a:stretch>
                  <a:fillRect l="-2400" t="-6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506" y="1628095"/>
            <a:ext cx="3990988" cy="74204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862943" y="1915886"/>
            <a:ext cx="10886" cy="108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825547" y="1915886"/>
            <a:ext cx="114922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128126" y="1313845"/>
                <a:ext cx="49212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𝛼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126" y="1313845"/>
                <a:ext cx="492122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907101" y="3005663"/>
            <a:ext cx="4383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All impatient agents satisfied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2449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Welfare</a:t>
            </a:r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73E-0D07-440D-A556-24A0D3BB88A6}" type="slidenum">
              <a:rPr lang="it-IT" smtClean="0"/>
              <a:t>59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>
            <a:off x="2862943" y="1915886"/>
            <a:ext cx="10886" cy="108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6141" y="1945963"/>
                <a:ext cx="9037859" cy="6925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charset="0"/>
                        </a:rPr>
                        <m:t>𝑊</m:t>
                      </m:r>
                      <m:r>
                        <a:rPr lang="it-IT" b="0" i="1" smtClean="0">
                          <a:latin typeface="Cambria Math" charset="0"/>
                        </a:rPr>
                        <m:t>= </m:t>
                      </m:r>
                      <m:nary>
                        <m:naryPr>
                          <m:ctrlPr>
                            <a:rPr lang="is-IS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b="0" i="1" smtClean="0">
                              <a:latin typeface="Cambria Math" charset="0"/>
                            </a:rPr>
                            <m:t>0</m:t>
                          </m:r>
                        </m:sub>
                        <m:sup>
                          <m:r>
                            <a:rPr lang="it-IT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𝛾</m:t>
                          </m:r>
                          <m:r>
                            <a:rPr lang="it-IT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𝑦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cs-CZ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𝑢</m:t>
                                  </m:r>
                                </m:e>
                              </m:acc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1−</m:t>
                                  </m:r>
                                  <m:r>
                                    <a:rPr lang="it-IT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𝛼</m:t>
                                  </m:r>
                                </m:e>
                              </m:d>
                              <m:r>
                                <a:rPr lang="it-IT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is-I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is-IS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1−</m:t>
                                      </m:r>
                                      <m:r>
                                        <a:rPr lang="it-IT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𝛾</m:t>
                                      </m:r>
                                    </m:e>
                                  </m:d>
                                  <m:r>
                                    <a:rPr lang="it-IT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𝑦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it-IT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𝑃</m:t>
                                      </m:r>
                                    </m:sub>
                                    <m:sup>
                                      <m:r>
                                        <a:rPr lang="it-IT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it-IT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𝛼</m:t>
                                      </m:r>
                                    </m:e>
                                  </m:d>
                                  <m:r>
                                    <a:rPr lang="it-IT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it-IT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+</m:t>
                              </m:r>
                              <m:r>
                                <a:rPr lang="it-IT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  <m:r>
                                <a:rPr lang="it-IT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is-I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is-IS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1−</m:t>
                                      </m:r>
                                      <m:r>
                                        <a:rPr lang="it-IT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𝛾</m:t>
                                      </m:r>
                                    </m:e>
                                  </m:d>
                                  <m:r>
                                    <a:rPr lang="it-IT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𝑦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it-IT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𝐼</m:t>
                                      </m:r>
                                    </m:sub>
                                    <m:sup>
                                      <m:r>
                                        <a:rPr lang="it-IT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it-IT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𝛼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it-IT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it-IT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it-IT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</m:d>
                          <m:r>
                            <a:rPr lang="it-IT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𝑑</m:t>
                          </m:r>
                          <m:r>
                            <a:rPr lang="it-IT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  <m:r>
                            <a:rPr lang="it-IT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+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41" y="1945963"/>
                <a:ext cx="9037859" cy="69256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55221" y="3881134"/>
                <a:ext cx="7669344" cy="5068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charset="0"/>
                            </a:rPr>
                            <m:t>𝛼</m:t>
                          </m:r>
                          <m:r>
                            <a:rPr lang="it-IT" i="1">
                              <a:latin typeface="Cambria Math" charset="0"/>
                            </a:rPr>
                            <m:t>−</m:t>
                          </m:r>
                          <m:r>
                            <a:rPr lang="it-IT" i="1">
                              <a:latin typeface="Cambria Math" charset="0"/>
                            </a:rPr>
                            <m:t>𝛾</m:t>
                          </m:r>
                          <m:r>
                            <a:rPr lang="it-IT" i="1">
                              <a:latin typeface="Cambria Math" charset="0"/>
                            </a:rPr>
                            <m:t>𝑦</m:t>
                          </m:r>
                        </m:e>
                      </m:d>
                      <m:r>
                        <a:rPr lang="it-IT" i="1">
                          <a:latin typeface="Cambria Math" charset="0"/>
                        </a:rPr>
                        <m:t>𝑢</m:t>
                      </m:r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charset="0"/>
                                </a:rPr>
                                <m:t>1−</m:t>
                              </m:r>
                              <m:r>
                                <a:rPr lang="it-IT" i="1">
                                  <a:latin typeface="Cambria Math" charset="0"/>
                                </a:rPr>
                                <m:t>𝛾</m:t>
                              </m:r>
                            </m:e>
                          </m:d>
                          <m:r>
                            <a:rPr lang="it-IT" i="1">
                              <a:latin typeface="Cambria Math" charset="0"/>
                            </a:rPr>
                            <m:t>𝑦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it-IT" i="1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i="1">
                              <a:latin typeface="Cambria Math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latin typeface="Cambria Math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it-IT" i="1">
                                  <a:latin typeface="Cambria Math" charset="0"/>
                                </a:rPr>
                                <m:t>𝑃</m:t>
                              </m:r>
                            </m:sub>
                            <m:sup>
                              <m:r>
                                <a:rPr lang="it-IT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charset="0"/>
                                </a:rPr>
                                <m:t>𝛼</m:t>
                              </m:r>
                            </m:e>
                          </m:d>
                          <m:r>
                            <a:rPr lang="it-IT" i="1">
                              <a:latin typeface="Cambria Math" charset="0"/>
                            </a:rPr>
                            <m:t>−1</m:t>
                          </m:r>
                        </m:e>
                      </m:d>
                      <m:r>
                        <a:rPr lang="it-IT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r>
                        <a:rPr lang="it-IT" i="1" smtClean="0">
                          <a:latin typeface="Cambria Math" charset="0"/>
                        </a:rPr>
                        <m:t>𝛾</m:t>
                      </m:r>
                      <m:r>
                        <a:rPr lang="it-IT" i="1" smtClean="0">
                          <a:latin typeface="Cambria Math" charset="0"/>
                        </a:rPr>
                        <m:t>𝑦𝑢</m:t>
                      </m:r>
                      <m:d>
                        <m:dPr>
                          <m:ctrlPr>
                            <a:rPr lang="is-IS" i="1" smtClean="0">
                              <a:latin typeface="Cambria Math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is-I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1−</m:t>
                              </m:r>
                              <m:r>
                                <a:rPr lang="it-IT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𝛾</m:t>
                              </m:r>
                            </m:e>
                          </m:d>
                          <m:r>
                            <a:rPr lang="it-IT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𝑦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𝐼</m:t>
                              </m:r>
                            </m:sub>
                            <m:sup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it-IT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</m:d>
                        </m:e>
                      </m:d>
                      <m:r>
                        <a:rPr lang="it-IT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]</m:t>
                      </m:r>
                      <m:r>
                        <a:rPr lang="it-IT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𝑓</m:t>
                      </m:r>
                      <m:d>
                        <m:dPr>
                          <m:ctrlPr>
                            <a:rPr lang="it-IT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it-IT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</m:e>
                      </m:d>
                      <m:r>
                        <a:rPr lang="it-IT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𝑑</m:t>
                      </m:r>
                      <m:r>
                        <a:rPr lang="it-IT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221" y="3881134"/>
                <a:ext cx="7669344" cy="50687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74559" y="2854186"/>
                <a:ext cx="8040791" cy="10269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charset="0"/>
                        </a:rPr>
                        <m:t>+</m:t>
                      </m:r>
                      <m:nary>
                        <m:naryPr>
                          <m:ctrlPr>
                            <a:rPr lang="en-US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it-IT" i="1">
                              <a:latin typeface="Cambria Math" charset="0"/>
                            </a:rPr>
                            <m:t>𝛾</m:t>
                          </m:r>
                          <m:r>
                            <a:rPr lang="it-IT" i="1">
                              <a:latin typeface="Cambria Math" charset="0"/>
                            </a:rPr>
                            <m:t>𝑦</m:t>
                          </m:r>
                        </m:sub>
                        <m:sup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 charset="0"/>
                                </a:rPr>
                                <m:t>𝛼</m:t>
                              </m:r>
                            </m:e>
                          </m:acc>
                        </m:sup>
                        <m:e>
                          <m:r>
                            <a:rPr lang="it-IT" i="1">
                              <a:latin typeface="Cambria Math" charset="0"/>
                            </a:rPr>
                            <m:t>[</m:t>
                          </m:r>
                          <m:d>
                            <m:d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charset="0"/>
                                </a:rPr>
                                <m:t>1−</m:t>
                              </m:r>
                              <m:r>
                                <a:rPr lang="it-IT" i="1">
                                  <a:latin typeface="Cambria Math" charset="0"/>
                                </a:rPr>
                                <m:t>𝛼</m:t>
                              </m:r>
                              <m:r>
                                <a:rPr lang="it-IT" i="1">
                                  <a:latin typeface="Cambria Math" charset="0"/>
                                </a:rPr>
                                <m:t>+</m:t>
                              </m:r>
                              <m:r>
                                <a:rPr lang="it-IT" i="1">
                                  <a:latin typeface="Cambria Math" charset="0"/>
                                </a:rPr>
                                <m:t>𝛾</m:t>
                              </m:r>
                              <m:r>
                                <a:rPr lang="it-IT" i="1">
                                  <a:latin typeface="Cambria Math" charset="0"/>
                                </a:rPr>
                                <m:t>𝑦</m:t>
                              </m:r>
                            </m:e>
                          </m:d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it-IT" i="1">
                                  <a:latin typeface="Cambria Math" charset="0"/>
                                </a:rPr>
                                <m:t>𝑢</m:t>
                              </m:r>
                            </m:e>
                          </m:acc>
                          <m:r>
                            <a:rPr lang="it-IT" i="1">
                              <a:latin typeface="Cambria Math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charset="0"/>
                                </a:rPr>
                                <m:t>𝛼</m:t>
                              </m:r>
                              <m:r>
                                <a:rPr lang="it-IT" i="1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it-IT" i="1">
                                  <a:latin typeface="Cambria Math" charset="0"/>
                                </a:rPr>
                                <m:t>𝛾</m:t>
                              </m:r>
                              <m:r>
                                <a:rPr lang="it-IT" i="1">
                                  <a:latin typeface="Cambria Math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cs-CZ" i="1">
                              <a:latin typeface="Cambria Math" charset="0"/>
                            </a:rPr>
                            <m:t>𝛽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it-IT" i="1">
                                  <a:latin typeface="Cambria Math" charset="0"/>
                                </a:rPr>
                                <m:t>𝑢</m:t>
                              </m:r>
                            </m:e>
                          </m:acc>
                          <m:r>
                            <a:rPr lang="it-IT" i="1">
                              <a:latin typeface="Cambria Math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charset="0"/>
                                </a:rPr>
                                <m:t>1−</m:t>
                              </m:r>
                              <m:r>
                                <a:rPr lang="it-IT" i="1">
                                  <a:latin typeface="Cambria Math" charset="0"/>
                                </a:rPr>
                                <m:t>𝛼</m:t>
                              </m:r>
                            </m:e>
                          </m:d>
                          <m:r>
                            <a:rPr lang="it-IT" i="1">
                              <a:latin typeface="Cambria Math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latin typeface="Cambria Math" charset="0"/>
                                    </a:rPr>
                                    <m:t>1−</m:t>
                                  </m:r>
                                  <m:r>
                                    <a:rPr lang="it-IT" i="1">
                                      <a:latin typeface="Cambria Math" charset="0"/>
                                    </a:rPr>
                                    <m:t>𝛾</m:t>
                                  </m:r>
                                </m:e>
                              </m:d>
                              <m:r>
                                <a:rPr lang="it-IT" i="1">
                                  <a:latin typeface="Cambria Math" charset="0"/>
                                </a:rPr>
                                <m:t>𝑦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it-IT" i="1">
                                  <a:latin typeface="Cambria Math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i="1">
                                      <a:latin typeface="Cambria Math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charset="0"/>
                                    </a:rPr>
                                    <m:t>𝑃</m:t>
                                  </m:r>
                                </m:sub>
                                <m:sup>
                                  <m:r>
                                    <a:rPr lang="it-IT" i="1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latin typeface="Cambria Math" charset="0"/>
                                    </a:rPr>
                                    <m:t>𝛼</m:t>
                                  </m:r>
                                </m:e>
                              </m:d>
                              <m:r>
                                <a:rPr lang="it-IT" i="1">
                                  <a:latin typeface="Cambria Math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it-IT" b="0" i="1" smtClean="0">
                              <a:latin typeface="Cambria Math" charset="0"/>
                            </a:rPr>
                            <m:t>+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59" y="2854186"/>
                <a:ext cx="8040791" cy="102694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492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8384721" cy="4351338"/>
              </a:xfrm>
            </p:spPr>
            <p:txBody>
              <a:bodyPr/>
              <a:lstStyle/>
              <a:p>
                <a:r>
                  <a:rPr lang="it-IT" dirty="0"/>
                  <a:t>3 </a:t>
                </a:r>
                <a:r>
                  <a:rPr lang="it-IT" dirty="0" err="1"/>
                  <a:t>periods</a:t>
                </a:r>
                <a:r>
                  <a:rPr lang="it-IT" dirty="0"/>
                  <a:t>:    </a:t>
                </a:r>
                <a14:m>
                  <m:oMath xmlns:m="http://schemas.openxmlformats.org/officeDocument/2006/math">
                    <m:r>
                      <a:rPr lang="it-IT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𝑇</m:t>
                    </m:r>
                    <m:r>
                      <a:rPr lang="it-IT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=0       </m:t>
                    </m:r>
                    <m:r>
                      <a:rPr lang="it-IT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𝑇</m:t>
                    </m:r>
                    <m:r>
                      <a:rPr lang="it-IT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=1        </m:t>
                    </m:r>
                    <m:r>
                      <a:rPr lang="it-IT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𝑇</m:t>
                    </m:r>
                    <m:r>
                      <a:rPr lang="it-IT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=2</m:t>
                    </m:r>
                  </m:oMath>
                </a14:m>
                <a:endParaRPr lang="it-IT" dirty="0">
                  <a:solidFill>
                    <a:srgbClr val="FF0000"/>
                  </a:solidFill>
                </a:endParaRPr>
              </a:p>
              <a:p>
                <a:r>
                  <a:rPr lang="it-IT" dirty="0"/>
                  <a:t>Continuum of consumers:  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rgbClr val="FF0000"/>
                        </a:solidFill>
                        <a:latin typeface="Cambria Math" charset="0"/>
                      </a:rPr>
                      <m:t>[0;1]</m:t>
                    </m:r>
                  </m:oMath>
                </a14:m>
                <a:endParaRPr lang="it-IT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8384721" cy="4351338"/>
              </a:xfrm>
              <a:blipFill>
                <a:blip r:embed="rId3"/>
                <a:stretch>
                  <a:fillRect l="-130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73E-0D07-440D-A556-24A0D3BB88A6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806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Welfare</a:t>
            </a:r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73E-0D07-440D-A556-24A0D3BB88A6}" type="slidenum">
              <a:rPr lang="it-IT" smtClean="0"/>
              <a:t>60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>
            <a:off x="2862943" y="1915886"/>
            <a:ext cx="10886" cy="108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6141" y="1945963"/>
                <a:ext cx="9037859" cy="6925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charset="0"/>
                        </a:rPr>
                        <m:t>𝑊</m:t>
                      </m:r>
                      <m:r>
                        <a:rPr lang="it-IT" b="0" i="1" smtClean="0">
                          <a:latin typeface="Cambria Math" charset="0"/>
                        </a:rPr>
                        <m:t>= </m:t>
                      </m:r>
                      <m:nary>
                        <m:naryPr>
                          <m:ctrlPr>
                            <a:rPr lang="is-I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  <m:sup>
                          <m:r>
                            <a:rPr lang="it-IT" i="1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𝛾</m:t>
                          </m:r>
                          <m:r>
                            <a:rPr lang="it-IT" i="1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𝑦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cs-CZ" i="1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i="1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  <m:t>𝑢</m:t>
                                  </m:r>
                                </m:e>
                              </m:acc>
                              <m: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it-IT" b="0" i="1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b="0" i="1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  <m:t>1−</m:t>
                                  </m:r>
                                  <m:r>
                                    <a:rPr lang="it-IT" i="1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𝛼</m:t>
                                  </m:r>
                                </m:e>
                              </m:d>
                              <m: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is-IS" b="0" i="1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is-I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1−</m:t>
                                      </m:r>
                                      <m:r>
                                        <a:rPr lang="it-IT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𝛾</m:t>
                                      </m:r>
                                    </m:e>
                                  </m:d>
                                  <m:r>
                                    <a:rPr lang="it-IT" b="0" i="1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𝑦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it-IT" b="0" i="1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solidFill>
                                            <a:srgbClr val="FF0000"/>
                                          </a:solidFill>
                                          <a:latin typeface="Cambria Math" charset="0"/>
                                        </a:rPr>
                                        <m:t>𝑃</m:t>
                                      </m:r>
                                    </m:sub>
                                    <m:sup>
                                      <m:r>
                                        <a:rPr lang="it-IT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it-IT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𝛼</m:t>
                                      </m:r>
                                    </m:e>
                                  </m:d>
                                  <m:r>
                                    <a:rPr lang="it-IT" b="0" i="1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+</m:t>
                              </m:r>
                              <m:r>
                                <a:rPr lang="it-IT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  <m: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is-IS" b="0" i="1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is-I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1−</m:t>
                                      </m:r>
                                      <m:r>
                                        <a:rPr lang="it-IT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𝛾</m:t>
                                      </m:r>
                                    </m:e>
                                  </m:d>
                                  <m:r>
                                    <a:rPr lang="it-IT" b="0" i="1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𝑦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it-IT" b="0" i="1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charset="0"/>
                                        </a:rPr>
                                        <m:t>𝐼</m:t>
                                      </m:r>
                                    </m:sub>
                                    <m:sup>
                                      <m:r>
                                        <a:rPr lang="it-IT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it-IT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𝛼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it-IT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</m:d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𝑑</m:t>
                          </m:r>
                          <m:r>
                            <a:rPr lang="it-IT" i="1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+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41" y="1945963"/>
                <a:ext cx="9037859" cy="69256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55221" y="3881134"/>
                <a:ext cx="7669344" cy="5068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charset="0"/>
                            </a:rPr>
                            <m:t>𝛼</m:t>
                          </m:r>
                          <m:r>
                            <a:rPr lang="it-IT" i="1">
                              <a:latin typeface="Cambria Math" charset="0"/>
                            </a:rPr>
                            <m:t>−</m:t>
                          </m:r>
                          <m:r>
                            <a:rPr lang="it-IT" i="1">
                              <a:latin typeface="Cambria Math" charset="0"/>
                            </a:rPr>
                            <m:t>𝛾</m:t>
                          </m:r>
                          <m:r>
                            <a:rPr lang="it-IT" i="1">
                              <a:latin typeface="Cambria Math" charset="0"/>
                            </a:rPr>
                            <m:t>𝑦</m:t>
                          </m:r>
                        </m:e>
                      </m:d>
                      <m:r>
                        <a:rPr lang="it-IT" i="1">
                          <a:latin typeface="Cambria Math" charset="0"/>
                        </a:rPr>
                        <m:t>𝑢</m:t>
                      </m:r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charset="0"/>
                                </a:rPr>
                                <m:t>1−</m:t>
                              </m:r>
                              <m:r>
                                <a:rPr lang="it-IT" i="1">
                                  <a:latin typeface="Cambria Math" charset="0"/>
                                </a:rPr>
                                <m:t>𝛾</m:t>
                              </m:r>
                            </m:e>
                          </m:d>
                          <m:r>
                            <a:rPr lang="it-IT" i="1">
                              <a:latin typeface="Cambria Math" charset="0"/>
                            </a:rPr>
                            <m:t>𝑦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it-IT" i="1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i="1">
                              <a:latin typeface="Cambria Math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latin typeface="Cambria Math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it-IT" i="1">
                                  <a:latin typeface="Cambria Math" charset="0"/>
                                </a:rPr>
                                <m:t>𝑃</m:t>
                              </m:r>
                            </m:sub>
                            <m:sup>
                              <m:r>
                                <a:rPr lang="it-IT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charset="0"/>
                                </a:rPr>
                                <m:t>𝛼</m:t>
                              </m:r>
                            </m:e>
                          </m:d>
                          <m:r>
                            <a:rPr lang="it-IT" i="1">
                              <a:latin typeface="Cambria Math" charset="0"/>
                            </a:rPr>
                            <m:t>−1</m:t>
                          </m:r>
                        </m:e>
                      </m:d>
                      <m:r>
                        <a:rPr lang="it-IT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r>
                        <a:rPr lang="it-IT" i="1" smtClean="0">
                          <a:latin typeface="Cambria Math" charset="0"/>
                        </a:rPr>
                        <m:t>𝛾</m:t>
                      </m:r>
                      <m:r>
                        <a:rPr lang="it-IT" i="1" smtClean="0">
                          <a:latin typeface="Cambria Math" charset="0"/>
                        </a:rPr>
                        <m:t>𝑦𝑢</m:t>
                      </m:r>
                      <m:d>
                        <m:dPr>
                          <m:ctrlPr>
                            <a:rPr lang="is-IS" i="1" smtClean="0">
                              <a:latin typeface="Cambria Math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is-I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1−</m:t>
                              </m:r>
                              <m:r>
                                <a:rPr lang="it-IT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𝛾</m:t>
                              </m:r>
                            </m:e>
                          </m:d>
                          <m:r>
                            <a:rPr lang="it-IT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𝑦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𝐼</m:t>
                              </m:r>
                            </m:sub>
                            <m:sup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it-IT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</m:d>
                        </m:e>
                      </m:d>
                      <m:r>
                        <a:rPr lang="it-IT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]</m:t>
                      </m:r>
                      <m:r>
                        <a:rPr lang="it-IT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𝑓</m:t>
                      </m:r>
                      <m:d>
                        <m:dPr>
                          <m:ctrlPr>
                            <a:rPr lang="it-IT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it-IT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</m:e>
                      </m:d>
                      <m:r>
                        <a:rPr lang="it-IT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𝑑</m:t>
                      </m:r>
                      <m:r>
                        <a:rPr lang="it-IT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221" y="3881134"/>
                <a:ext cx="7669344" cy="50687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74559" y="2854186"/>
                <a:ext cx="8040791" cy="10269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charset="0"/>
                        </a:rPr>
                        <m:t>+</m:t>
                      </m:r>
                      <m:nary>
                        <m:naryPr>
                          <m:ctrlPr>
                            <a:rPr lang="en-US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it-IT" i="1">
                              <a:latin typeface="Cambria Math" charset="0"/>
                            </a:rPr>
                            <m:t>𝛾</m:t>
                          </m:r>
                          <m:r>
                            <a:rPr lang="it-IT" i="1">
                              <a:latin typeface="Cambria Math" charset="0"/>
                            </a:rPr>
                            <m:t>𝑦</m:t>
                          </m:r>
                        </m:sub>
                        <m:sup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 charset="0"/>
                                </a:rPr>
                                <m:t>𝛼</m:t>
                              </m:r>
                            </m:e>
                          </m:acc>
                        </m:sup>
                        <m:e>
                          <m:r>
                            <a:rPr lang="it-IT" i="1">
                              <a:latin typeface="Cambria Math" charset="0"/>
                            </a:rPr>
                            <m:t>[</m:t>
                          </m:r>
                          <m:d>
                            <m:d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charset="0"/>
                                </a:rPr>
                                <m:t>1−</m:t>
                              </m:r>
                              <m:r>
                                <a:rPr lang="it-IT" i="1">
                                  <a:latin typeface="Cambria Math" charset="0"/>
                                </a:rPr>
                                <m:t>𝛼</m:t>
                              </m:r>
                              <m:r>
                                <a:rPr lang="it-IT" i="1">
                                  <a:latin typeface="Cambria Math" charset="0"/>
                                </a:rPr>
                                <m:t>+</m:t>
                              </m:r>
                              <m:r>
                                <a:rPr lang="it-IT" i="1">
                                  <a:latin typeface="Cambria Math" charset="0"/>
                                </a:rPr>
                                <m:t>𝛾</m:t>
                              </m:r>
                              <m:r>
                                <a:rPr lang="it-IT" i="1">
                                  <a:latin typeface="Cambria Math" charset="0"/>
                                </a:rPr>
                                <m:t>𝑦</m:t>
                              </m:r>
                            </m:e>
                          </m:d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it-IT" i="1">
                                  <a:latin typeface="Cambria Math" charset="0"/>
                                </a:rPr>
                                <m:t>𝑢</m:t>
                              </m:r>
                            </m:e>
                          </m:acc>
                          <m:r>
                            <a:rPr lang="it-IT" i="1">
                              <a:latin typeface="Cambria Math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charset="0"/>
                                </a:rPr>
                                <m:t>𝛼</m:t>
                              </m:r>
                              <m:r>
                                <a:rPr lang="it-IT" i="1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it-IT" i="1">
                                  <a:latin typeface="Cambria Math" charset="0"/>
                                </a:rPr>
                                <m:t>𝛾</m:t>
                              </m:r>
                              <m:r>
                                <a:rPr lang="it-IT" i="1">
                                  <a:latin typeface="Cambria Math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cs-CZ" i="1">
                              <a:latin typeface="Cambria Math" charset="0"/>
                            </a:rPr>
                            <m:t>𝛽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it-IT" i="1">
                                  <a:latin typeface="Cambria Math" charset="0"/>
                                </a:rPr>
                                <m:t>𝑢</m:t>
                              </m:r>
                            </m:e>
                          </m:acc>
                          <m:r>
                            <a:rPr lang="it-IT" i="1">
                              <a:latin typeface="Cambria Math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charset="0"/>
                                </a:rPr>
                                <m:t>1−</m:t>
                              </m:r>
                              <m:r>
                                <a:rPr lang="it-IT" i="1">
                                  <a:latin typeface="Cambria Math" charset="0"/>
                                </a:rPr>
                                <m:t>𝛼</m:t>
                              </m:r>
                            </m:e>
                          </m:d>
                          <m:r>
                            <a:rPr lang="it-IT" i="1">
                              <a:latin typeface="Cambria Math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latin typeface="Cambria Math" charset="0"/>
                                    </a:rPr>
                                    <m:t>1−</m:t>
                                  </m:r>
                                  <m:r>
                                    <a:rPr lang="it-IT" i="1">
                                      <a:latin typeface="Cambria Math" charset="0"/>
                                    </a:rPr>
                                    <m:t>𝛾</m:t>
                                  </m:r>
                                </m:e>
                              </m:d>
                              <m:r>
                                <a:rPr lang="it-IT" i="1">
                                  <a:latin typeface="Cambria Math" charset="0"/>
                                </a:rPr>
                                <m:t>𝑦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it-IT" i="1">
                                  <a:latin typeface="Cambria Math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i="1">
                                      <a:latin typeface="Cambria Math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charset="0"/>
                                    </a:rPr>
                                    <m:t>𝑃</m:t>
                                  </m:r>
                                </m:sub>
                                <m:sup>
                                  <m:r>
                                    <a:rPr lang="it-IT" i="1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latin typeface="Cambria Math" charset="0"/>
                                    </a:rPr>
                                    <m:t>𝛼</m:t>
                                  </m:r>
                                </m:e>
                              </m:d>
                              <m:r>
                                <a:rPr lang="it-IT" i="1">
                                  <a:latin typeface="Cambria Math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it-IT" b="0" i="1" smtClean="0">
                              <a:latin typeface="Cambria Math" charset="0"/>
                            </a:rPr>
                            <m:t>+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59" y="2854186"/>
                <a:ext cx="8040791" cy="102694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733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Welfare</a:t>
            </a:r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73E-0D07-440D-A556-24A0D3BB88A6}" type="slidenum">
              <a:rPr lang="it-IT" smtClean="0"/>
              <a:t>61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>
            <a:off x="2862943" y="1915886"/>
            <a:ext cx="10886" cy="108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6141" y="1945963"/>
                <a:ext cx="9037859" cy="6925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charset="0"/>
                        </a:rPr>
                        <m:t>𝑊</m:t>
                      </m:r>
                      <m:r>
                        <a:rPr lang="it-IT" b="0" i="1" smtClean="0">
                          <a:latin typeface="Cambria Math" charset="0"/>
                        </a:rPr>
                        <m:t>= </m:t>
                      </m:r>
                      <m:nary>
                        <m:naryPr>
                          <m:ctrlPr>
                            <a:rPr lang="is-IS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b="0" i="1" smtClean="0">
                              <a:latin typeface="Cambria Math" charset="0"/>
                            </a:rPr>
                            <m:t>0</m:t>
                          </m:r>
                        </m:sub>
                        <m:sup>
                          <m:r>
                            <a:rPr lang="it-IT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𝛾</m:t>
                          </m:r>
                          <m:r>
                            <a:rPr lang="it-IT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𝑦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cs-CZ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𝑢</m:t>
                                  </m:r>
                                </m:e>
                              </m:acc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1−</m:t>
                                  </m:r>
                                  <m:r>
                                    <a:rPr lang="it-IT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𝛼</m:t>
                                  </m:r>
                                </m:e>
                              </m:d>
                              <m:r>
                                <a:rPr lang="it-IT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is-I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is-IS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1−</m:t>
                                      </m:r>
                                      <m:r>
                                        <a:rPr lang="it-IT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𝛾</m:t>
                                      </m:r>
                                    </m:e>
                                  </m:d>
                                  <m:r>
                                    <a:rPr lang="it-IT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𝑦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it-IT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𝑃</m:t>
                                      </m:r>
                                    </m:sub>
                                    <m:sup>
                                      <m:r>
                                        <a:rPr lang="it-IT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it-IT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𝛼</m:t>
                                      </m:r>
                                    </m:e>
                                  </m:d>
                                  <m:r>
                                    <a:rPr lang="it-IT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it-IT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+</m:t>
                              </m:r>
                              <m:r>
                                <a:rPr lang="it-IT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  <m:r>
                                <a:rPr lang="it-IT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is-I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is-IS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1−</m:t>
                                      </m:r>
                                      <m:r>
                                        <a:rPr lang="it-IT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𝛾</m:t>
                                      </m:r>
                                    </m:e>
                                  </m:d>
                                  <m:r>
                                    <a:rPr lang="it-IT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𝑦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it-IT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𝐼</m:t>
                                      </m:r>
                                    </m:sub>
                                    <m:sup>
                                      <m:r>
                                        <a:rPr lang="it-IT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it-IT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𝛼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it-IT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it-IT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it-IT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</m:d>
                          <m:r>
                            <a:rPr lang="it-IT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𝑑</m:t>
                          </m:r>
                          <m:r>
                            <a:rPr lang="it-IT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  <m:r>
                            <a:rPr lang="it-IT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+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41" y="1945963"/>
                <a:ext cx="9037859" cy="69256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55221" y="3881134"/>
                <a:ext cx="7669344" cy="5068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it-IT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𝛼</m:t>
                          </m:r>
                          <m:r>
                            <a:rPr lang="it-IT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−</m:t>
                          </m:r>
                          <m:r>
                            <a:rPr lang="it-IT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𝛾</m:t>
                          </m:r>
                          <m:r>
                            <a:rPr lang="it-IT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𝑦</m:t>
                          </m:r>
                        </m:e>
                      </m:d>
                      <m:r>
                        <a:rPr lang="it-IT" i="1">
                          <a:solidFill>
                            <a:srgbClr val="FF0000"/>
                          </a:solidFill>
                          <a:latin typeface="Cambria Math" charset="0"/>
                        </a:rPr>
                        <m:t>𝑢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1−</m:t>
                              </m:r>
                              <m:r>
                                <a:rPr lang="it-IT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𝛾</m:t>
                              </m:r>
                            </m:e>
                          </m:d>
                          <m:r>
                            <a:rPr lang="it-IT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𝑦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𝑃</m:t>
                              </m:r>
                            </m:sub>
                            <m:sup>
                              <m:r>
                                <a:rPr lang="it-IT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𝛼</m:t>
                              </m:r>
                            </m:e>
                          </m:d>
                          <m:r>
                            <a:rPr lang="it-IT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−1</m:t>
                          </m:r>
                        </m:e>
                      </m:d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r>
                        <a:rPr lang="it-IT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𝛾</m:t>
                      </m:r>
                      <m:r>
                        <a:rPr lang="it-IT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𝑦𝑢</m:t>
                      </m:r>
                      <m:d>
                        <m:dPr>
                          <m:ctrlPr>
                            <a:rPr lang="is-IS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is-IS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1−</m:t>
                              </m:r>
                              <m: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𝛾</m:t>
                              </m:r>
                            </m:e>
                          </m:d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𝑦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𝐼</m:t>
                              </m:r>
                            </m:sub>
                            <m:sup>
                              <m: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it-IT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</m:d>
                        </m:e>
                      </m:d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]</m:t>
                      </m:r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𝑓</m:t>
                      </m:r>
                      <m:d>
                        <m:dPr>
                          <m:ctrlP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it-IT" i="1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</m:e>
                      </m:d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𝑑</m:t>
                      </m:r>
                      <m:r>
                        <a:rPr lang="it-IT" i="1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𝛼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221" y="3881134"/>
                <a:ext cx="7669344" cy="50687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74559" y="2854186"/>
                <a:ext cx="8040791" cy="10269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+</m:t>
                      </m:r>
                      <m:nary>
                        <m:nary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it-IT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𝛾</m:t>
                          </m:r>
                          <m:r>
                            <a:rPr lang="it-IT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𝑦</m:t>
                          </m:r>
                        </m:sub>
                        <m:sup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𝛼</m:t>
                              </m:r>
                            </m:e>
                          </m:acc>
                        </m:sup>
                        <m:e>
                          <m:r>
                            <a:rPr lang="it-IT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[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1−</m:t>
                              </m:r>
                              <m:r>
                                <a:rPr lang="it-IT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𝛼</m:t>
                              </m:r>
                              <m:r>
                                <a:rPr lang="it-IT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+</m:t>
                              </m:r>
                              <m:r>
                                <a:rPr lang="it-IT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𝛾</m:t>
                              </m:r>
                              <m:r>
                                <a:rPr lang="it-IT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</m:d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it-IT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𝑢</m:t>
                              </m:r>
                            </m:e>
                          </m:acc>
                          <m:r>
                            <a:rPr lang="it-IT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𝛼</m:t>
                              </m:r>
                              <m:r>
                                <a:rPr lang="it-IT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it-IT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𝛾</m:t>
                              </m:r>
                              <m:r>
                                <a:rPr lang="it-IT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cs-CZ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𝛽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it-IT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𝑢</m:t>
                              </m:r>
                            </m:e>
                          </m:acc>
                          <m:r>
                            <a:rPr lang="it-IT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1−</m:t>
                              </m:r>
                              <m:r>
                                <a:rPr lang="it-IT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𝛼</m:t>
                              </m:r>
                            </m:e>
                          </m:d>
                          <m:r>
                            <a:rPr lang="it-IT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  <m:t>1−</m:t>
                                  </m:r>
                                  <m:r>
                                    <a:rPr lang="it-IT" i="1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  <m:t>𝛾</m:t>
                                  </m:r>
                                </m:e>
                              </m:d>
                              <m:r>
                                <a:rPr lang="it-IT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it-IT" i="1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it-IT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i="1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it-IT" i="1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  <m:t>𝑃</m:t>
                                  </m:r>
                                </m:sub>
                                <m:sup>
                                  <m:r>
                                    <a:rPr lang="it-IT" i="1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  <m:t>𝛼</m:t>
                                  </m:r>
                                </m:e>
                              </m:d>
                              <m:r>
                                <a:rPr lang="it-IT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+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59" y="2854186"/>
                <a:ext cx="8040791" cy="102694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44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Welfare</a:t>
            </a:r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73E-0D07-440D-A556-24A0D3BB88A6}" type="slidenum">
              <a:rPr lang="it-IT" smtClean="0"/>
              <a:t>62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>
            <a:off x="2862943" y="1915886"/>
            <a:ext cx="10886" cy="108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28650" y="1585331"/>
            <a:ext cx="2615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Nobody is rationed</a:t>
            </a:r>
            <a:endParaRPr lang="en-US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67451" y="2277944"/>
                <a:ext cx="7144456" cy="1169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it-IT" sz="2400" i="1">
                              <a:latin typeface="Cambria Math" charset="0"/>
                            </a:rPr>
                            <m:t>0</m:t>
                          </m:r>
                        </m:sub>
                        <m:sup>
                          <m:r>
                            <a:rPr lang="it-IT" sz="2400" i="1">
                              <a:latin typeface="Cambria Math" charset="0"/>
                            </a:rPr>
                            <m:t>𝛾</m:t>
                          </m:r>
                          <m:r>
                            <a:rPr lang="it-IT" sz="2400" i="1">
                              <a:latin typeface="Cambria Math" charset="0"/>
                            </a:rPr>
                            <m:t>𝑦</m:t>
                          </m:r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is-IS" sz="240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𝛼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sz="2400" i="1">
                                          <a:solidFill>
                                            <a:srgbClr val="FF0000"/>
                                          </a:solidFill>
                                          <a:latin typeface="Cambria Math" charset="0"/>
                                        </a:rPr>
                                        <m:t>𝑢</m:t>
                                      </m:r>
                                    </m:e>
                                  </m:acc>
                                  <m:r>
                                    <a:rPr lang="it-IT" sz="2400" i="1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  <m:t>+</m:t>
                                  </m:r>
                                  <m:r>
                                    <a:rPr lang="it-IT" sz="2400" i="1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  <m:t>𝑢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2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it-IT" sz="2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it-IT" sz="2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charset="0"/>
                                            </a:rPr>
                                            <m:t>𝐼</m:t>
                                          </m:r>
                                        </m:sub>
                                        <m:sup>
                                          <m:r>
                                            <a:rPr lang="it-IT" sz="2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charset="0"/>
                                            </a:rPr>
                                            <m:t>𝑇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d>
                              <m:r>
                                <a:rPr lang="it-IT" sz="2400" i="1">
                                  <a:latin typeface="Cambria Math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400" i="1">
                                      <a:latin typeface="Cambria Math" charset="0"/>
                                    </a:rPr>
                                    <m:t>1−</m:t>
                                  </m:r>
                                  <m:r>
                                    <a:rPr lang="it-IT" sz="2400" i="1">
                                      <a:latin typeface="Cambria Math" charset="0"/>
                                    </a:rPr>
                                    <m:t>𝛼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400" i="1">
                                          <a:latin typeface="Cambria Math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sz="2400" i="1">
                                          <a:latin typeface="Cambria Math" charset="0"/>
                                        </a:rPr>
                                        <m:t>𝑢</m:t>
                                      </m:r>
                                    </m:e>
                                  </m:acc>
                                  <m:r>
                                    <a:rPr lang="it-IT" sz="2400" i="1">
                                      <a:latin typeface="Cambria Math" charset="0"/>
                                    </a:rPr>
                                    <m:t>+</m:t>
                                  </m:r>
                                  <m:r>
                                    <a:rPr lang="it-IT" sz="2400" i="1">
                                      <a:latin typeface="Cambria Math" charset="0"/>
                                    </a:rPr>
                                    <m:t>𝑢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2400" i="1">
                                              <a:latin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it-IT" sz="2400" i="1">
                                              <a:latin typeface="Cambria Math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it-IT" sz="2400" i="1">
                                              <a:latin typeface="Cambria Math" charset="0"/>
                                            </a:rPr>
                                            <m:t>𝑃</m:t>
                                          </m:r>
                                        </m:sub>
                                        <m:sup>
                                          <m:r>
                                            <a:rPr lang="it-IT" sz="2400" b="0" i="1" smtClean="0">
                                              <a:latin typeface="Cambria Math" charset="0"/>
                                            </a:rPr>
                                            <m:t>𝑇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it-IT" sz="2400" i="1">
                              <a:latin typeface="Cambria Math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it-IT" sz="2400" i="1">
                                  <a:latin typeface="Cambria Math" charset="0"/>
                                </a:rPr>
                                <m:t>𝛼</m:t>
                              </m:r>
                            </m:e>
                          </m:d>
                          <m:r>
                            <a:rPr lang="it-IT" sz="2400" i="1">
                              <a:latin typeface="Cambria Math" charset="0"/>
                            </a:rPr>
                            <m:t>𝑑</m:t>
                          </m:r>
                          <m:r>
                            <a:rPr lang="it-IT" sz="2400" i="1">
                              <a:latin typeface="Cambria Math" charset="0"/>
                            </a:rPr>
                            <m:t>𝛼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451" y="2277944"/>
                <a:ext cx="7144456" cy="116967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28650" y="3866562"/>
                <a:ext cx="7461402" cy="4670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s-IS" sz="240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𝛼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it-IT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𝑢</m:t>
                            </m:r>
                          </m:e>
                        </m:acc>
                        <m:r>
                          <a:rPr lang="it-IT" sz="24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+</m:t>
                        </m:r>
                        <m:r>
                          <a:rPr lang="it-IT" sz="24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𝑢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it-IT" sz="2400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it-IT" sz="2400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𝐼</m:t>
                                </m:r>
                              </m:sub>
                              <m:sup>
                                <m:r>
                                  <a:rPr lang="it-IT" sz="2400" b="0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𝑇</m:t>
                                </m:r>
                              </m:sup>
                            </m:sSubSup>
                          </m:e>
                        </m:d>
                      </m:e>
                    </m:d>
                  </m:oMath>
                </a14:m>
                <a:r>
                  <a:rPr lang="en-US" sz="2400" dirty="0" smtClean="0"/>
                  <a:t> :                          utility of all impatient agents</a:t>
                </a:r>
                <a:endParaRPr lang="en-US" sz="24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866562"/>
                <a:ext cx="7461402" cy="467051"/>
              </a:xfrm>
              <a:prstGeom prst="rect">
                <a:avLst/>
              </a:prstGeom>
              <a:blipFill rotWithShape="0">
                <a:blip r:embed="rId4"/>
                <a:stretch>
                  <a:fillRect t="-9091" r="-490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21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Welfare</a:t>
            </a:r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73E-0D07-440D-A556-24A0D3BB88A6}" type="slidenum">
              <a:rPr lang="it-IT" smtClean="0"/>
              <a:t>63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>
            <a:off x="2862943" y="1915886"/>
            <a:ext cx="10886" cy="108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28650" y="1585331"/>
            <a:ext cx="2615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Nobody is rationed</a:t>
            </a:r>
            <a:endParaRPr lang="en-US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67451" y="2277944"/>
                <a:ext cx="7144456" cy="1169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it-IT" sz="2400" i="1">
                              <a:latin typeface="Cambria Math" charset="0"/>
                            </a:rPr>
                            <m:t>0</m:t>
                          </m:r>
                        </m:sub>
                        <m:sup>
                          <m:r>
                            <a:rPr lang="it-IT" sz="2400" i="1">
                              <a:latin typeface="Cambria Math" charset="0"/>
                            </a:rPr>
                            <m:t>𝛾</m:t>
                          </m:r>
                          <m:r>
                            <a:rPr lang="it-IT" sz="2400" i="1">
                              <a:latin typeface="Cambria Math" charset="0"/>
                            </a:rPr>
                            <m:t>𝑦</m:t>
                          </m:r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is-IS" sz="2400" i="1">
                                  <a:latin typeface="Cambria Math" charset="0"/>
                                </a:rPr>
                                <m:t>𝛼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400" i="1">
                                          <a:latin typeface="Cambria Math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sz="2400" i="1">
                                          <a:latin typeface="Cambria Math" charset="0"/>
                                        </a:rPr>
                                        <m:t>𝑢</m:t>
                                      </m:r>
                                    </m:e>
                                  </m:acc>
                                  <m:r>
                                    <a:rPr lang="it-IT" sz="2400" i="1">
                                      <a:latin typeface="Cambria Math" charset="0"/>
                                    </a:rPr>
                                    <m:t>+</m:t>
                                  </m:r>
                                  <m:r>
                                    <a:rPr lang="it-IT" sz="2400" i="1">
                                      <a:latin typeface="Cambria Math" charset="0"/>
                                    </a:rPr>
                                    <m:t>𝑢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2400" i="1">
                                              <a:latin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it-IT" sz="2400" i="1">
                                              <a:latin typeface="Cambria Math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it-IT" sz="2400" i="1">
                                              <a:latin typeface="Cambria Math" charset="0"/>
                                            </a:rPr>
                                            <m:t>𝐼</m:t>
                                          </m:r>
                                        </m:sub>
                                        <m:sup>
                                          <m:r>
                                            <a:rPr lang="it-IT" sz="2400" b="0" i="1" smtClean="0">
                                              <a:latin typeface="Cambria Math" charset="0"/>
                                            </a:rPr>
                                            <m:t>𝑇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d>
                              <m:r>
                                <a:rPr lang="it-IT" sz="2400" i="1">
                                  <a:latin typeface="Cambria Math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sz="2400" i="1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400" i="1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  <m:t>1−</m:t>
                                  </m:r>
                                  <m:r>
                                    <a:rPr lang="it-IT" sz="2400" i="1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  <m:t>𝛼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sz="2400" i="1">
                                          <a:solidFill>
                                            <a:srgbClr val="FF0000"/>
                                          </a:solidFill>
                                          <a:latin typeface="Cambria Math" charset="0"/>
                                        </a:rPr>
                                        <m:t>𝑢</m:t>
                                      </m:r>
                                    </m:e>
                                  </m:acc>
                                  <m:r>
                                    <a:rPr lang="it-IT" sz="2400" i="1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  <m:t>+</m:t>
                                  </m:r>
                                  <m:r>
                                    <a:rPr lang="it-IT" sz="2400" i="1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  <m:t>𝑢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2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it-IT" sz="2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it-IT" sz="2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charset="0"/>
                                            </a:rPr>
                                            <m:t>𝑃</m:t>
                                          </m:r>
                                        </m:sub>
                                        <m:sup>
                                          <m:r>
                                            <a:rPr lang="it-IT" sz="2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charset="0"/>
                                            </a:rPr>
                                            <m:t>𝑇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it-IT" sz="2400" i="1">
                              <a:latin typeface="Cambria Math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it-IT" sz="2400" i="1">
                                  <a:latin typeface="Cambria Math" charset="0"/>
                                </a:rPr>
                                <m:t>𝛼</m:t>
                              </m:r>
                            </m:e>
                          </m:d>
                          <m:r>
                            <a:rPr lang="it-IT" sz="2400" i="1">
                              <a:latin typeface="Cambria Math" charset="0"/>
                            </a:rPr>
                            <m:t>𝑑</m:t>
                          </m:r>
                          <m:r>
                            <a:rPr lang="it-IT" sz="2400" i="1">
                              <a:latin typeface="Cambria Math" charset="0"/>
                            </a:rPr>
                            <m:t>𝛼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451" y="2277944"/>
                <a:ext cx="7144456" cy="116967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28650" y="3866562"/>
                <a:ext cx="7461402" cy="4670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s-IS" sz="2400" i="1" smtClean="0">
                        <a:latin typeface="Cambria Math" charset="0"/>
                      </a:rPr>
                      <m:t>𝛼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it-IT" sz="2400" i="1">
                                <a:latin typeface="Cambria Math" charset="0"/>
                              </a:rPr>
                              <m:t>𝑢</m:t>
                            </m:r>
                          </m:e>
                        </m:acc>
                        <m:r>
                          <a:rPr lang="it-IT" sz="2400" i="1">
                            <a:latin typeface="Cambria Math" charset="0"/>
                          </a:rPr>
                          <m:t>+</m:t>
                        </m:r>
                        <m:r>
                          <a:rPr lang="it-IT" sz="2400" i="1">
                            <a:latin typeface="Cambria Math" charset="0"/>
                          </a:rPr>
                          <m:t>𝑢</m:t>
                        </m:r>
                        <m:d>
                          <m:d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it-IT" sz="2400" i="1">
                                    <a:latin typeface="Cambria Math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it-IT" sz="2400" i="1">
                                    <a:latin typeface="Cambria Math" charset="0"/>
                                  </a:rPr>
                                  <m:t>𝐼</m:t>
                                </m:r>
                              </m:sub>
                              <m:sup>
                                <m:r>
                                  <a:rPr lang="it-IT" sz="2400" b="0" i="1" smtClean="0">
                                    <a:latin typeface="Cambria Math" charset="0"/>
                                  </a:rPr>
                                  <m:t>𝑇</m:t>
                                </m:r>
                              </m:sup>
                            </m:sSubSup>
                          </m:e>
                        </m:d>
                      </m:e>
                    </m:d>
                  </m:oMath>
                </a14:m>
                <a:r>
                  <a:rPr lang="en-US" sz="2400" dirty="0" smtClean="0"/>
                  <a:t> :                          utility of all impatient agents</a:t>
                </a:r>
                <a:endParaRPr lang="en-US" sz="24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866562"/>
                <a:ext cx="7461402" cy="467051"/>
              </a:xfrm>
              <a:prstGeom prst="rect">
                <a:avLst/>
              </a:prstGeom>
              <a:blipFill rotWithShape="0">
                <a:blip r:embed="rId4"/>
                <a:stretch>
                  <a:fillRect t="-9091" r="-490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628650" y="5159829"/>
                <a:ext cx="7178825" cy="7440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it-IT" sz="24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1−</m:t>
                        </m:r>
                        <m:r>
                          <a:rPr lang="it-IT" sz="24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𝛼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it-IT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𝑢</m:t>
                            </m:r>
                          </m:e>
                        </m:acc>
                        <m:r>
                          <a:rPr lang="it-IT" sz="24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+</m:t>
                        </m:r>
                        <m:r>
                          <a:rPr lang="it-IT" sz="24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𝑢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it-IT" sz="2400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it-IT" sz="2400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𝑃</m:t>
                                </m:r>
                              </m:sub>
                              <m:sup>
                                <m:r>
                                  <a:rPr lang="it-IT" sz="2400" b="0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𝑇</m:t>
                                </m:r>
                              </m:sup>
                            </m:sSubSup>
                          </m:e>
                        </m:d>
                      </m:e>
                    </m:d>
                  </m:oMath>
                </a14:m>
                <a:r>
                  <a:rPr lang="en-US" sz="2400" dirty="0" smtClean="0"/>
                  <a:t> :         </a:t>
                </a:r>
                <a:r>
                  <a:rPr lang="en-US" sz="2400" dirty="0" smtClean="0"/>
                  <a:t>      </a:t>
                </a:r>
                <a:r>
                  <a:rPr lang="en-US" sz="2400" dirty="0" smtClean="0"/>
                  <a:t>utility of all patient agents</a:t>
                </a:r>
                <a:endParaRPr lang="en-US" sz="24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5159829"/>
                <a:ext cx="7178825" cy="744050"/>
              </a:xfrm>
              <a:prstGeom prst="rect">
                <a:avLst/>
              </a:prstGeom>
              <a:blipFill rotWithShape="0">
                <a:blip r:embed="rId5"/>
                <a:stretch>
                  <a:fillRect t="-5738" r="-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667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Welfare</a:t>
            </a:r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73E-0D07-440D-A556-24A0D3BB88A6}" type="slidenum">
              <a:rPr lang="it-IT" smtClean="0"/>
              <a:t>64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>
            <a:off x="2862943" y="1915886"/>
            <a:ext cx="10886" cy="108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28650" y="1585331"/>
                <a:ext cx="30892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it-IT" sz="2400" b="1" i="1">
                            <a:latin typeface="Cambria Math" charset="0"/>
                          </a:rPr>
                          <m:t>𝜶</m:t>
                        </m:r>
                        <m:r>
                          <a:rPr lang="it-IT" sz="2400" b="1" i="1">
                            <a:latin typeface="Cambria Math" charset="0"/>
                          </a:rPr>
                          <m:t>−</m:t>
                        </m:r>
                        <m:r>
                          <a:rPr lang="it-IT" sz="2400" b="1" i="1">
                            <a:latin typeface="Cambria Math" charset="0"/>
                          </a:rPr>
                          <m:t>𝜸</m:t>
                        </m:r>
                        <m:r>
                          <a:rPr lang="it-IT" sz="2400" b="1" i="1">
                            <a:latin typeface="Cambria Math" charset="0"/>
                          </a:rPr>
                          <m:t>𝒚</m:t>
                        </m:r>
                      </m:e>
                    </m:d>
                    <m:r>
                      <a:rPr lang="it-IT" sz="2400" b="1" i="1" smtClean="0">
                        <a:latin typeface="Cambria Math" charset="0"/>
                      </a:rPr>
                      <m:t> </m:t>
                    </m:r>
                    <m:r>
                      <a:rPr lang="it-IT" sz="2400" b="1" i="0" smtClean="0">
                        <a:latin typeface="Cambria Math" charset="0"/>
                      </a:rPr>
                      <m:t>𝐚𝐫𝐞</m:t>
                    </m:r>
                  </m:oMath>
                </a14:m>
                <a:r>
                  <a:rPr lang="en-US" sz="2400" b="1" dirty="0" smtClean="0"/>
                  <a:t> rationed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585331"/>
                <a:ext cx="3089244" cy="461665"/>
              </a:xfrm>
              <a:prstGeom prst="rect">
                <a:avLst/>
              </a:prstGeom>
              <a:blipFill rotWithShape="0">
                <a:blip r:embed="rId3"/>
                <a:stretch>
                  <a:fillRect t="-102632" r="-2170" b="-1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-119926" y="2272193"/>
                <a:ext cx="9383851" cy="11738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it-IT" sz="22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𝛾</m:t>
                          </m:r>
                          <m:r>
                            <a:rPr lang="it-IT" sz="22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𝑦</m:t>
                          </m:r>
                        </m:sub>
                        <m:sup>
                          <m:acc>
                            <m:accPr>
                              <m:chr m:val="̅"/>
                              <m:ctrlPr>
                                <a:rPr lang="en-US" sz="220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GB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𝛼</m:t>
                              </m:r>
                            </m:e>
                          </m:acc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it-IT" sz="220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𝛾</m:t>
                              </m:r>
                              <m:r>
                                <a:rPr lang="it-IT" sz="220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200" i="1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200" i="1">
                                          <a:solidFill>
                                            <a:srgbClr val="FF0000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sz="2200" i="1">
                                          <a:solidFill>
                                            <a:srgbClr val="FF0000"/>
                                          </a:solidFill>
                                          <a:latin typeface="Cambria Math" charset="0"/>
                                        </a:rPr>
                                        <m:t>𝑢</m:t>
                                      </m:r>
                                    </m:e>
                                  </m:acc>
                                  <m:r>
                                    <a:rPr lang="it-IT" sz="2200" i="1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  <m:t>+</m:t>
                                  </m:r>
                                  <m:r>
                                    <a:rPr lang="it-IT" sz="2200" i="1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  <m:t>𝑢</m:t>
                                  </m:r>
                                  <m:d>
                                    <m:dPr>
                                      <m:ctrlPr>
                                        <a:rPr lang="en-US" sz="2200" i="1">
                                          <a:solidFill>
                                            <a:srgbClr val="FF0000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22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it-IT" sz="22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it-IT" sz="22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charset="0"/>
                                            </a:rPr>
                                            <m:t>𝐼</m:t>
                                          </m:r>
                                        </m:sub>
                                        <m:sup>
                                          <m:r>
                                            <a:rPr lang="it-IT" sz="22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charset="0"/>
                                            </a:rPr>
                                            <m:t>𝑇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d>
                              <m: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sz="220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1−</m:t>
                                  </m:r>
                                  <m:r>
                                    <a:rPr lang="it-IT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𝛼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sz="22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𝑢</m:t>
                                      </m:r>
                                    </m:e>
                                  </m:acc>
                                  <m:r>
                                    <a:rPr lang="it-IT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+</m:t>
                                  </m:r>
                                  <m:r>
                                    <a:rPr lang="it-IT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𝑢</m:t>
                                  </m:r>
                                  <m:d>
                                    <m:dPr>
                                      <m:ctrlP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2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it-IT" sz="2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it-IT" sz="2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  <m:t>𝑃</m:t>
                                          </m:r>
                                        </m:sub>
                                        <m:sup>
                                          <m:r>
                                            <a:rPr lang="it-IT" sz="2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  <m:t>𝑇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d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sz="220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𝛼</m:t>
                                  </m:r>
                                  <m:r>
                                    <a:rPr lang="it-IT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−</m:t>
                                  </m:r>
                                  <m:r>
                                    <a:rPr lang="it-IT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𝛾</m:t>
                                  </m:r>
                                  <m:r>
                                    <a:rPr lang="it-IT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𝑦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20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20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𝛽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2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sz="22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𝑢</m:t>
                                      </m:r>
                                    </m:e>
                                  </m:acc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+</m:t>
                                  </m:r>
                                  <m:r>
                                    <a:rPr lang="it-IT" sz="220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𝑢</m:t>
                                  </m:r>
                                  <m:d>
                                    <m:dPr>
                                      <m:ctrlP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2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it-IT" sz="2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it-IT" sz="2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  <m:t>𝑃</m:t>
                                          </m:r>
                                        </m:sub>
                                        <m:sup>
                                          <m:r>
                                            <a:rPr lang="it-IT" sz="2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  <m:t>𝑇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𝛼</m:t>
                              </m:r>
                            </m:e>
                          </m:d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𝑑</m:t>
                          </m:r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𝛼</m:t>
                          </m:r>
                        </m:e>
                      </m:nary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9926" y="2272193"/>
                <a:ext cx="9383851" cy="117384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28650" y="3866562"/>
                <a:ext cx="8642879" cy="4670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it-IT" sz="240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𝛾</m:t>
                    </m:r>
                    <m:r>
                      <a:rPr lang="it-IT" sz="240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it-IT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𝑢</m:t>
                            </m:r>
                          </m:e>
                        </m:acc>
                        <m:r>
                          <a:rPr lang="it-IT" sz="24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+</m:t>
                        </m:r>
                        <m:r>
                          <a:rPr lang="it-IT" sz="24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𝑢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it-IT" sz="2400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it-IT" sz="2400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𝐼</m:t>
                                </m:r>
                              </m:sub>
                              <m:sup>
                                <m:r>
                                  <a:rPr lang="it-IT" sz="2400" b="0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𝑇</m:t>
                                </m:r>
                              </m:sup>
                            </m:sSubSup>
                          </m:e>
                        </m:d>
                      </m:e>
                    </m:d>
                  </m:oMath>
                </a14:m>
                <a:r>
                  <a:rPr lang="en-US" sz="2400" dirty="0" smtClean="0"/>
                  <a:t> :                        utility of all satisfied impatient agents</a:t>
                </a:r>
                <a:endParaRPr lang="en-US" sz="24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866562"/>
                <a:ext cx="8642879" cy="467051"/>
              </a:xfrm>
              <a:prstGeom prst="rect">
                <a:avLst/>
              </a:prstGeom>
              <a:blipFill rotWithShape="0">
                <a:blip r:embed="rId5"/>
                <a:stretch>
                  <a:fillRect t="-9091" r="-282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858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Welfare</a:t>
            </a:r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73E-0D07-440D-A556-24A0D3BB88A6}" type="slidenum">
              <a:rPr lang="it-IT" smtClean="0"/>
              <a:t>65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>
            <a:off x="2862943" y="1915886"/>
            <a:ext cx="10886" cy="108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28650" y="1585331"/>
                <a:ext cx="30892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it-IT" sz="2400" b="1" i="1">
                            <a:latin typeface="Cambria Math" charset="0"/>
                          </a:rPr>
                          <m:t>𝜶</m:t>
                        </m:r>
                        <m:r>
                          <a:rPr lang="it-IT" sz="2400" b="1" i="1">
                            <a:latin typeface="Cambria Math" charset="0"/>
                          </a:rPr>
                          <m:t>−</m:t>
                        </m:r>
                        <m:r>
                          <a:rPr lang="it-IT" sz="2400" b="1" i="1">
                            <a:latin typeface="Cambria Math" charset="0"/>
                          </a:rPr>
                          <m:t>𝜸</m:t>
                        </m:r>
                        <m:r>
                          <a:rPr lang="it-IT" sz="2400" b="1" i="1">
                            <a:latin typeface="Cambria Math" charset="0"/>
                          </a:rPr>
                          <m:t>𝒚</m:t>
                        </m:r>
                      </m:e>
                    </m:d>
                    <m:r>
                      <a:rPr lang="it-IT" sz="2400" b="1" i="1" smtClean="0">
                        <a:latin typeface="Cambria Math" charset="0"/>
                      </a:rPr>
                      <m:t> </m:t>
                    </m:r>
                    <m:r>
                      <a:rPr lang="it-IT" sz="2400" b="1" i="0" smtClean="0">
                        <a:latin typeface="Cambria Math" charset="0"/>
                      </a:rPr>
                      <m:t>𝐚𝐫𝐞</m:t>
                    </m:r>
                  </m:oMath>
                </a14:m>
                <a:r>
                  <a:rPr lang="en-US" sz="2400" b="1" dirty="0" smtClean="0"/>
                  <a:t> rationed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585331"/>
                <a:ext cx="3089244" cy="461665"/>
              </a:xfrm>
              <a:prstGeom prst="rect">
                <a:avLst/>
              </a:prstGeom>
              <a:blipFill rotWithShape="0">
                <a:blip r:embed="rId3"/>
                <a:stretch>
                  <a:fillRect t="-102632" r="-2170" b="-1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-119926" y="2272193"/>
                <a:ext cx="9383851" cy="11738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it-IT" sz="22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𝛾</m:t>
                          </m:r>
                          <m:r>
                            <a:rPr lang="it-IT" sz="22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𝑦</m:t>
                          </m:r>
                        </m:sub>
                        <m:sup>
                          <m:acc>
                            <m:accPr>
                              <m:chr m:val="̅"/>
                              <m:ctrlPr>
                                <a:rPr lang="en-US" sz="220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GB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𝛼</m:t>
                              </m:r>
                            </m:e>
                          </m:acc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it-IT" sz="220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𝛾</m:t>
                              </m:r>
                              <m:r>
                                <a:rPr lang="it-IT" sz="220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sz="22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𝑢</m:t>
                                      </m:r>
                                    </m:e>
                                  </m:acc>
                                  <m:r>
                                    <a:rPr lang="it-IT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+</m:t>
                                  </m:r>
                                  <m:r>
                                    <a:rPr lang="it-IT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𝑢</m:t>
                                  </m:r>
                                  <m:d>
                                    <m:dPr>
                                      <m:ctrlP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2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it-IT" sz="2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it-IT" sz="2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  <m:t>𝐼</m:t>
                                          </m:r>
                                        </m:sub>
                                        <m:sup>
                                          <m:r>
                                            <a:rPr lang="it-IT" sz="2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  <m:t>𝑇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d>
                              <m: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sz="2200" i="1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200" i="1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  <m:t>1−</m:t>
                                  </m:r>
                                  <m:r>
                                    <a:rPr lang="it-IT" sz="2200" i="1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  <m:t>𝛼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200" i="1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200" i="1">
                                          <a:solidFill>
                                            <a:srgbClr val="FF0000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sz="2200" i="1">
                                          <a:solidFill>
                                            <a:srgbClr val="FF0000"/>
                                          </a:solidFill>
                                          <a:latin typeface="Cambria Math" charset="0"/>
                                        </a:rPr>
                                        <m:t>𝑢</m:t>
                                      </m:r>
                                    </m:e>
                                  </m:acc>
                                  <m:r>
                                    <a:rPr lang="it-IT" sz="2200" i="1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  <m:t>+</m:t>
                                  </m:r>
                                  <m:r>
                                    <a:rPr lang="it-IT" sz="2200" i="1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  <m:t>𝑢</m:t>
                                  </m:r>
                                  <m:d>
                                    <m:dPr>
                                      <m:ctrlPr>
                                        <a:rPr lang="en-US" sz="2200" i="1">
                                          <a:solidFill>
                                            <a:srgbClr val="FF0000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22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it-IT" sz="22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it-IT" sz="22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charset="0"/>
                                            </a:rPr>
                                            <m:t>𝑃</m:t>
                                          </m:r>
                                        </m:sub>
                                        <m:sup>
                                          <m:r>
                                            <a:rPr lang="it-IT" sz="22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charset="0"/>
                                            </a:rPr>
                                            <m:t>𝑇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d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sz="220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𝛼</m:t>
                                  </m:r>
                                  <m:r>
                                    <a:rPr lang="it-IT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−</m:t>
                                  </m:r>
                                  <m:r>
                                    <a:rPr lang="it-IT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𝛾</m:t>
                                  </m:r>
                                  <m:r>
                                    <a:rPr lang="it-IT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𝑦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20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20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𝛽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2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sz="22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𝑢</m:t>
                                      </m:r>
                                    </m:e>
                                  </m:acc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+</m:t>
                                  </m:r>
                                  <m:r>
                                    <a:rPr lang="it-IT" sz="220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𝑢</m:t>
                                  </m:r>
                                  <m:d>
                                    <m:dPr>
                                      <m:ctrlP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2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it-IT" sz="2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it-IT" sz="2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  <m:t>𝑃</m:t>
                                          </m:r>
                                        </m:sub>
                                        <m:sup>
                                          <m:r>
                                            <a:rPr lang="it-IT" sz="2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  <m:t>𝑇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𝛼</m:t>
                              </m:r>
                            </m:e>
                          </m:d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𝑑</m:t>
                          </m:r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𝛼</m:t>
                          </m:r>
                        </m:e>
                      </m:nary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9926" y="2272193"/>
                <a:ext cx="9383851" cy="117384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28650" y="3866562"/>
                <a:ext cx="8642879" cy="4670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it-IT" sz="2400" i="1" smtClean="0">
                        <a:latin typeface="Cambria Math" charset="0"/>
                      </a:rPr>
                      <m:t>𝛾</m:t>
                    </m:r>
                    <m:r>
                      <a:rPr lang="it-IT" sz="2400" i="1" smtClean="0">
                        <a:latin typeface="Cambria Math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it-IT" sz="2400" i="1">
                                <a:latin typeface="Cambria Math" charset="0"/>
                              </a:rPr>
                              <m:t>𝑢</m:t>
                            </m:r>
                          </m:e>
                        </m:acc>
                        <m:r>
                          <a:rPr lang="it-IT" sz="2400" i="1">
                            <a:latin typeface="Cambria Math" charset="0"/>
                          </a:rPr>
                          <m:t>+</m:t>
                        </m:r>
                        <m:r>
                          <a:rPr lang="it-IT" sz="2400" i="1">
                            <a:latin typeface="Cambria Math" charset="0"/>
                          </a:rPr>
                          <m:t>𝑢</m:t>
                        </m:r>
                        <m:d>
                          <m:d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it-IT" sz="2400" i="1">
                                    <a:latin typeface="Cambria Math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it-IT" sz="2400" i="1">
                                    <a:latin typeface="Cambria Math" charset="0"/>
                                  </a:rPr>
                                  <m:t>𝐼</m:t>
                                </m:r>
                              </m:sub>
                              <m:sup>
                                <m:r>
                                  <a:rPr lang="it-IT" sz="2400" b="0" i="1" smtClean="0">
                                    <a:latin typeface="Cambria Math" charset="0"/>
                                  </a:rPr>
                                  <m:t>𝑇</m:t>
                                </m:r>
                              </m:sup>
                            </m:sSubSup>
                          </m:e>
                        </m:d>
                      </m:e>
                    </m:d>
                  </m:oMath>
                </a14:m>
                <a:r>
                  <a:rPr lang="en-US" sz="2400" dirty="0" smtClean="0"/>
                  <a:t> :                        utility of all satisfied impatient agents</a:t>
                </a:r>
                <a:endParaRPr lang="en-US" sz="24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866562"/>
                <a:ext cx="8642879" cy="467051"/>
              </a:xfrm>
              <a:prstGeom prst="rect">
                <a:avLst/>
              </a:prstGeom>
              <a:blipFill rotWithShape="0">
                <a:blip r:embed="rId5"/>
                <a:stretch>
                  <a:fillRect t="-9091" r="-282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628650" y="4725112"/>
                <a:ext cx="7247753" cy="7440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it-IT" sz="24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1−</m:t>
                        </m:r>
                        <m:r>
                          <a:rPr lang="it-IT" sz="24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𝛼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it-IT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𝑢</m:t>
                            </m:r>
                          </m:e>
                        </m:acc>
                        <m:r>
                          <a:rPr lang="it-IT" sz="24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+</m:t>
                        </m:r>
                        <m:r>
                          <a:rPr lang="it-IT" sz="24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𝑢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it-IT" sz="2400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it-IT" sz="2400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𝑃</m:t>
                                </m:r>
                              </m:sub>
                              <m:sup>
                                <m:r>
                                  <a:rPr lang="it-IT" sz="2400" b="0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𝑇</m:t>
                                </m:r>
                              </m:sup>
                            </m:sSubSup>
                          </m:e>
                        </m:d>
                      </m:e>
                    </m:d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:            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  utility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of all patient agents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4725112"/>
                <a:ext cx="7247753" cy="744050"/>
              </a:xfrm>
              <a:prstGeom prst="rect">
                <a:avLst/>
              </a:prstGeom>
              <a:blipFill rotWithShape="0">
                <a:blip r:embed="rId6"/>
                <a:stretch>
                  <a:fillRect t="-5738" r="-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439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Welfare</a:t>
            </a:r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73E-0D07-440D-A556-24A0D3BB88A6}" type="slidenum">
              <a:rPr lang="it-IT" smtClean="0"/>
              <a:t>66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>
            <a:off x="2862943" y="1915886"/>
            <a:ext cx="10886" cy="108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28650" y="1585331"/>
                <a:ext cx="30892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it-IT" sz="2400" b="1" i="1">
                            <a:latin typeface="Cambria Math" charset="0"/>
                          </a:rPr>
                          <m:t>𝜶</m:t>
                        </m:r>
                        <m:r>
                          <a:rPr lang="it-IT" sz="2400" b="1" i="1">
                            <a:latin typeface="Cambria Math" charset="0"/>
                          </a:rPr>
                          <m:t>−</m:t>
                        </m:r>
                        <m:r>
                          <a:rPr lang="it-IT" sz="2400" b="1" i="1">
                            <a:latin typeface="Cambria Math" charset="0"/>
                          </a:rPr>
                          <m:t>𝜸</m:t>
                        </m:r>
                        <m:r>
                          <a:rPr lang="it-IT" sz="2400" b="1" i="1">
                            <a:latin typeface="Cambria Math" charset="0"/>
                          </a:rPr>
                          <m:t>𝒚</m:t>
                        </m:r>
                      </m:e>
                    </m:d>
                    <m:r>
                      <a:rPr lang="it-IT" sz="2400" b="1" i="1" smtClean="0">
                        <a:latin typeface="Cambria Math" charset="0"/>
                      </a:rPr>
                      <m:t> </m:t>
                    </m:r>
                    <m:r>
                      <a:rPr lang="it-IT" sz="2400" b="1" i="0" smtClean="0">
                        <a:latin typeface="Cambria Math" charset="0"/>
                      </a:rPr>
                      <m:t>𝐚𝐫𝐞</m:t>
                    </m:r>
                  </m:oMath>
                </a14:m>
                <a:r>
                  <a:rPr lang="en-US" sz="2400" b="1" dirty="0" smtClean="0"/>
                  <a:t> rationed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585331"/>
                <a:ext cx="3089244" cy="461665"/>
              </a:xfrm>
              <a:prstGeom prst="rect">
                <a:avLst/>
              </a:prstGeom>
              <a:blipFill rotWithShape="0">
                <a:blip r:embed="rId3"/>
                <a:stretch>
                  <a:fillRect t="-102632" r="-2170" b="-1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-119926" y="2272193"/>
                <a:ext cx="9383851" cy="11738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it-IT" sz="22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𝛾</m:t>
                          </m:r>
                          <m:r>
                            <a:rPr lang="it-IT" sz="22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𝑦</m:t>
                          </m:r>
                        </m:sub>
                        <m:sup>
                          <m:acc>
                            <m:accPr>
                              <m:chr m:val="̅"/>
                              <m:ctrlPr>
                                <a:rPr lang="en-US" sz="220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GB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𝛼</m:t>
                              </m:r>
                            </m:e>
                          </m:acc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it-IT" sz="220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𝛾</m:t>
                              </m:r>
                              <m:r>
                                <a:rPr lang="it-IT" sz="220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sz="22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𝑢</m:t>
                                      </m:r>
                                    </m:e>
                                  </m:acc>
                                  <m:r>
                                    <a:rPr lang="it-IT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+</m:t>
                                  </m:r>
                                  <m:r>
                                    <a:rPr lang="it-IT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𝑢</m:t>
                                  </m:r>
                                  <m:d>
                                    <m:dPr>
                                      <m:ctrlP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2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it-IT" sz="2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it-IT" sz="2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  <m:t>𝐼</m:t>
                                          </m:r>
                                        </m:sub>
                                        <m:sup>
                                          <m:r>
                                            <a:rPr lang="it-IT" sz="2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  <m:t>𝑇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d>
                              <m: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sz="220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1−</m:t>
                                  </m:r>
                                  <m:r>
                                    <a:rPr lang="it-IT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𝛼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sz="22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𝑢</m:t>
                                      </m:r>
                                    </m:e>
                                  </m:acc>
                                  <m:r>
                                    <a:rPr lang="it-IT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+</m:t>
                                  </m:r>
                                  <m:r>
                                    <a:rPr lang="it-IT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𝑢</m:t>
                                  </m:r>
                                  <m:d>
                                    <m:dPr>
                                      <m:ctrlP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2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it-IT" sz="2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it-IT" sz="2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  <m:t>𝑃</m:t>
                                          </m:r>
                                        </m:sub>
                                        <m:sup>
                                          <m:r>
                                            <a:rPr lang="it-IT" sz="2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  <m:t>𝑇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d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sz="2200" i="1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200" i="1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  <m:t>𝛼</m:t>
                                  </m:r>
                                  <m:r>
                                    <a:rPr lang="it-IT" sz="2200" i="1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  <m:t>−</m:t>
                                  </m:r>
                                  <m:r>
                                    <a:rPr lang="it-IT" sz="2200" i="1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  <m:t>𝛾</m:t>
                                  </m:r>
                                  <m:r>
                                    <a:rPr lang="it-IT" sz="2200" i="1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  <m:t>𝑦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200" i="1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200" i="1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𝛽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2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sz="2200" i="1">
                                          <a:solidFill>
                                            <a:srgbClr val="FF0000"/>
                                          </a:solidFill>
                                          <a:latin typeface="Cambria Math" charset="0"/>
                                        </a:rPr>
                                        <m:t>𝑢</m:t>
                                      </m:r>
                                    </m:e>
                                  </m:acc>
                                  <m:r>
                                    <a:rPr lang="it-IT" sz="2200" b="0" i="1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  <m:t>+</m:t>
                                  </m:r>
                                  <m:r>
                                    <a:rPr lang="it-IT" sz="2200" i="1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  <m:t>𝑢</m:t>
                                  </m:r>
                                  <m:d>
                                    <m:dPr>
                                      <m:ctrlPr>
                                        <a:rPr lang="en-US" sz="2200" i="1">
                                          <a:solidFill>
                                            <a:srgbClr val="FF0000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22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it-IT" sz="22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it-IT" sz="22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charset="0"/>
                                            </a:rPr>
                                            <m:t>𝑃</m:t>
                                          </m:r>
                                        </m:sub>
                                        <m:sup>
                                          <m:r>
                                            <a:rPr lang="it-IT" sz="22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charset="0"/>
                                            </a:rPr>
                                            <m:t>𝑇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𝛼</m:t>
                              </m:r>
                            </m:e>
                          </m:d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𝑑</m:t>
                          </m:r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𝛼</m:t>
                          </m:r>
                        </m:e>
                      </m:nary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9926" y="2272193"/>
                <a:ext cx="9383851" cy="117384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28650" y="3866562"/>
                <a:ext cx="8642879" cy="4670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it-IT" sz="2400" i="1" smtClean="0">
                        <a:latin typeface="Cambria Math" charset="0"/>
                      </a:rPr>
                      <m:t>𝛾</m:t>
                    </m:r>
                    <m:r>
                      <a:rPr lang="it-IT" sz="2400" i="1" smtClean="0">
                        <a:latin typeface="Cambria Math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it-IT" sz="2400" i="1">
                                <a:latin typeface="Cambria Math" charset="0"/>
                              </a:rPr>
                              <m:t>𝑢</m:t>
                            </m:r>
                          </m:e>
                        </m:acc>
                        <m:r>
                          <a:rPr lang="it-IT" sz="2400" i="1">
                            <a:latin typeface="Cambria Math" charset="0"/>
                          </a:rPr>
                          <m:t>+</m:t>
                        </m:r>
                        <m:r>
                          <a:rPr lang="it-IT" sz="2400" i="1">
                            <a:latin typeface="Cambria Math" charset="0"/>
                          </a:rPr>
                          <m:t>𝑢</m:t>
                        </m:r>
                        <m:d>
                          <m:d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it-IT" sz="2400" i="1">
                                    <a:latin typeface="Cambria Math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it-IT" sz="2400" i="1">
                                    <a:latin typeface="Cambria Math" charset="0"/>
                                  </a:rPr>
                                  <m:t>𝐼</m:t>
                                </m:r>
                              </m:sub>
                              <m:sup>
                                <m:r>
                                  <a:rPr lang="it-IT" sz="2400" b="0" i="1" smtClean="0">
                                    <a:latin typeface="Cambria Math" charset="0"/>
                                  </a:rPr>
                                  <m:t>𝑇</m:t>
                                </m:r>
                              </m:sup>
                            </m:sSubSup>
                          </m:e>
                        </m:d>
                      </m:e>
                    </m:d>
                  </m:oMath>
                </a14:m>
                <a:r>
                  <a:rPr lang="en-US" sz="2400" dirty="0" smtClean="0"/>
                  <a:t> :                        utility of all satisfied impatient agents</a:t>
                </a:r>
                <a:endParaRPr lang="en-US" sz="24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866562"/>
                <a:ext cx="8642879" cy="467051"/>
              </a:xfrm>
              <a:prstGeom prst="rect">
                <a:avLst/>
              </a:prstGeom>
              <a:blipFill rotWithShape="0">
                <a:blip r:embed="rId5"/>
                <a:stretch>
                  <a:fillRect t="-9091" r="-282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628650" y="4725112"/>
                <a:ext cx="7981950" cy="744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it-IT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1−</m:t>
                        </m:r>
                        <m:r>
                          <a:rPr lang="it-IT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𝛼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it-IT" sz="24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𝑢</m:t>
                            </m:r>
                          </m:e>
                        </m:acc>
                        <m:r>
                          <a:rPr lang="it-IT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+</m:t>
                        </m:r>
                        <m:r>
                          <a:rPr lang="it-IT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𝑢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it-IT" sz="24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it-IT" sz="24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𝑃</m:t>
                                </m:r>
                              </m:sub>
                              <m:sup>
                                <m:r>
                                  <a:rPr lang="it-IT" sz="24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𝑇</m:t>
                                </m:r>
                              </m:sup>
                            </m:sSubSup>
                          </m:e>
                        </m:d>
                      </m:e>
                    </m:d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:           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  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utility of all patient agents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4725112"/>
                <a:ext cx="7981950" cy="744050"/>
              </a:xfrm>
              <a:prstGeom prst="rect">
                <a:avLst/>
              </a:prstGeom>
              <a:blipFill rotWithShape="0">
                <a:blip r:embed="rId6"/>
                <a:stretch>
                  <a:fillRect t="-5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628650" y="5612493"/>
                <a:ext cx="7885364" cy="11133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it-IT" sz="24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𝛼</m:t>
                        </m:r>
                        <m:r>
                          <a:rPr lang="it-IT" sz="24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−</m:t>
                        </m:r>
                        <m:r>
                          <a:rPr lang="it-IT" sz="24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𝛾</m:t>
                        </m:r>
                        <m:r>
                          <a:rPr lang="it-IT" sz="24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𝑦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pt-BR" sz="240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pt-BR" sz="240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𝛽</m:t>
                        </m:r>
                        <m:acc>
                          <m:accPr>
                            <m:chr m:val="̅"/>
                            <m:ctrlPr>
                              <a:rPr lang="en-US" sz="240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it-IT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𝑢</m:t>
                            </m:r>
                          </m:e>
                        </m:acc>
                        <m:r>
                          <a:rPr lang="it-IT" sz="24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+</m:t>
                        </m:r>
                        <m:r>
                          <a:rPr lang="it-IT" sz="240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𝑢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it-IT" sz="2400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it-IT" sz="2400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𝑃</m:t>
                                </m:r>
                              </m:sub>
                              <m:sup>
                                <m:r>
                                  <a:rPr lang="it-IT" sz="2400" b="0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𝑇</m:t>
                                </m:r>
                              </m:sup>
                            </m:sSubSup>
                          </m:e>
                        </m:d>
                      </m:e>
                    </m:d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:            utility of all </a:t>
                </a:r>
                <a:r>
                  <a:rPr lang="en-US" sz="2400" dirty="0" smtClean="0"/>
                  <a:t>rationed im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patient </a:t>
                </a:r>
              </a:p>
              <a:p>
                <a:r>
                  <a:rPr lang="en-US" sz="2400" dirty="0"/>
                  <a:t>	</a:t>
                </a:r>
                <a:r>
                  <a:rPr lang="en-US" sz="2400" dirty="0" smtClean="0"/>
                  <a:t>			 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agents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5612493"/>
                <a:ext cx="7885364" cy="1113382"/>
              </a:xfrm>
              <a:prstGeom prst="rect">
                <a:avLst/>
              </a:prstGeom>
              <a:blipFill rotWithShape="0">
                <a:blip r:embed="rId7"/>
                <a:stretch>
                  <a:fillRect t="-3846" r="-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063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Welfare</a:t>
            </a:r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73E-0D07-440D-A556-24A0D3BB88A6}" type="slidenum">
              <a:rPr lang="it-IT" smtClean="0"/>
              <a:t>67</a:t>
            </a:fld>
            <a:endParaRPr lang="it-IT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14" y="1599535"/>
            <a:ext cx="4119091" cy="36307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51108" y="4615545"/>
                <a:ext cx="4774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</m:e>
                        <m:sub>
                          <m:r>
                            <a:rPr lang="it-IT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108" y="4615545"/>
                <a:ext cx="477438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89827" y="4615545"/>
                <a:ext cx="4827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</m:e>
                        <m:sub>
                          <m:r>
                            <a:rPr lang="it-IT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827" y="4615545"/>
                <a:ext cx="482761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>
            <a:off x="460509" y="4984877"/>
            <a:ext cx="409959" cy="4362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227396" y="4980215"/>
            <a:ext cx="1150" cy="4408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-10779" y="5442075"/>
                <a:ext cx="8624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charset="0"/>
                        </a:rPr>
                        <m:t>𝑊</m:t>
                      </m:r>
                      <m:d>
                        <m:dPr>
                          <m:ctrlPr>
                            <a:rPr lang="is-IS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779" y="5442075"/>
                <a:ext cx="862499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51720" y="5442075"/>
                <a:ext cx="9030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charset="0"/>
                        </a:rPr>
                        <m:t>𝑊</m:t>
                      </m:r>
                      <m:d>
                        <m:dPr>
                          <m:ctrlPr>
                            <a:rPr lang="is-IS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720" y="5442075"/>
                <a:ext cx="903003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-6587" y="1583539"/>
                <a:ext cx="7073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charset="0"/>
                        </a:rPr>
                        <m:t>𝑓</m:t>
                      </m:r>
                      <m:d>
                        <m:dPr>
                          <m:ctrlPr>
                            <a:rPr lang="is-IS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is-I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587" y="1583539"/>
                <a:ext cx="707373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133809" y="4615545"/>
                <a:ext cx="3227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3809" y="4615545"/>
                <a:ext cx="322732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146195" y="1717571"/>
            <a:ext cx="2293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If it was discrete: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2643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Welfare</a:t>
            </a:r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73E-0D07-440D-A556-24A0D3BB88A6}" type="slidenum">
              <a:rPr lang="it-IT" smtClean="0"/>
              <a:t>68</a:t>
            </a:fld>
            <a:endParaRPr lang="it-IT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14" y="1599535"/>
            <a:ext cx="4119091" cy="36307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51108" y="4615545"/>
                <a:ext cx="4774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</m:e>
                        <m:sub>
                          <m:r>
                            <a:rPr lang="it-IT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108" y="4615545"/>
                <a:ext cx="477438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89827" y="4615545"/>
                <a:ext cx="4827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</m:e>
                        <m:sub>
                          <m:r>
                            <a:rPr lang="it-IT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827" y="4615545"/>
                <a:ext cx="482761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>
            <a:off x="460509" y="4984877"/>
            <a:ext cx="409959" cy="4362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227396" y="4980215"/>
            <a:ext cx="1150" cy="4408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-10779" y="5442075"/>
                <a:ext cx="8624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charset="0"/>
                        </a:rPr>
                        <m:t>𝑊</m:t>
                      </m:r>
                      <m:d>
                        <m:dPr>
                          <m:ctrlPr>
                            <a:rPr lang="is-IS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779" y="5442075"/>
                <a:ext cx="862499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51720" y="5442075"/>
                <a:ext cx="9030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charset="0"/>
                        </a:rPr>
                        <m:t>𝑊</m:t>
                      </m:r>
                      <m:d>
                        <m:dPr>
                          <m:ctrlPr>
                            <a:rPr lang="is-IS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720" y="5442075"/>
                <a:ext cx="903003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-6587" y="1583539"/>
                <a:ext cx="7073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charset="0"/>
                        </a:rPr>
                        <m:t>𝑓</m:t>
                      </m:r>
                      <m:d>
                        <m:dPr>
                          <m:ctrlPr>
                            <a:rPr lang="is-IS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is-I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587" y="1583539"/>
                <a:ext cx="707373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133809" y="4615545"/>
                <a:ext cx="3227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3809" y="4615545"/>
                <a:ext cx="322732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133809" y="2338199"/>
                <a:ext cx="49909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 charset="0"/>
                      </a:rPr>
                      <m:t>𝑊</m:t>
                    </m:r>
                    <m:r>
                      <a:rPr lang="it-IT" sz="2400" b="0" i="1" smtClean="0">
                        <a:latin typeface="Cambria Math" charset="0"/>
                      </a:rPr>
                      <m:t>=</m:t>
                    </m:r>
                    <m:r>
                      <a:rPr lang="it-IT" sz="2400" b="0" i="1" smtClean="0">
                        <a:latin typeface="Cambria Math" charset="0"/>
                      </a:rPr>
                      <m:t>𝑊</m:t>
                    </m:r>
                    <m:d>
                      <m:dPr>
                        <m:ctrlPr>
                          <a:rPr lang="is-IS" sz="2400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it-IT" sz="24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it-IT" sz="2400" b="0" i="1" smtClean="0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is-IS" sz="2400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it-IT" sz="24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 smtClean="0"/>
                  <a:t>+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 charset="0"/>
                      </a:rPr>
                      <m:t>𝑊</m:t>
                    </m:r>
                    <m:d>
                      <m:dPr>
                        <m:ctrlPr>
                          <a:rPr lang="is-IS" sz="2400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it-IT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it-IT" sz="2400" b="0" i="1" smtClean="0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is-IS" sz="2400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it-IT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it-IT" sz="2400" b="0" i="1" smtClean="0">
                        <a:latin typeface="Cambria Math" charset="0"/>
                      </a:rPr>
                      <m:t>+…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3809" y="2338199"/>
                <a:ext cx="4990982" cy="461665"/>
              </a:xfrm>
              <a:prstGeom prst="rect">
                <a:avLst/>
              </a:prstGeom>
              <a:blipFill rotWithShape="0">
                <a:blip r:embed="rId10"/>
                <a:stretch>
                  <a:fillRect l="-244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146195" y="1717571"/>
            <a:ext cx="2293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If it was discrete: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9484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Welfare</a:t>
            </a:r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73E-0D07-440D-A556-24A0D3BB88A6}" type="slidenum">
              <a:rPr lang="it-IT" smtClean="0"/>
              <a:t>69</a:t>
            </a:fld>
            <a:endParaRPr lang="it-IT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14" y="1599535"/>
            <a:ext cx="4119091" cy="36307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51108" y="4615545"/>
                <a:ext cx="4774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</m:e>
                        <m:sub>
                          <m:r>
                            <a:rPr lang="it-IT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108" y="4615545"/>
                <a:ext cx="477438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89827" y="4615545"/>
                <a:ext cx="4827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</m:e>
                        <m:sub>
                          <m:r>
                            <a:rPr lang="it-IT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827" y="4615545"/>
                <a:ext cx="482761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>
            <a:off x="460509" y="4984877"/>
            <a:ext cx="409959" cy="4362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227396" y="4980215"/>
            <a:ext cx="1150" cy="4408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-10779" y="5442075"/>
                <a:ext cx="8624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charset="0"/>
                        </a:rPr>
                        <m:t>𝑊</m:t>
                      </m:r>
                      <m:d>
                        <m:dPr>
                          <m:ctrlPr>
                            <a:rPr lang="is-IS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779" y="5442075"/>
                <a:ext cx="862499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51720" y="5442075"/>
                <a:ext cx="9030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charset="0"/>
                        </a:rPr>
                        <m:t>𝑊</m:t>
                      </m:r>
                      <m:d>
                        <m:dPr>
                          <m:ctrlPr>
                            <a:rPr lang="is-IS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720" y="5442075"/>
                <a:ext cx="903003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-6587" y="1583539"/>
                <a:ext cx="7073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charset="0"/>
                        </a:rPr>
                        <m:t>𝑓</m:t>
                      </m:r>
                      <m:d>
                        <m:dPr>
                          <m:ctrlPr>
                            <a:rPr lang="is-IS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is-I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587" y="1583539"/>
                <a:ext cx="707373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133809" y="4615545"/>
                <a:ext cx="3227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3809" y="4615545"/>
                <a:ext cx="322732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133809" y="2338199"/>
                <a:ext cx="49909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 charset="0"/>
                      </a:rPr>
                      <m:t>𝑊</m:t>
                    </m:r>
                    <m:r>
                      <a:rPr lang="it-IT" sz="2400" b="0" i="1" smtClean="0">
                        <a:latin typeface="Cambria Math" charset="0"/>
                      </a:rPr>
                      <m:t>=</m:t>
                    </m:r>
                    <m:r>
                      <a:rPr lang="it-IT" sz="2400" b="0" i="1" smtClean="0">
                        <a:latin typeface="Cambria Math" charset="0"/>
                      </a:rPr>
                      <m:t>𝑊</m:t>
                    </m:r>
                    <m:d>
                      <m:dPr>
                        <m:ctrlPr>
                          <a:rPr lang="is-IS" sz="2400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it-IT" sz="24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it-IT" sz="2400" b="0" i="1" smtClean="0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is-IS" sz="2400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it-IT" sz="24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 smtClean="0"/>
                  <a:t>+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 charset="0"/>
                      </a:rPr>
                      <m:t>𝑊</m:t>
                    </m:r>
                    <m:d>
                      <m:dPr>
                        <m:ctrlPr>
                          <a:rPr lang="is-IS" sz="2400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it-IT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it-IT" sz="2400" b="0" i="1" smtClean="0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is-IS" sz="2400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it-IT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it-IT" sz="2400" b="0" i="1" smtClean="0">
                        <a:latin typeface="Cambria Math" charset="0"/>
                      </a:rPr>
                      <m:t>+…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3809" y="2338199"/>
                <a:ext cx="4990982" cy="461665"/>
              </a:xfrm>
              <a:prstGeom prst="rect">
                <a:avLst/>
              </a:prstGeom>
              <a:blipFill rotWithShape="0">
                <a:blip r:embed="rId10"/>
                <a:stretch>
                  <a:fillRect l="-244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562366" y="3511139"/>
                <a:ext cx="3219919" cy="10260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 charset="0"/>
                        </a:rPr>
                        <m:t>𝑊</m:t>
                      </m:r>
                      <m:r>
                        <a:rPr lang="it-IT" sz="2800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trlPr>
                            <a:rPr lang="is-IS" sz="2800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800" b="0" i="1" smtClean="0">
                              <a:latin typeface="Cambria Math" charset="0"/>
                            </a:rPr>
                            <m:t>0</m:t>
                          </m:r>
                        </m:sub>
                        <m:sup>
                          <m:r>
                            <a:rPr lang="is-I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is-IS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it-IT" sz="2800" i="1">
                                  <a:latin typeface="Cambria Math" charset="0"/>
                                </a:rPr>
                                <m:t>…</m:t>
                              </m:r>
                            </m:e>
                          </m:d>
                        </m:e>
                      </m:nary>
                      <m:r>
                        <a:rPr lang="it-IT" sz="2400" i="1">
                          <a:latin typeface="Cambria Math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it-IT" sz="2400" i="1">
                              <a:latin typeface="Cambria Math" charset="0"/>
                            </a:rPr>
                            <m:t>𝛼</m:t>
                          </m:r>
                        </m:e>
                      </m:d>
                      <m:r>
                        <a:rPr lang="it-IT" sz="2400" i="1">
                          <a:latin typeface="Cambria Math" charset="0"/>
                        </a:rPr>
                        <m:t>𝑑</m:t>
                      </m:r>
                      <m:r>
                        <a:rPr lang="it-IT" sz="2400" i="1">
                          <a:latin typeface="Cambria Math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2366" y="3511139"/>
                <a:ext cx="3219919" cy="102605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146195" y="1717571"/>
            <a:ext cx="2293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If it was discrete: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133809" y="3015207"/>
            <a:ext cx="2657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But it is continuous</a:t>
            </a:r>
            <a:r>
              <a:rPr lang="is-IS" sz="2400" dirty="0"/>
              <a:t>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670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8384721" cy="4351338"/>
              </a:xfrm>
            </p:spPr>
            <p:txBody>
              <a:bodyPr/>
              <a:lstStyle/>
              <a:p>
                <a:r>
                  <a:rPr lang="it-IT" dirty="0"/>
                  <a:t>3 </a:t>
                </a:r>
                <a:r>
                  <a:rPr lang="it-IT" dirty="0" err="1"/>
                  <a:t>periods</a:t>
                </a:r>
                <a:r>
                  <a:rPr lang="it-IT" dirty="0"/>
                  <a:t>:    </a:t>
                </a:r>
                <a14:m>
                  <m:oMath xmlns:m="http://schemas.openxmlformats.org/officeDocument/2006/math">
                    <m:r>
                      <a:rPr lang="it-IT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𝑇</m:t>
                    </m:r>
                    <m:r>
                      <a:rPr lang="it-IT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=0       </m:t>
                    </m:r>
                    <m:r>
                      <a:rPr lang="it-IT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𝑇</m:t>
                    </m:r>
                    <m:r>
                      <a:rPr lang="it-IT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=1        </m:t>
                    </m:r>
                    <m:r>
                      <a:rPr lang="it-IT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𝑇</m:t>
                    </m:r>
                    <m:r>
                      <a:rPr lang="it-IT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=2</m:t>
                    </m:r>
                  </m:oMath>
                </a14:m>
                <a:endParaRPr lang="it-IT" dirty="0">
                  <a:solidFill>
                    <a:srgbClr val="FF0000"/>
                  </a:solidFill>
                </a:endParaRPr>
              </a:p>
              <a:p>
                <a:r>
                  <a:rPr lang="it-IT" dirty="0"/>
                  <a:t>Continuum of consumers:  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rgbClr val="FF0000"/>
                        </a:solidFill>
                        <a:latin typeface="Cambria Math" charset="0"/>
                      </a:rPr>
                      <m:t>[0;1]</m:t>
                    </m:r>
                  </m:oMath>
                </a14:m>
                <a:endParaRPr lang="it-IT" dirty="0">
                  <a:solidFill>
                    <a:srgbClr val="FF0000"/>
                  </a:solidFill>
                </a:endParaRPr>
              </a:p>
              <a:p>
                <a:r>
                  <a:rPr lang="it-IT" dirty="0"/>
                  <a:t>S</a:t>
                </a:r>
                <a:r>
                  <a:rPr lang="en-GB" dirty="0"/>
                  <a:t>ingle good (costless storage)</a:t>
                </a:r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8384721" cy="4351338"/>
              </a:xfrm>
              <a:blipFill>
                <a:blip r:embed="rId3"/>
                <a:stretch>
                  <a:fillRect l="-130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73E-0D07-440D-A556-24A0D3BB88A6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071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/>
              <a:t>Constraints</a:t>
            </a:r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73E-0D07-440D-A556-24A0D3BB88A6}" type="slidenum">
              <a:rPr lang="it-IT" smtClean="0"/>
              <a:t>70</a:t>
            </a:fld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8650" y="1592172"/>
                <a:ext cx="43633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Resource constraint (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only </a:t>
                </a:r>
                <a14:m>
                  <m:oMath xmlns:m="http://schemas.openxmlformats.org/officeDocument/2006/math">
                    <m:r>
                      <a:rPr lang="it-IT" sz="2800" i="1">
                        <a:solidFill>
                          <a:schemeClr val="tx1"/>
                        </a:solidFill>
                        <a:latin typeface="Cambria Math" charset="0"/>
                      </a:rPr>
                      <m:t>𝑙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</a:rPr>
                  <a:t>) 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592172"/>
                <a:ext cx="4363374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2793" t="-10465" r="-195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-653143" y="2432314"/>
                <a:ext cx="8011887" cy="466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24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𝐼</m:t>
                          </m:r>
                        </m:sub>
                        <m:sup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+</m:t>
                      </m:r>
                      <m:d>
                        <m:dPr>
                          <m:ctrlP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24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𝑃</m:t>
                          </m:r>
                        </m:sub>
                        <m:sup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𝛾</m:t>
                          </m:r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𝑦</m:t>
                          </m:r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𝑅</m:t>
                          </m:r>
                        </m:e>
                        <m:sub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53143" y="2432314"/>
                <a:ext cx="8011887" cy="466859"/>
              </a:xfrm>
              <a:prstGeom prst="rect">
                <a:avLst/>
              </a:prstGeom>
              <a:blipFill rotWithShape="0">
                <a:blip r:embed="rId4"/>
                <a:stretch>
                  <a:fillRect b="-7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98021" y="3452246"/>
                <a:ext cx="4401205" cy="466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it-IT" sz="2400" i="1">
                              <a:latin typeface="Cambria Math" charset="0"/>
                            </a:rPr>
                            <m:t>𝛾</m:t>
                          </m:r>
                          <m:r>
                            <a:rPr lang="it-IT" sz="2400" i="1">
                              <a:latin typeface="Cambria Math" charset="0"/>
                            </a:rPr>
                            <m:t>𝑦𝑐</m:t>
                          </m:r>
                        </m:e>
                        <m:sub>
                          <m:r>
                            <a:rPr lang="it-IT" sz="2400" i="1">
                              <a:latin typeface="Cambria Math" charset="0"/>
                            </a:rPr>
                            <m:t>𝐼</m:t>
                          </m:r>
                        </m:sub>
                        <m:sup>
                          <m:r>
                            <a:rPr lang="it-IT" sz="2400" i="1"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it-IT" sz="2400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24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it-IT" sz="2400" i="1">
                          <a:latin typeface="Cambria Math" charset="0"/>
                        </a:rPr>
                        <m:t>+</m:t>
                      </m:r>
                      <m:d>
                        <m:dPr>
                          <m:ctrlPr>
                            <a:rPr lang="it-IT" sz="24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it-IT" sz="2400" i="1">
                              <a:latin typeface="Cambria Math" charset="0"/>
                            </a:rPr>
                            <m:t>1−</m:t>
                          </m:r>
                          <m:r>
                            <a:rPr lang="it-IT" sz="2400" i="1">
                              <a:latin typeface="Cambria Math" charset="0"/>
                            </a:rPr>
                            <m:t>𝛾</m:t>
                          </m:r>
                          <m:r>
                            <a:rPr lang="it-IT" sz="2400" i="1">
                              <a:latin typeface="Cambria Math" charset="0"/>
                            </a:rPr>
                            <m:t>𝑦</m:t>
                          </m:r>
                        </m:e>
                      </m:d>
                      <m:sSubSup>
                        <m:sSubSup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it-IT" sz="2400" i="1">
                              <a:latin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it-IT" sz="2400" i="1">
                              <a:latin typeface="Cambria Math" charset="0"/>
                            </a:rPr>
                            <m:t>𝑃</m:t>
                          </m:r>
                        </m:sub>
                        <m:sup>
                          <m:r>
                            <a:rPr lang="it-IT" sz="2400" i="1"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it-IT" sz="2400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24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it-IT" sz="2400" i="1">
                          <a:latin typeface="Cambria Math" charset="0"/>
                        </a:rPr>
                        <m:t>=</m:t>
                      </m:r>
                      <m:r>
                        <a:rPr lang="it-IT" sz="2400" b="0" i="1" smtClean="0"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021" y="3452246"/>
                <a:ext cx="4401205" cy="466859"/>
              </a:xfrm>
              <a:prstGeom prst="rect">
                <a:avLst/>
              </a:prstGeom>
              <a:blipFill rotWithShape="0">
                <a:blip r:embed="rId5"/>
                <a:stretch>
                  <a:fillRect b="-7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999515" y="2428480"/>
                <a:ext cx="13138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</m:e>
                        <m:sub>
                          <m:r>
                            <a:rPr lang="it-IT" sz="24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it-IT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≤</m:t>
                      </m:r>
                      <m:r>
                        <a:rPr lang="it-IT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𝛾</m:t>
                      </m:r>
                      <m:r>
                        <a:rPr lang="it-IT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9515" y="2428480"/>
                <a:ext cx="1313886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999515" y="3435315"/>
                <a:ext cx="13138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</m:e>
                        <m:sub>
                          <m:r>
                            <a:rPr lang="it-IT" sz="24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it-IT" sz="2400" b="0" i="1" smtClean="0">
                          <a:latin typeface="Cambria Math" charset="0"/>
                        </a:rPr>
                        <m:t>&gt;</m:t>
                      </m:r>
                      <m:r>
                        <a:rPr lang="it-IT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𝛾</m:t>
                      </m:r>
                      <m:r>
                        <a:rPr lang="it-IT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9515" y="3435315"/>
                <a:ext cx="1313886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331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/>
              <a:t>Constraints</a:t>
            </a:r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73E-0D07-440D-A556-24A0D3BB88A6}" type="slidenum">
              <a:rPr lang="it-IT" smtClean="0"/>
              <a:t>71</a:t>
            </a:fld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8650" y="1592172"/>
                <a:ext cx="43633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Resource constraint (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only </a:t>
                </a:r>
                <a14:m>
                  <m:oMath xmlns:m="http://schemas.openxmlformats.org/officeDocument/2006/math">
                    <m:r>
                      <a:rPr lang="it-IT" sz="2800" i="1">
                        <a:solidFill>
                          <a:schemeClr val="tx1"/>
                        </a:solidFill>
                        <a:latin typeface="Cambria Math" charset="0"/>
                      </a:rPr>
                      <m:t>𝑙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</a:rPr>
                  <a:t>) 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592172"/>
                <a:ext cx="4363374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2793" t="-10465" r="-195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-653143" y="2432314"/>
                <a:ext cx="8011887" cy="466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24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𝐼</m:t>
                          </m:r>
                        </m:sub>
                        <m:sup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+</m:t>
                      </m:r>
                      <m:d>
                        <m:dPr>
                          <m:ctrlP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24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𝑃</m:t>
                          </m:r>
                        </m:sub>
                        <m:sup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𝛾</m:t>
                          </m:r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𝑦</m:t>
                          </m:r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𝑅</m:t>
                          </m:r>
                        </m:e>
                        <m:sub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53143" y="2432314"/>
                <a:ext cx="8011887" cy="466859"/>
              </a:xfrm>
              <a:prstGeom prst="rect">
                <a:avLst/>
              </a:prstGeom>
              <a:blipFill rotWithShape="0">
                <a:blip r:embed="rId4"/>
                <a:stretch>
                  <a:fillRect b="-7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98021" y="3452246"/>
                <a:ext cx="4401205" cy="466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it-IT" sz="2400" i="1">
                              <a:latin typeface="Cambria Math" charset="0"/>
                            </a:rPr>
                            <m:t>𝛾</m:t>
                          </m:r>
                          <m:r>
                            <a:rPr lang="it-IT" sz="2400" i="1">
                              <a:latin typeface="Cambria Math" charset="0"/>
                            </a:rPr>
                            <m:t>𝑦𝑐</m:t>
                          </m:r>
                        </m:e>
                        <m:sub>
                          <m:r>
                            <a:rPr lang="it-IT" sz="2400" i="1">
                              <a:latin typeface="Cambria Math" charset="0"/>
                            </a:rPr>
                            <m:t>𝐼</m:t>
                          </m:r>
                        </m:sub>
                        <m:sup>
                          <m:r>
                            <a:rPr lang="it-IT" sz="2400" i="1"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it-IT" sz="2400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24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it-IT" sz="2400" i="1">
                          <a:latin typeface="Cambria Math" charset="0"/>
                        </a:rPr>
                        <m:t>+</m:t>
                      </m:r>
                      <m:d>
                        <m:dPr>
                          <m:ctrlPr>
                            <a:rPr lang="it-IT" sz="24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it-IT" sz="2400" i="1">
                              <a:latin typeface="Cambria Math" charset="0"/>
                            </a:rPr>
                            <m:t>1−</m:t>
                          </m:r>
                          <m:r>
                            <a:rPr lang="it-IT" sz="2400" i="1">
                              <a:latin typeface="Cambria Math" charset="0"/>
                            </a:rPr>
                            <m:t>𝛾</m:t>
                          </m:r>
                          <m:r>
                            <a:rPr lang="it-IT" sz="2400" i="1">
                              <a:latin typeface="Cambria Math" charset="0"/>
                            </a:rPr>
                            <m:t>𝑦</m:t>
                          </m:r>
                        </m:e>
                      </m:d>
                      <m:sSubSup>
                        <m:sSubSup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it-IT" sz="2400" i="1">
                              <a:latin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it-IT" sz="2400" i="1">
                              <a:latin typeface="Cambria Math" charset="0"/>
                            </a:rPr>
                            <m:t>𝑃</m:t>
                          </m:r>
                        </m:sub>
                        <m:sup>
                          <m:r>
                            <a:rPr lang="it-IT" sz="2400" i="1"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it-IT" sz="2400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24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it-IT" sz="2400" i="1">
                          <a:latin typeface="Cambria Math" charset="0"/>
                        </a:rPr>
                        <m:t>=</m:t>
                      </m:r>
                      <m:r>
                        <a:rPr lang="it-IT" sz="2400" b="0" i="1" smtClean="0"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021" y="3452246"/>
                <a:ext cx="4401205" cy="466859"/>
              </a:xfrm>
              <a:prstGeom prst="rect">
                <a:avLst/>
              </a:prstGeom>
              <a:blipFill rotWithShape="0">
                <a:blip r:embed="rId5"/>
                <a:stretch>
                  <a:fillRect b="-7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999515" y="2428480"/>
                <a:ext cx="13138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</m:e>
                        <m:sub>
                          <m:r>
                            <a:rPr lang="it-IT" sz="24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it-IT" sz="2400" i="1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≤</m:t>
                      </m:r>
                      <m:r>
                        <a:rPr lang="it-IT" sz="2400" i="1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𝛾</m:t>
                      </m:r>
                      <m:r>
                        <a:rPr lang="it-IT" sz="2400" i="1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𝑦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9515" y="2428480"/>
                <a:ext cx="1313886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999515" y="3435315"/>
                <a:ext cx="13138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</m:e>
                        <m:sub>
                          <m:r>
                            <a:rPr lang="it-IT" sz="24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it-IT" sz="2400" b="0" i="1" smtClean="0">
                          <a:latin typeface="Cambria Math" charset="0"/>
                        </a:rPr>
                        <m:t>&gt;</m:t>
                      </m:r>
                      <m:r>
                        <a:rPr lang="it-IT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𝛾</m:t>
                      </m:r>
                      <m:r>
                        <a:rPr lang="it-IT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9515" y="3435315"/>
                <a:ext cx="1313886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032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/>
              <a:t>Constraints</a:t>
            </a:r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73E-0D07-440D-A556-24A0D3BB88A6}" type="slidenum">
              <a:rPr lang="it-IT" smtClean="0"/>
              <a:t>72</a:t>
            </a:fld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8650" y="1592172"/>
                <a:ext cx="43633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Resource constraint (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only </a:t>
                </a:r>
                <a14:m>
                  <m:oMath xmlns:m="http://schemas.openxmlformats.org/officeDocument/2006/math">
                    <m:r>
                      <a:rPr lang="it-IT" sz="2800" i="1">
                        <a:solidFill>
                          <a:schemeClr val="tx1"/>
                        </a:solidFill>
                        <a:latin typeface="Cambria Math" charset="0"/>
                      </a:rPr>
                      <m:t>𝑙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</a:rPr>
                  <a:t>) 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592172"/>
                <a:ext cx="4363374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2793" t="-10465" r="-195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-653143" y="2432314"/>
                <a:ext cx="8011887" cy="466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24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𝐼</m:t>
                          </m:r>
                        </m:sub>
                        <m:sup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+</m:t>
                      </m:r>
                      <m:d>
                        <m:dPr>
                          <m:ctrlP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24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𝑃</m:t>
                          </m:r>
                        </m:sub>
                        <m:sup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𝛾</m:t>
                          </m:r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𝑦</m:t>
                          </m:r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𝑅</m:t>
                          </m:r>
                        </m:e>
                        <m:sub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53143" y="2432314"/>
                <a:ext cx="8011887" cy="466859"/>
              </a:xfrm>
              <a:prstGeom prst="rect">
                <a:avLst/>
              </a:prstGeom>
              <a:blipFill rotWithShape="0">
                <a:blip r:embed="rId4"/>
                <a:stretch>
                  <a:fillRect b="-7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98021" y="3452246"/>
                <a:ext cx="4401205" cy="466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it-IT" sz="2400" i="1">
                              <a:latin typeface="Cambria Math" charset="0"/>
                            </a:rPr>
                            <m:t>𝛾</m:t>
                          </m:r>
                          <m:r>
                            <a:rPr lang="it-IT" sz="2400" i="1">
                              <a:latin typeface="Cambria Math" charset="0"/>
                            </a:rPr>
                            <m:t>𝑦𝑐</m:t>
                          </m:r>
                        </m:e>
                        <m:sub>
                          <m:r>
                            <a:rPr lang="it-IT" sz="2400" i="1">
                              <a:latin typeface="Cambria Math" charset="0"/>
                            </a:rPr>
                            <m:t>𝐼</m:t>
                          </m:r>
                        </m:sub>
                        <m:sup>
                          <m:r>
                            <a:rPr lang="it-IT" sz="2400" i="1"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it-IT" sz="2400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24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it-IT" sz="2400" i="1">
                          <a:latin typeface="Cambria Math" charset="0"/>
                        </a:rPr>
                        <m:t>+</m:t>
                      </m:r>
                      <m:d>
                        <m:dPr>
                          <m:ctrlPr>
                            <a:rPr lang="it-IT" sz="24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it-IT" sz="2400" i="1">
                              <a:latin typeface="Cambria Math" charset="0"/>
                            </a:rPr>
                            <m:t>1−</m:t>
                          </m:r>
                          <m:r>
                            <a:rPr lang="it-IT" sz="2400" i="1">
                              <a:latin typeface="Cambria Math" charset="0"/>
                            </a:rPr>
                            <m:t>𝛾</m:t>
                          </m:r>
                          <m:r>
                            <a:rPr lang="it-IT" sz="2400" i="1">
                              <a:latin typeface="Cambria Math" charset="0"/>
                            </a:rPr>
                            <m:t>𝑦</m:t>
                          </m:r>
                        </m:e>
                      </m:d>
                      <m:sSubSup>
                        <m:sSubSup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it-IT" sz="2400" i="1">
                              <a:latin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it-IT" sz="2400" i="1">
                              <a:latin typeface="Cambria Math" charset="0"/>
                            </a:rPr>
                            <m:t>𝑃</m:t>
                          </m:r>
                        </m:sub>
                        <m:sup>
                          <m:r>
                            <a:rPr lang="it-IT" sz="2400" i="1"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it-IT" sz="2400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24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it-IT" sz="2400" i="1">
                          <a:latin typeface="Cambria Math" charset="0"/>
                        </a:rPr>
                        <m:t>=</m:t>
                      </m:r>
                      <m:r>
                        <a:rPr lang="it-IT" sz="2400" b="0" i="1" smtClean="0"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021" y="3452246"/>
                <a:ext cx="4401205" cy="466859"/>
              </a:xfrm>
              <a:prstGeom prst="rect">
                <a:avLst/>
              </a:prstGeom>
              <a:blipFill rotWithShape="0">
                <a:blip r:embed="rId5"/>
                <a:stretch>
                  <a:fillRect b="-7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999515" y="2428480"/>
                <a:ext cx="13138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</m:e>
                        <m:sub>
                          <m:r>
                            <a:rPr lang="it-IT" sz="24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it-IT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≤</m:t>
                      </m:r>
                      <m:r>
                        <a:rPr lang="it-IT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𝛾</m:t>
                      </m:r>
                      <m:r>
                        <a:rPr lang="it-IT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9515" y="2428480"/>
                <a:ext cx="1313886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999515" y="3435315"/>
                <a:ext cx="13138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</m:e>
                        <m:sub>
                          <m:r>
                            <a:rPr lang="it-IT" sz="24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it-IT" sz="24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&gt;</m:t>
                      </m:r>
                      <m:r>
                        <a:rPr lang="it-IT" sz="2400" i="1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𝛾</m:t>
                      </m:r>
                      <m:r>
                        <a:rPr lang="it-IT" sz="2400" i="1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𝑦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9515" y="3435315"/>
                <a:ext cx="1313886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36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/>
              <a:t>Constraints</a:t>
            </a:r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73E-0D07-440D-A556-24A0D3BB88A6}" type="slidenum">
              <a:rPr lang="it-IT" smtClean="0"/>
              <a:t>73</a:t>
            </a:fld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8650" y="1592172"/>
                <a:ext cx="43633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Resource constraint (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only </a:t>
                </a:r>
                <a14:m>
                  <m:oMath xmlns:m="http://schemas.openxmlformats.org/officeDocument/2006/math">
                    <m:r>
                      <a:rPr lang="it-IT" sz="2800" i="1">
                        <a:solidFill>
                          <a:schemeClr val="tx1"/>
                        </a:solidFill>
                        <a:latin typeface="Cambria Math" charset="0"/>
                      </a:rPr>
                      <m:t>𝑙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</a:rPr>
                  <a:t>) 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592172"/>
                <a:ext cx="4363374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2793" t="-10465" r="-195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-653143" y="2432314"/>
                <a:ext cx="8011887" cy="466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24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it-IT" sz="24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it-IT" sz="24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𝐼</m:t>
                          </m:r>
                        </m:sub>
                        <m:sup>
                          <m:r>
                            <a:rPr lang="it-IT" sz="24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it-IT" sz="24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24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it-IT" sz="24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+</m:t>
                      </m:r>
                      <m:d>
                        <m:dPr>
                          <m:ctrlPr>
                            <a:rPr lang="it-IT" sz="2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24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it-IT" sz="24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it-IT" sz="24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𝑃</m:t>
                          </m:r>
                        </m:sub>
                        <m:sup>
                          <m:r>
                            <a:rPr lang="it-IT" sz="24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it-IT" sz="24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24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𝛾</m:t>
                          </m:r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𝑦</m:t>
                          </m:r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𝑅</m:t>
                          </m:r>
                        </m:e>
                        <m:sub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53143" y="2432314"/>
                <a:ext cx="8011887" cy="466859"/>
              </a:xfrm>
              <a:prstGeom prst="rect">
                <a:avLst/>
              </a:prstGeom>
              <a:blipFill rotWithShape="0">
                <a:blip r:embed="rId4"/>
                <a:stretch>
                  <a:fillRect b="-7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98021" y="3452246"/>
                <a:ext cx="4401205" cy="466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it-IT" sz="24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𝛾</m:t>
                          </m:r>
                          <m:r>
                            <a:rPr lang="it-IT" sz="24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𝑦𝑐</m:t>
                          </m:r>
                        </m:e>
                        <m:sub>
                          <m:r>
                            <a:rPr lang="it-IT" sz="24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𝐼</m:t>
                          </m:r>
                        </m:sub>
                        <m:sup>
                          <m:r>
                            <a:rPr lang="it-IT" sz="24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it-IT" sz="24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24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it-IT" sz="2400" i="1">
                          <a:solidFill>
                            <a:srgbClr val="FF0000"/>
                          </a:solidFill>
                          <a:latin typeface="Cambria Math" charset="0"/>
                        </a:rPr>
                        <m:t>+</m:t>
                      </m:r>
                      <m:d>
                        <m:dPr>
                          <m:ctrlPr>
                            <a:rPr lang="it-IT" sz="24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it-IT" sz="24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1−</m:t>
                          </m:r>
                          <m:r>
                            <a:rPr lang="it-IT" sz="24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𝛾</m:t>
                          </m:r>
                          <m:r>
                            <a:rPr lang="it-IT" sz="24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𝑦</m:t>
                          </m:r>
                        </m:e>
                      </m:d>
                      <m:sSubSup>
                        <m:sSubSup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it-IT" sz="24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it-IT" sz="24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𝑃</m:t>
                          </m:r>
                        </m:sub>
                        <m:sup>
                          <m:r>
                            <a:rPr lang="it-IT" sz="24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it-IT" sz="24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24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it-IT" sz="2400" i="1">
                          <a:latin typeface="Cambria Math" charset="0"/>
                        </a:rPr>
                        <m:t>=</m:t>
                      </m:r>
                      <m:r>
                        <a:rPr lang="it-IT" sz="2400" b="0" i="1" smtClean="0"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021" y="3452246"/>
                <a:ext cx="4401205" cy="466859"/>
              </a:xfrm>
              <a:prstGeom prst="rect">
                <a:avLst/>
              </a:prstGeom>
              <a:blipFill rotWithShape="0">
                <a:blip r:embed="rId5"/>
                <a:stretch>
                  <a:fillRect b="-7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999515" y="2428480"/>
                <a:ext cx="13138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</m:e>
                        <m:sub>
                          <m:r>
                            <a:rPr lang="it-IT" sz="24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it-IT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≤</m:t>
                      </m:r>
                      <m:r>
                        <a:rPr lang="it-IT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𝛾</m:t>
                      </m:r>
                      <m:r>
                        <a:rPr lang="it-IT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9515" y="2428480"/>
                <a:ext cx="1313886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999515" y="3435315"/>
                <a:ext cx="13138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</m:e>
                        <m:sub>
                          <m:r>
                            <a:rPr lang="it-IT" sz="24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it-IT" sz="2400" b="0" i="1" smtClean="0">
                          <a:latin typeface="Cambria Math" charset="0"/>
                        </a:rPr>
                        <m:t>&gt;</m:t>
                      </m:r>
                      <m:r>
                        <a:rPr lang="it-IT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𝛾</m:t>
                      </m:r>
                      <m:r>
                        <a:rPr lang="it-IT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9515" y="3435315"/>
                <a:ext cx="1313886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28650" y="4691742"/>
                <a:ext cx="56814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LHS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: amount of withdrawals in </a:t>
                </a:r>
                <a14:m>
                  <m:oMath xmlns:m="http://schemas.openxmlformats.org/officeDocument/2006/math">
                    <m:r>
                      <a:rPr lang="it-IT" sz="2800" i="1">
                        <a:solidFill>
                          <a:schemeClr val="tx1"/>
                        </a:solidFill>
                        <a:latin typeface="Cambria Math" charset="0"/>
                      </a:rPr>
                      <m:t>𝑇</m:t>
                    </m:r>
                    <m:r>
                      <a:rPr lang="it-IT" sz="2800" i="1">
                        <a:solidFill>
                          <a:schemeClr val="tx1"/>
                        </a:solidFill>
                        <a:latin typeface="Cambria Math" charset="0"/>
                      </a:rPr>
                      <m:t>=2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4691742"/>
                <a:ext cx="5681492" cy="523220"/>
              </a:xfrm>
              <a:prstGeom prst="rect">
                <a:avLst/>
              </a:prstGeom>
              <a:blipFill rotWithShape="0">
                <a:blip r:embed="rId8"/>
                <a:stretch>
                  <a:fillRect l="-2146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615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/>
              <a:t>Constraints</a:t>
            </a:r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73E-0D07-440D-A556-24A0D3BB88A6}" type="slidenum">
              <a:rPr lang="it-IT" smtClean="0"/>
              <a:t>74</a:t>
            </a:fld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8650" y="1592172"/>
                <a:ext cx="43633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Resource constraint (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only </a:t>
                </a:r>
                <a14:m>
                  <m:oMath xmlns:m="http://schemas.openxmlformats.org/officeDocument/2006/math">
                    <m:r>
                      <a:rPr lang="it-IT" sz="2800" i="1">
                        <a:solidFill>
                          <a:schemeClr val="tx1"/>
                        </a:solidFill>
                        <a:latin typeface="Cambria Math" charset="0"/>
                      </a:rPr>
                      <m:t>𝑙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</a:rPr>
                  <a:t>) 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592172"/>
                <a:ext cx="4363374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2793" t="-10465" r="-195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-653143" y="2432314"/>
                <a:ext cx="8011887" cy="466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24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𝐼</m:t>
                          </m:r>
                        </m:sub>
                        <m:sup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+</m:t>
                      </m:r>
                      <m:d>
                        <m:dPr>
                          <m:ctrlP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24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𝑃</m:t>
                          </m:r>
                        </m:sub>
                        <m:sup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it-IT" sz="24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𝛾</m:t>
                          </m:r>
                          <m:r>
                            <a:rPr lang="it-IT" sz="24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𝑦</m:t>
                          </m:r>
                          <m:r>
                            <a:rPr lang="it-IT" sz="2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24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𝑅</m:t>
                          </m:r>
                        </m:e>
                        <m:sub>
                          <m:r>
                            <a:rPr lang="it-IT" sz="2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53143" y="2432314"/>
                <a:ext cx="8011887" cy="466859"/>
              </a:xfrm>
              <a:prstGeom prst="rect">
                <a:avLst/>
              </a:prstGeom>
              <a:blipFill rotWithShape="0">
                <a:blip r:embed="rId4"/>
                <a:stretch>
                  <a:fillRect b="-7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98021" y="3452246"/>
                <a:ext cx="4401205" cy="466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it-IT" sz="2400" i="1">
                              <a:latin typeface="Cambria Math" charset="0"/>
                            </a:rPr>
                            <m:t>𝛾</m:t>
                          </m:r>
                          <m:r>
                            <a:rPr lang="it-IT" sz="2400" i="1">
                              <a:latin typeface="Cambria Math" charset="0"/>
                            </a:rPr>
                            <m:t>𝑦𝑐</m:t>
                          </m:r>
                        </m:e>
                        <m:sub>
                          <m:r>
                            <a:rPr lang="it-IT" sz="2400" i="1">
                              <a:latin typeface="Cambria Math" charset="0"/>
                            </a:rPr>
                            <m:t>𝐼</m:t>
                          </m:r>
                        </m:sub>
                        <m:sup>
                          <m:r>
                            <a:rPr lang="it-IT" sz="2400" i="1"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it-IT" sz="2400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24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it-IT" sz="2400" i="1">
                          <a:latin typeface="Cambria Math" charset="0"/>
                        </a:rPr>
                        <m:t>+</m:t>
                      </m:r>
                      <m:d>
                        <m:dPr>
                          <m:ctrlPr>
                            <a:rPr lang="it-IT" sz="24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it-IT" sz="2400" i="1">
                              <a:latin typeface="Cambria Math" charset="0"/>
                            </a:rPr>
                            <m:t>1−</m:t>
                          </m:r>
                          <m:r>
                            <a:rPr lang="it-IT" sz="2400" i="1">
                              <a:latin typeface="Cambria Math" charset="0"/>
                            </a:rPr>
                            <m:t>𝛾</m:t>
                          </m:r>
                          <m:r>
                            <a:rPr lang="it-IT" sz="2400" i="1">
                              <a:latin typeface="Cambria Math" charset="0"/>
                            </a:rPr>
                            <m:t>𝑦</m:t>
                          </m:r>
                        </m:e>
                      </m:d>
                      <m:sSubSup>
                        <m:sSubSup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it-IT" sz="2400" i="1">
                              <a:latin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it-IT" sz="2400" i="1">
                              <a:latin typeface="Cambria Math" charset="0"/>
                            </a:rPr>
                            <m:t>𝑃</m:t>
                          </m:r>
                        </m:sub>
                        <m:sup>
                          <m:r>
                            <a:rPr lang="it-IT" sz="2400" i="1"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it-IT" sz="2400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24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it-IT" sz="2400" i="1">
                          <a:latin typeface="Cambria Math" charset="0"/>
                        </a:rPr>
                        <m:t>=</m:t>
                      </m:r>
                      <m:r>
                        <a:rPr lang="it-IT" sz="24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021" y="3452246"/>
                <a:ext cx="4401205" cy="466859"/>
              </a:xfrm>
              <a:prstGeom prst="rect">
                <a:avLst/>
              </a:prstGeom>
              <a:blipFill rotWithShape="0">
                <a:blip r:embed="rId5"/>
                <a:stretch>
                  <a:fillRect b="-7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999515" y="2428480"/>
                <a:ext cx="13138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</m:e>
                        <m:sub>
                          <m:r>
                            <a:rPr lang="it-IT" sz="24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it-IT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≤</m:t>
                      </m:r>
                      <m:r>
                        <a:rPr lang="it-IT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𝛾</m:t>
                      </m:r>
                      <m:r>
                        <a:rPr lang="it-IT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9515" y="2428480"/>
                <a:ext cx="1313886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999515" y="3435315"/>
                <a:ext cx="13138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</m:e>
                        <m:sub>
                          <m:r>
                            <a:rPr lang="it-IT" sz="24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it-IT" sz="2400" b="0" i="1" smtClean="0">
                          <a:latin typeface="Cambria Math" charset="0"/>
                        </a:rPr>
                        <m:t>&gt;</m:t>
                      </m:r>
                      <m:r>
                        <a:rPr lang="it-IT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𝛾</m:t>
                      </m:r>
                      <m:r>
                        <a:rPr lang="it-IT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9515" y="3435315"/>
                <a:ext cx="1313886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28650" y="4691742"/>
                <a:ext cx="56814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LHS: amount of withdrawals in </a:t>
                </a:r>
                <a14:m>
                  <m:oMath xmlns:m="http://schemas.openxmlformats.org/officeDocument/2006/math">
                    <m:r>
                      <a:rPr lang="it-IT" sz="2800" i="1">
                        <a:solidFill>
                          <a:schemeClr val="tx1"/>
                        </a:solidFill>
                        <a:latin typeface="Cambria Math" charset="0"/>
                      </a:rPr>
                      <m:t>𝑇</m:t>
                    </m:r>
                    <m:r>
                      <a:rPr lang="it-IT" sz="2800" i="1">
                        <a:solidFill>
                          <a:schemeClr val="tx1"/>
                        </a:solidFill>
                        <a:latin typeface="Cambria Math" charset="0"/>
                      </a:rPr>
                      <m:t>=2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4691742"/>
                <a:ext cx="5681492" cy="523220"/>
              </a:xfrm>
              <a:prstGeom prst="rect">
                <a:avLst/>
              </a:prstGeom>
              <a:blipFill rotWithShape="0">
                <a:blip r:embed="rId8"/>
                <a:stretch>
                  <a:fillRect l="-2146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28650" y="5517569"/>
                <a:ext cx="72007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R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HS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: </a:t>
                </a:r>
                <a:r>
                  <a:rPr lang="en-US" sz="2800" dirty="0" smtClean="0"/>
                  <a:t>resources that can be withdrawn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in </a:t>
                </a:r>
                <a14:m>
                  <m:oMath xmlns:m="http://schemas.openxmlformats.org/officeDocument/2006/math">
                    <m:r>
                      <a:rPr lang="it-IT" sz="2800" i="1">
                        <a:solidFill>
                          <a:schemeClr val="tx1"/>
                        </a:solidFill>
                        <a:latin typeface="Cambria Math" charset="0"/>
                      </a:rPr>
                      <m:t>𝑇</m:t>
                    </m:r>
                    <m:r>
                      <a:rPr lang="it-IT" sz="2800" i="1">
                        <a:solidFill>
                          <a:schemeClr val="tx1"/>
                        </a:solidFill>
                        <a:latin typeface="Cambria Math" charset="0"/>
                      </a:rPr>
                      <m:t>=2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5517569"/>
                <a:ext cx="7200754" cy="523220"/>
              </a:xfrm>
              <a:prstGeom prst="rect">
                <a:avLst/>
              </a:prstGeom>
              <a:blipFill rotWithShape="0">
                <a:blip r:embed="rId9"/>
                <a:stretch>
                  <a:fillRect l="-1693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334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/>
              <a:t>Constraints</a:t>
            </a:r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73E-0D07-440D-A556-24A0D3BB88A6}" type="slidenum">
              <a:rPr lang="it-IT" smtClean="0"/>
              <a:t>75</a:t>
            </a:fld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8650" y="1592172"/>
                <a:ext cx="43633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Resource constraint (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only </a:t>
                </a:r>
                <a14:m>
                  <m:oMath xmlns:m="http://schemas.openxmlformats.org/officeDocument/2006/math">
                    <m:r>
                      <a:rPr lang="it-IT" sz="2800" i="1">
                        <a:solidFill>
                          <a:schemeClr val="tx1"/>
                        </a:solidFill>
                        <a:latin typeface="Cambria Math" charset="0"/>
                      </a:rPr>
                      <m:t>𝑙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</a:rPr>
                  <a:t>) 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592172"/>
                <a:ext cx="4363374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2793" t="-10465" r="-195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-653143" y="2432314"/>
                <a:ext cx="8011887" cy="466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24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it-IT" sz="24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it-IT" sz="24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𝐼</m:t>
                          </m:r>
                        </m:sub>
                        <m:sup>
                          <m:r>
                            <a:rPr lang="it-IT" sz="24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it-IT" sz="24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24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+</m:t>
                      </m:r>
                      <m:d>
                        <m:dPr>
                          <m:ctrlP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𝑃</m:t>
                          </m:r>
                        </m:sub>
                        <m:sup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𝛾</m:t>
                          </m:r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𝑦</m:t>
                          </m:r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𝑅</m:t>
                          </m:r>
                        </m:e>
                        <m:sub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53143" y="2432314"/>
                <a:ext cx="8011887" cy="466859"/>
              </a:xfrm>
              <a:prstGeom prst="rect">
                <a:avLst/>
              </a:prstGeom>
              <a:blipFill rotWithShape="0">
                <a:blip r:embed="rId4"/>
                <a:stretch>
                  <a:fillRect b="-7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98021" y="3452246"/>
                <a:ext cx="4401205" cy="466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it-IT" sz="2400" i="1">
                              <a:latin typeface="Cambria Math" charset="0"/>
                            </a:rPr>
                            <m:t>𝛾</m:t>
                          </m:r>
                          <m:r>
                            <a:rPr lang="it-IT" sz="2400" i="1">
                              <a:latin typeface="Cambria Math" charset="0"/>
                            </a:rPr>
                            <m:t>𝑦𝑐</m:t>
                          </m:r>
                        </m:e>
                        <m:sub>
                          <m:r>
                            <a:rPr lang="it-IT" sz="2400" i="1">
                              <a:latin typeface="Cambria Math" charset="0"/>
                            </a:rPr>
                            <m:t>𝐼</m:t>
                          </m:r>
                        </m:sub>
                        <m:sup>
                          <m:r>
                            <a:rPr lang="it-IT" sz="2400" i="1"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it-IT" sz="2400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24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it-IT" sz="2400" i="1">
                          <a:latin typeface="Cambria Math" charset="0"/>
                        </a:rPr>
                        <m:t>+</m:t>
                      </m:r>
                      <m:d>
                        <m:dPr>
                          <m:ctrlPr>
                            <a:rPr lang="it-IT" sz="24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it-IT" sz="2400" i="1">
                              <a:latin typeface="Cambria Math" charset="0"/>
                            </a:rPr>
                            <m:t>1−</m:t>
                          </m:r>
                          <m:r>
                            <a:rPr lang="it-IT" sz="2400" i="1">
                              <a:latin typeface="Cambria Math" charset="0"/>
                            </a:rPr>
                            <m:t>𝛾</m:t>
                          </m:r>
                          <m:r>
                            <a:rPr lang="it-IT" sz="2400" i="1">
                              <a:latin typeface="Cambria Math" charset="0"/>
                            </a:rPr>
                            <m:t>𝑦</m:t>
                          </m:r>
                        </m:e>
                      </m:d>
                      <m:sSubSup>
                        <m:sSubSup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it-IT" sz="2400" i="1">
                              <a:latin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it-IT" sz="2400" i="1">
                              <a:latin typeface="Cambria Math" charset="0"/>
                            </a:rPr>
                            <m:t>𝑃</m:t>
                          </m:r>
                        </m:sub>
                        <m:sup>
                          <m:r>
                            <a:rPr lang="it-IT" sz="2400" i="1"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it-IT" sz="24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it-IT" sz="24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021" y="3452246"/>
                <a:ext cx="4401205" cy="466859"/>
              </a:xfrm>
              <a:prstGeom prst="rect">
                <a:avLst/>
              </a:prstGeom>
              <a:blipFill rotWithShape="0">
                <a:blip r:embed="rId5"/>
                <a:stretch>
                  <a:fillRect b="-7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999515" y="2428480"/>
                <a:ext cx="13138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</m:e>
                        <m:sub>
                          <m:r>
                            <a:rPr lang="it-IT" sz="24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it-IT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≤</m:t>
                      </m:r>
                      <m:r>
                        <a:rPr lang="it-IT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𝛾</m:t>
                      </m:r>
                      <m:r>
                        <a:rPr lang="it-IT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9515" y="2428480"/>
                <a:ext cx="1313886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999515" y="3435315"/>
                <a:ext cx="13138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</m:e>
                        <m:sub>
                          <m:r>
                            <a:rPr lang="it-IT" sz="24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it-IT" sz="2400" b="0" i="1" smtClean="0">
                          <a:latin typeface="Cambria Math" charset="0"/>
                        </a:rPr>
                        <m:t>&gt;</m:t>
                      </m:r>
                      <m:r>
                        <a:rPr lang="it-IT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𝛾</m:t>
                      </m:r>
                      <m:r>
                        <a:rPr lang="it-IT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9515" y="3435315"/>
                <a:ext cx="1313886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28650" y="4691742"/>
                <a:ext cx="7949099" cy="5292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it-IT" sz="28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it-IT" sz="28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𝑐</m:t>
                        </m:r>
                      </m:e>
                      <m:sub>
                        <m:r>
                          <a:rPr lang="it-IT" sz="28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𝐼</m:t>
                        </m:r>
                      </m:sub>
                      <m:sup>
                        <m:r>
                          <a:rPr lang="it-IT" sz="28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it-IT" sz="28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it-IT" sz="28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:  withdrawals of impatient agents in </a:t>
                </a:r>
                <a14:m>
                  <m:oMath xmlns:m="http://schemas.openxmlformats.org/officeDocument/2006/math">
                    <m:r>
                      <a:rPr lang="it-IT" sz="2800" i="1">
                        <a:latin typeface="Cambria Math" charset="0"/>
                      </a:rPr>
                      <m:t>𝑇</m:t>
                    </m:r>
                    <m:r>
                      <a:rPr lang="it-IT" sz="2800" i="1">
                        <a:latin typeface="Cambria Math" charset="0"/>
                      </a:rPr>
                      <m:t>=2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4691742"/>
                <a:ext cx="7949099" cy="529247"/>
              </a:xfrm>
              <a:prstGeom prst="rect">
                <a:avLst/>
              </a:prstGeom>
              <a:blipFill rotWithShape="0">
                <a:blip r:embed="rId8"/>
                <a:stretch>
                  <a:fillRect t="-10465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37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/>
              <a:t>Constraints</a:t>
            </a:r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73E-0D07-440D-A556-24A0D3BB88A6}" type="slidenum">
              <a:rPr lang="it-IT" smtClean="0"/>
              <a:t>76</a:t>
            </a:fld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8650" y="1592172"/>
                <a:ext cx="43633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Resource constraint (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only </a:t>
                </a:r>
                <a14:m>
                  <m:oMath xmlns:m="http://schemas.openxmlformats.org/officeDocument/2006/math">
                    <m:r>
                      <a:rPr lang="it-IT" sz="2800" i="1">
                        <a:solidFill>
                          <a:schemeClr val="tx1"/>
                        </a:solidFill>
                        <a:latin typeface="Cambria Math" charset="0"/>
                      </a:rPr>
                      <m:t>𝑙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</a:rPr>
                  <a:t>) 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592172"/>
                <a:ext cx="4363374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2793" t="-10465" r="-195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-653143" y="2432314"/>
                <a:ext cx="8011887" cy="466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𝐼</m:t>
                          </m:r>
                        </m:sub>
                        <m:sup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+</m:t>
                      </m:r>
                      <m:d>
                        <m:dPr>
                          <m:ctrlPr>
                            <a:rPr lang="it-IT" sz="2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24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it-IT" sz="24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it-IT" sz="24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𝑃</m:t>
                          </m:r>
                        </m:sub>
                        <m:sup>
                          <m:r>
                            <a:rPr lang="it-IT" sz="24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it-IT" sz="24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24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𝛾</m:t>
                          </m:r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𝑦</m:t>
                          </m:r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𝑅</m:t>
                          </m:r>
                        </m:e>
                        <m:sub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53143" y="2432314"/>
                <a:ext cx="8011887" cy="466859"/>
              </a:xfrm>
              <a:prstGeom prst="rect">
                <a:avLst/>
              </a:prstGeom>
              <a:blipFill rotWithShape="0">
                <a:blip r:embed="rId4"/>
                <a:stretch>
                  <a:fillRect b="-7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98021" y="3452246"/>
                <a:ext cx="4401205" cy="466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it-IT" sz="2400" i="1">
                              <a:latin typeface="Cambria Math" charset="0"/>
                            </a:rPr>
                            <m:t>𝛾</m:t>
                          </m:r>
                          <m:r>
                            <a:rPr lang="it-IT" sz="2400" i="1">
                              <a:latin typeface="Cambria Math" charset="0"/>
                            </a:rPr>
                            <m:t>𝑦𝑐</m:t>
                          </m:r>
                        </m:e>
                        <m:sub>
                          <m:r>
                            <a:rPr lang="it-IT" sz="2400" i="1">
                              <a:latin typeface="Cambria Math" charset="0"/>
                            </a:rPr>
                            <m:t>𝐼</m:t>
                          </m:r>
                        </m:sub>
                        <m:sup>
                          <m:r>
                            <a:rPr lang="it-IT" sz="2400" i="1"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it-IT" sz="2400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24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it-IT" sz="2400" i="1">
                          <a:latin typeface="Cambria Math" charset="0"/>
                        </a:rPr>
                        <m:t>+</m:t>
                      </m:r>
                      <m:d>
                        <m:dPr>
                          <m:ctrlPr>
                            <a:rPr lang="it-IT" sz="24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it-IT" sz="2400" i="1">
                              <a:latin typeface="Cambria Math" charset="0"/>
                            </a:rPr>
                            <m:t>1−</m:t>
                          </m:r>
                          <m:r>
                            <a:rPr lang="it-IT" sz="2400" i="1">
                              <a:latin typeface="Cambria Math" charset="0"/>
                            </a:rPr>
                            <m:t>𝛾</m:t>
                          </m:r>
                          <m:r>
                            <a:rPr lang="it-IT" sz="2400" i="1">
                              <a:latin typeface="Cambria Math" charset="0"/>
                            </a:rPr>
                            <m:t>𝑦</m:t>
                          </m:r>
                        </m:e>
                      </m:d>
                      <m:sSubSup>
                        <m:sSubSup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it-IT" sz="2400" i="1">
                              <a:latin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it-IT" sz="2400" i="1">
                              <a:latin typeface="Cambria Math" charset="0"/>
                            </a:rPr>
                            <m:t>𝑃</m:t>
                          </m:r>
                        </m:sub>
                        <m:sup>
                          <m:r>
                            <a:rPr lang="it-IT" sz="2400" i="1"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it-IT" sz="24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it-IT" sz="24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021" y="3452246"/>
                <a:ext cx="4401205" cy="466859"/>
              </a:xfrm>
              <a:prstGeom prst="rect">
                <a:avLst/>
              </a:prstGeom>
              <a:blipFill rotWithShape="0">
                <a:blip r:embed="rId5"/>
                <a:stretch>
                  <a:fillRect b="-7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999515" y="2428480"/>
                <a:ext cx="13138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</m:e>
                        <m:sub>
                          <m:r>
                            <a:rPr lang="it-IT" sz="24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it-IT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≤</m:t>
                      </m:r>
                      <m:r>
                        <a:rPr lang="it-IT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𝛾</m:t>
                      </m:r>
                      <m:r>
                        <a:rPr lang="it-IT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9515" y="2428480"/>
                <a:ext cx="1313886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999515" y="3435315"/>
                <a:ext cx="13138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</m:e>
                        <m:sub>
                          <m:r>
                            <a:rPr lang="it-IT" sz="24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it-IT" sz="2400" b="0" i="1" smtClean="0">
                          <a:latin typeface="Cambria Math" charset="0"/>
                        </a:rPr>
                        <m:t>&gt;</m:t>
                      </m:r>
                      <m:r>
                        <a:rPr lang="it-IT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𝛾</m:t>
                      </m:r>
                      <m:r>
                        <a:rPr lang="it-IT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9515" y="3435315"/>
                <a:ext cx="1313886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28650" y="4691742"/>
                <a:ext cx="7949099" cy="5292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it-IT" sz="2800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it-IT" sz="2800" i="1">
                            <a:latin typeface="Cambria Math" charset="0"/>
                          </a:rPr>
                          <m:t>𝑐</m:t>
                        </m:r>
                      </m:e>
                      <m:sub>
                        <m:r>
                          <a:rPr lang="it-IT" sz="2800" i="1">
                            <a:latin typeface="Cambria Math" charset="0"/>
                          </a:rPr>
                          <m:t>𝐼</m:t>
                        </m:r>
                      </m:sub>
                      <m:sup>
                        <m:r>
                          <a:rPr lang="it-IT" sz="2800" i="1">
                            <a:latin typeface="Cambria Math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it-IT" sz="2800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it-IT" sz="2800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:  withdrawals of impatient agents in </a:t>
                </a:r>
                <a14:m>
                  <m:oMath xmlns:m="http://schemas.openxmlformats.org/officeDocument/2006/math">
                    <m:r>
                      <a:rPr lang="it-IT" sz="2800" i="1">
                        <a:latin typeface="Cambria Math" charset="0"/>
                      </a:rPr>
                      <m:t>𝑇</m:t>
                    </m:r>
                    <m:r>
                      <a:rPr lang="it-IT" sz="2800" i="1">
                        <a:latin typeface="Cambria Math" charset="0"/>
                      </a:rPr>
                      <m:t>=2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4691742"/>
                <a:ext cx="7949099" cy="529247"/>
              </a:xfrm>
              <a:prstGeom prst="rect">
                <a:avLst/>
              </a:prstGeom>
              <a:blipFill rotWithShape="0">
                <a:blip r:embed="rId8"/>
                <a:stretch>
                  <a:fillRect t="-10465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28650" y="5517569"/>
                <a:ext cx="8576579" cy="5292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it-IT" sz="280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it-IT" sz="28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it-IT" sz="28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sSubSup>
                      <m:sSub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it-IT" sz="28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𝑐</m:t>
                        </m:r>
                      </m:e>
                      <m:sub>
                        <m:r>
                          <a:rPr lang="it-IT" sz="28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𝑃</m:t>
                        </m:r>
                      </m:sub>
                      <m:sup>
                        <m:r>
                          <a:rPr lang="it-IT" sz="28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it-IT" sz="28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it-IT" sz="28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: </a:t>
                </a:r>
                <a:r>
                  <a:rPr lang="en-US" sz="2800" dirty="0"/>
                  <a:t>withdrawals of </a:t>
                </a:r>
                <a:r>
                  <a:rPr lang="en-US" sz="2800" dirty="0" smtClean="0"/>
                  <a:t>patient agents in </a:t>
                </a:r>
                <a14:m>
                  <m:oMath xmlns:m="http://schemas.openxmlformats.org/officeDocument/2006/math">
                    <m:r>
                      <a:rPr lang="it-IT" sz="2800" i="1">
                        <a:latin typeface="Cambria Math" charset="0"/>
                      </a:rPr>
                      <m:t>𝑇</m:t>
                    </m:r>
                    <m:r>
                      <a:rPr lang="it-IT" sz="2800" i="1">
                        <a:latin typeface="Cambria Math" charset="0"/>
                      </a:rPr>
                      <m:t>=2</m:t>
                    </m:r>
                  </m:oMath>
                </a14:m>
                <a:r>
                  <a:rPr lang="en-US" sz="2800" dirty="0"/>
                  <a:t> 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5517569"/>
                <a:ext cx="8576579" cy="529247"/>
              </a:xfrm>
              <a:prstGeom prst="rect">
                <a:avLst/>
              </a:prstGeom>
              <a:blipFill rotWithShape="0">
                <a:blip r:embed="rId9"/>
                <a:stretch>
                  <a:fillRect t="-9195" b="-32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593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/>
              <a:t>Constraints</a:t>
            </a:r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73E-0D07-440D-A556-24A0D3BB88A6}" type="slidenum">
              <a:rPr lang="it-IT" smtClean="0"/>
              <a:t>77</a:t>
            </a:fld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8650" y="1592172"/>
                <a:ext cx="43633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Resource constraint (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only </a:t>
                </a:r>
                <a14:m>
                  <m:oMath xmlns:m="http://schemas.openxmlformats.org/officeDocument/2006/math">
                    <m:r>
                      <a:rPr lang="it-IT" sz="2800" i="1">
                        <a:solidFill>
                          <a:schemeClr val="tx1"/>
                        </a:solidFill>
                        <a:latin typeface="Cambria Math" charset="0"/>
                      </a:rPr>
                      <m:t>𝑙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</a:rPr>
                  <a:t>) 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592172"/>
                <a:ext cx="4363374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2793" t="-10465" r="-195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-653143" y="2432314"/>
                <a:ext cx="8011887" cy="466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𝐼</m:t>
                          </m:r>
                        </m:sub>
                        <m:sup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+</m:t>
                      </m:r>
                      <m:d>
                        <m:dPr>
                          <m:ctrlP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𝑃</m:t>
                          </m:r>
                        </m:sub>
                        <m:sup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𝛾</m:t>
                          </m:r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𝑦</m:t>
                          </m:r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𝑅</m:t>
                          </m:r>
                        </m:e>
                        <m:sub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53143" y="2432314"/>
                <a:ext cx="8011887" cy="466859"/>
              </a:xfrm>
              <a:prstGeom prst="rect">
                <a:avLst/>
              </a:prstGeom>
              <a:blipFill rotWithShape="0">
                <a:blip r:embed="rId4"/>
                <a:stretch>
                  <a:fillRect b="-7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98021" y="3452246"/>
                <a:ext cx="4401205" cy="466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it-IT" sz="24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𝛾</m:t>
                          </m:r>
                          <m:r>
                            <a:rPr lang="it-IT" sz="24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𝑦𝑐</m:t>
                          </m:r>
                        </m:e>
                        <m:sub>
                          <m:r>
                            <a:rPr lang="it-IT" sz="24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𝐼</m:t>
                          </m:r>
                        </m:sub>
                        <m:sup>
                          <m:r>
                            <a:rPr lang="it-IT" sz="24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it-IT" sz="24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24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it-IT" sz="2400" i="1">
                          <a:latin typeface="Cambria Math" charset="0"/>
                        </a:rPr>
                        <m:t>+</m:t>
                      </m:r>
                      <m:d>
                        <m:dPr>
                          <m:ctrlPr>
                            <a:rPr lang="it-IT" sz="24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it-IT" sz="2400" i="1">
                              <a:latin typeface="Cambria Math" charset="0"/>
                            </a:rPr>
                            <m:t>1−</m:t>
                          </m:r>
                          <m:r>
                            <a:rPr lang="it-IT" sz="2400" i="1">
                              <a:latin typeface="Cambria Math" charset="0"/>
                            </a:rPr>
                            <m:t>𝛾</m:t>
                          </m:r>
                          <m:r>
                            <a:rPr lang="it-IT" sz="2400" i="1">
                              <a:latin typeface="Cambria Math" charset="0"/>
                            </a:rPr>
                            <m:t>𝑦</m:t>
                          </m:r>
                        </m:e>
                      </m:d>
                      <m:sSubSup>
                        <m:sSubSup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it-IT" sz="2400" i="1">
                              <a:latin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it-IT" sz="2400" i="1">
                              <a:latin typeface="Cambria Math" charset="0"/>
                            </a:rPr>
                            <m:t>𝑃</m:t>
                          </m:r>
                        </m:sub>
                        <m:sup>
                          <m:r>
                            <a:rPr lang="it-IT" sz="2400" i="1"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it-IT" sz="24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it-IT" sz="24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021" y="3452246"/>
                <a:ext cx="4401205" cy="466859"/>
              </a:xfrm>
              <a:prstGeom prst="rect">
                <a:avLst/>
              </a:prstGeom>
              <a:blipFill rotWithShape="0">
                <a:blip r:embed="rId5"/>
                <a:stretch>
                  <a:fillRect b="-7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999515" y="2428480"/>
                <a:ext cx="13138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</m:e>
                        <m:sub>
                          <m:r>
                            <a:rPr lang="it-IT" sz="24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it-IT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≤</m:t>
                      </m:r>
                      <m:r>
                        <a:rPr lang="it-IT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𝛾</m:t>
                      </m:r>
                      <m:r>
                        <a:rPr lang="it-IT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9515" y="2428480"/>
                <a:ext cx="1313886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999515" y="3435315"/>
                <a:ext cx="13138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</m:e>
                        <m:sub>
                          <m:r>
                            <a:rPr lang="it-IT" sz="24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it-IT" sz="2400" b="0" i="1" smtClean="0">
                          <a:latin typeface="Cambria Math" charset="0"/>
                        </a:rPr>
                        <m:t>&gt;</m:t>
                      </m:r>
                      <m:r>
                        <a:rPr lang="it-IT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𝛾</m:t>
                      </m:r>
                      <m:r>
                        <a:rPr lang="it-IT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9515" y="3435315"/>
                <a:ext cx="1313886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28650" y="4691742"/>
                <a:ext cx="7832850" cy="9601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𝛾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𝑦𝑐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𝐼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: withdrawals </a:t>
                </a:r>
                <a:r>
                  <a:rPr lang="en-US" sz="2800" dirty="0" smtClean="0"/>
                  <a:t>of satisfied impatient agents </a:t>
                </a:r>
              </a:p>
              <a:p>
                <a:r>
                  <a:rPr lang="en-US" sz="2800" dirty="0"/>
                  <a:t> </a:t>
                </a:r>
                <a:r>
                  <a:rPr lang="en-US" sz="2800" dirty="0" smtClean="0"/>
                  <a:t>                   in </a:t>
                </a:r>
                <a14:m>
                  <m:oMath xmlns:m="http://schemas.openxmlformats.org/officeDocument/2006/math">
                    <m:r>
                      <a:rPr lang="it-IT" sz="2800" i="1">
                        <a:latin typeface="Cambria Math" charset="0"/>
                      </a:rPr>
                      <m:t>𝑇</m:t>
                    </m:r>
                    <m:r>
                      <a:rPr lang="it-IT" sz="2800" i="1">
                        <a:latin typeface="Cambria Math" charset="0"/>
                      </a:rPr>
                      <m:t>=2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4691742"/>
                <a:ext cx="7832850" cy="960135"/>
              </a:xfrm>
              <a:prstGeom prst="rect">
                <a:avLst/>
              </a:prstGeom>
              <a:blipFill rotWithShape="0">
                <a:blip r:embed="rId8"/>
                <a:stretch>
                  <a:fillRect t="-5732" r="-623" b="-17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122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/>
              <a:t>Constraints</a:t>
            </a:r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73E-0D07-440D-A556-24A0D3BB88A6}" type="slidenum">
              <a:rPr lang="it-IT" smtClean="0"/>
              <a:t>78</a:t>
            </a:fld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8650" y="1592172"/>
                <a:ext cx="43633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Resource constraint (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only </a:t>
                </a:r>
                <a14:m>
                  <m:oMath xmlns:m="http://schemas.openxmlformats.org/officeDocument/2006/math">
                    <m:r>
                      <a:rPr lang="it-IT" sz="2800" i="1">
                        <a:solidFill>
                          <a:schemeClr val="tx1"/>
                        </a:solidFill>
                        <a:latin typeface="Cambria Math" charset="0"/>
                      </a:rPr>
                      <m:t>𝑙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</a:rPr>
                  <a:t>) 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592172"/>
                <a:ext cx="4363374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2793" t="-10465" r="-195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-653143" y="2432314"/>
                <a:ext cx="8011887" cy="466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𝐼</m:t>
                          </m:r>
                        </m:sub>
                        <m:sup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+</m:t>
                      </m:r>
                      <m:d>
                        <m:dPr>
                          <m:ctrlP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𝑃</m:t>
                          </m:r>
                        </m:sub>
                        <m:sup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𝛾</m:t>
                          </m:r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𝑦</m:t>
                          </m:r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𝑅</m:t>
                          </m:r>
                        </m:e>
                        <m:sub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53143" y="2432314"/>
                <a:ext cx="8011887" cy="466859"/>
              </a:xfrm>
              <a:prstGeom prst="rect">
                <a:avLst/>
              </a:prstGeom>
              <a:blipFill rotWithShape="0">
                <a:blip r:embed="rId4"/>
                <a:stretch>
                  <a:fillRect b="-7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98021" y="3452246"/>
                <a:ext cx="4401205" cy="466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it-IT" sz="2400" i="1">
                              <a:latin typeface="Cambria Math" charset="0"/>
                            </a:rPr>
                            <m:t>𝛾</m:t>
                          </m:r>
                          <m:r>
                            <a:rPr lang="it-IT" sz="2400" i="1">
                              <a:latin typeface="Cambria Math" charset="0"/>
                            </a:rPr>
                            <m:t>𝑦𝑐</m:t>
                          </m:r>
                        </m:e>
                        <m:sub>
                          <m:r>
                            <a:rPr lang="it-IT" sz="2400" i="1">
                              <a:latin typeface="Cambria Math" charset="0"/>
                            </a:rPr>
                            <m:t>𝐼</m:t>
                          </m:r>
                        </m:sub>
                        <m:sup>
                          <m:r>
                            <a:rPr lang="it-IT" sz="2400" i="1"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it-IT" sz="2400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24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it-IT" sz="2400" i="1">
                          <a:latin typeface="Cambria Math" charset="0"/>
                        </a:rPr>
                        <m:t>+</m:t>
                      </m:r>
                      <m:d>
                        <m:dPr>
                          <m:ctrlPr>
                            <a:rPr lang="it-IT" sz="240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it-IT" sz="24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1−</m:t>
                          </m:r>
                          <m:r>
                            <a:rPr lang="it-IT" sz="24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𝛾</m:t>
                          </m:r>
                          <m:r>
                            <a:rPr lang="it-IT" sz="24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𝑦</m:t>
                          </m:r>
                        </m:e>
                      </m:d>
                      <m:sSubSup>
                        <m:sSubSup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it-IT" sz="24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it-IT" sz="24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𝑃</m:t>
                          </m:r>
                        </m:sub>
                        <m:sup>
                          <m:r>
                            <a:rPr lang="it-IT" sz="24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it-IT" sz="240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24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it-IT" sz="24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021" y="3452246"/>
                <a:ext cx="4401205" cy="466859"/>
              </a:xfrm>
              <a:prstGeom prst="rect">
                <a:avLst/>
              </a:prstGeom>
              <a:blipFill rotWithShape="0">
                <a:blip r:embed="rId5"/>
                <a:stretch>
                  <a:fillRect b="-7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999515" y="2428480"/>
                <a:ext cx="13138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</m:e>
                        <m:sub>
                          <m:r>
                            <a:rPr lang="it-IT" sz="24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it-IT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≤</m:t>
                      </m:r>
                      <m:r>
                        <a:rPr lang="it-IT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𝛾</m:t>
                      </m:r>
                      <m:r>
                        <a:rPr lang="it-IT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9515" y="2428480"/>
                <a:ext cx="1313886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999515" y="3435315"/>
                <a:ext cx="13138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</m:e>
                        <m:sub>
                          <m:r>
                            <a:rPr lang="it-IT" sz="24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it-IT" sz="2400" b="0" i="1" smtClean="0">
                          <a:latin typeface="Cambria Math" charset="0"/>
                        </a:rPr>
                        <m:t>&gt;</m:t>
                      </m:r>
                      <m:r>
                        <a:rPr lang="it-IT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𝛾</m:t>
                      </m:r>
                      <m:r>
                        <a:rPr lang="it-IT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9515" y="3435315"/>
                <a:ext cx="1313886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28650" y="4691742"/>
                <a:ext cx="7832850" cy="9601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𝛾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𝑦𝑐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𝐼</m:t>
                        </m:r>
                      </m:sub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: </a:t>
                </a:r>
                <a:r>
                  <a:rPr lang="en-US" sz="2800" dirty="0"/>
                  <a:t>withdrawals of satisfied impatient agents </a:t>
                </a:r>
              </a:p>
              <a:p>
                <a:r>
                  <a:rPr lang="en-US" sz="2800" dirty="0"/>
                  <a:t>                    in </a:t>
                </a:r>
                <a14:m>
                  <m:oMath xmlns:m="http://schemas.openxmlformats.org/officeDocument/2006/math">
                    <m:r>
                      <a:rPr lang="it-IT" sz="2800" i="1">
                        <a:latin typeface="Cambria Math" charset="0"/>
                      </a:rPr>
                      <m:t>𝑇</m:t>
                    </m:r>
                    <m:r>
                      <a:rPr lang="it-IT" sz="2800" i="1">
                        <a:latin typeface="Cambria Math" charset="0"/>
                      </a:rPr>
                      <m:t>=2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4691742"/>
                <a:ext cx="7832850" cy="960135"/>
              </a:xfrm>
              <a:prstGeom prst="rect">
                <a:avLst/>
              </a:prstGeom>
              <a:blipFill rotWithShape="0">
                <a:blip r:embed="rId8"/>
                <a:stretch>
                  <a:fillRect t="-5732" r="-623" b="-17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28650" y="5827104"/>
                <a:ext cx="8022774" cy="9601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it-IT" sz="280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it-IT" sz="28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1−</m:t>
                        </m:r>
                        <m:r>
                          <a:rPr lang="it-IT" sz="28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𝛾</m:t>
                        </m:r>
                        <m:r>
                          <a:rPr lang="it-IT" sz="28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𝑦</m:t>
                        </m:r>
                      </m:e>
                    </m:d>
                    <m:sSubSup>
                      <m:sSub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it-IT" sz="28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𝑐</m:t>
                        </m:r>
                      </m:e>
                      <m:sub>
                        <m:r>
                          <a:rPr lang="it-IT" sz="28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𝑃</m:t>
                        </m:r>
                      </m:sub>
                      <m:sup>
                        <m:r>
                          <a:rPr lang="it-IT" sz="28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it-IT" sz="28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it-IT" sz="28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: withdrawals </a:t>
                </a:r>
                <a:r>
                  <a:rPr lang="en-US" sz="2800" dirty="0" smtClean="0"/>
                  <a:t>i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800" b="0" i="0" smtClean="0">
                        <a:latin typeface="Cambria Math" charset="0"/>
                      </a:rPr>
                      <m:t>n</m:t>
                    </m:r>
                    <m:r>
                      <a:rPr lang="it-IT" sz="2800" b="0" i="0" smtClean="0">
                        <a:latin typeface="Cambria Math" charset="0"/>
                      </a:rPr>
                      <m:t> </m:t>
                    </m:r>
                    <m:r>
                      <a:rPr lang="it-IT" sz="2800" i="1">
                        <a:latin typeface="Cambria Math" charset="0"/>
                      </a:rPr>
                      <m:t>𝑇</m:t>
                    </m:r>
                    <m:r>
                      <a:rPr lang="it-IT" sz="2800" i="1">
                        <a:latin typeface="Cambria Math" charset="0"/>
                      </a:rPr>
                      <m:t>=2</m:t>
                    </m:r>
                  </m:oMath>
                </a14:m>
                <a:r>
                  <a:rPr lang="en-US" sz="2800" dirty="0" smtClean="0"/>
                  <a:t> of who did not</a:t>
                </a:r>
              </a:p>
              <a:p>
                <a:r>
                  <a:rPr lang="en-US" sz="2800" dirty="0"/>
                  <a:t>	</a:t>
                </a:r>
                <a:r>
                  <a:rPr lang="en-US" sz="2800" dirty="0" smtClean="0"/>
                  <a:t>	         withdrawn in </a:t>
                </a:r>
                <a14:m>
                  <m:oMath xmlns:m="http://schemas.openxmlformats.org/officeDocument/2006/math">
                    <m:r>
                      <a:rPr lang="it-IT" sz="2800" i="1">
                        <a:latin typeface="Cambria Math" charset="0"/>
                      </a:rPr>
                      <m:t>𝑇</m:t>
                    </m:r>
                    <m:r>
                      <a:rPr lang="it-IT" sz="2800" i="1">
                        <a:latin typeface="Cambria Math" charset="0"/>
                      </a:rPr>
                      <m:t>=1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5827104"/>
                <a:ext cx="8022774" cy="960135"/>
              </a:xfrm>
              <a:prstGeom prst="rect">
                <a:avLst/>
              </a:prstGeom>
              <a:blipFill rotWithShape="0">
                <a:blip r:embed="rId9"/>
                <a:stretch>
                  <a:fillRect t="-5732" r="-532" b="-17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553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/>
              <a:t>Constraints</a:t>
            </a:r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73E-0D07-440D-A556-24A0D3BB88A6}" type="slidenum">
              <a:rPr lang="it-IT" smtClean="0"/>
              <a:t>79</a:t>
            </a:fld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8650" y="1592172"/>
                <a:ext cx="43633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Resource constraint (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only </a:t>
                </a:r>
                <a14:m>
                  <m:oMath xmlns:m="http://schemas.openxmlformats.org/officeDocument/2006/math">
                    <m:r>
                      <a:rPr lang="it-IT" sz="2800" i="1">
                        <a:solidFill>
                          <a:schemeClr val="tx1"/>
                        </a:solidFill>
                        <a:latin typeface="Cambria Math" charset="0"/>
                      </a:rPr>
                      <m:t>𝑙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</a:rPr>
                  <a:t>) 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592172"/>
                <a:ext cx="4363374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2793" t="-10465" r="-195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-653143" y="2432314"/>
                <a:ext cx="8011887" cy="466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𝐼</m:t>
                          </m:r>
                        </m:sub>
                        <m:sup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+</m:t>
                      </m:r>
                      <m:d>
                        <m:dPr>
                          <m:ctrlP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𝑃</m:t>
                          </m:r>
                        </m:sub>
                        <m:sup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it-IT" sz="240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𝛾</m:t>
                          </m:r>
                          <m:r>
                            <a:rPr lang="it-IT" sz="240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𝑦</m:t>
                          </m:r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𝑅</m:t>
                          </m:r>
                        </m:e>
                        <m:sub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53143" y="2432314"/>
                <a:ext cx="8011887" cy="466859"/>
              </a:xfrm>
              <a:prstGeom prst="rect">
                <a:avLst/>
              </a:prstGeom>
              <a:blipFill rotWithShape="0">
                <a:blip r:embed="rId4"/>
                <a:stretch>
                  <a:fillRect b="-7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98021" y="3452246"/>
                <a:ext cx="4401205" cy="466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𝛾</m:t>
                          </m:r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𝑦𝑐</m:t>
                          </m:r>
                        </m:e>
                        <m:sub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𝐼</m:t>
                          </m:r>
                        </m:sub>
                        <m:sup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it-IT" sz="24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+</m:t>
                      </m:r>
                      <m:d>
                        <m:dPr>
                          <m:ctrlPr>
                            <a:rPr lang="it-IT" sz="24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1−</m:t>
                          </m:r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𝛾</m:t>
                          </m:r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𝑦</m:t>
                          </m:r>
                        </m:e>
                      </m:d>
                      <m:sSubSup>
                        <m:sSub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𝑃</m:t>
                          </m:r>
                        </m:sub>
                        <m:sup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it-IT" sz="24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it-IT" sz="24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021" y="3452246"/>
                <a:ext cx="4401205" cy="466859"/>
              </a:xfrm>
              <a:prstGeom prst="rect">
                <a:avLst/>
              </a:prstGeom>
              <a:blipFill rotWithShape="0">
                <a:blip r:embed="rId5"/>
                <a:stretch>
                  <a:fillRect b="-7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999515" y="2428480"/>
                <a:ext cx="13138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</m:e>
                        <m:sub>
                          <m:r>
                            <a:rPr lang="it-IT" sz="24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it-IT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≤</m:t>
                      </m:r>
                      <m:r>
                        <a:rPr lang="it-IT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𝛾</m:t>
                      </m:r>
                      <m:r>
                        <a:rPr lang="it-IT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9515" y="2428480"/>
                <a:ext cx="1313886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999515" y="3435315"/>
                <a:ext cx="13138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</m:e>
                        <m:sub>
                          <m:r>
                            <a:rPr lang="it-IT" sz="24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it-IT" sz="2400" b="0" i="1" smtClean="0">
                          <a:latin typeface="Cambria Math" charset="0"/>
                        </a:rPr>
                        <m:t>&gt;</m:t>
                      </m:r>
                      <m:r>
                        <a:rPr lang="it-IT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𝛾</m:t>
                      </m:r>
                      <m:r>
                        <a:rPr lang="it-IT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9515" y="3435315"/>
                <a:ext cx="1313886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28650" y="4309085"/>
                <a:ext cx="30203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280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𝛾</m:t>
                    </m:r>
                    <m:r>
                      <a:rPr lang="it-IT" sz="280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𝑦</m:t>
                    </m:r>
                    <m:r>
                      <a:rPr lang="it-IT" sz="2800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: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total </a:t>
                </a:r>
                <a14:m>
                  <m:oMath xmlns:m="http://schemas.openxmlformats.org/officeDocument/2006/math">
                    <m:r>
                      <a:rPr lang="it-IT" sz="2800" i="1">
                        <a:solidFill>
                          <a:schemeClr val="tx1"/>
                        </a:solidFill>
                        <a:latin typeface="Cambria Math" charset="0"/>
                      </a:rPr>
                      <m:t>𝑙</m:t>
                    </m:r>
                    <m:r>
                      <a:rPr lang="it-IT" sz="2800" i="1">
                        <a:solidFill>
                          <a:schemeClr val="tx1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invested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4309085"/>
                <a:ext cx="3020314" cy="523220"/>
              </a:xfrm>
              <a:prstGeom prst="rect">
                <a:avLst/>
              </a:prstGeom>
              <a:blipFill rotWithShape="0">
                <a:blip r:embed="rId8"/>
                <a:stretch>
                  <a:fillRect t="-11628" r="-2419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270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8384721" cy="4351338"/>
              </a:xfrm>
            </p:spPr>
            <p:txBody>
              <a:bodyPr/>
              <a:lstStyle/>
              <a:p>
                <a:r>
                  <a:rPr lang="it-IT" dirty="0"/>
                  <a:t>3 </a:t>
                </a:r>
                <a:r>
                  <a:rPr lang="it-IT" dirty="0" err="1"/>
                  <a:t>periods</a:t>
                </a:r>
                <a:r>
                  <a:rPr lang="it-IT" dirty="0"/>
                  <a:t>:    </a:t>
                </a:r>
                <a14:m>
                  <m:oMath xmlns:m="http://schemas.openxmlformats.org/officeDocument/2006/math">
                    <m:r>
                      <a:rPr lang="it-IT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𝑇</m:t>
                    </m:r>
                    <m:r>
                      <a:rPr lang="it-IT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=0       </m:t>
                    </m:r>
                    <m:r>
                      <a:rPr lang="it-IT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𝑇</m:t>
                    </m:r>
                    <m:r>
                      <a:rPr lang="it-IT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=1        </m:t>
                    </m:r>
                    <m:r>
                      <a:rPr lang="it-IT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𝑇</m:t>
                    </m:r>
                    <m:r>
                      <a:rPr lang="it-IT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=2</m:t>
                    </m:r>
                  </m:oMath>
                </a14:m>
                <a:endParaRPr lang="it-IT" dirty="0">
                  <a:solidFill>
                    <a:srgbClr val="FF0000"/>
                  </a:solidFill>
                </a:endParaRPr>
              </a:p>
              <a:p>
                <a:r>
                  <a:rPr lang="it-IT" dirty="0"/>
                  <a:t>Continuum of consumers:  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rgbClr val="FF0000"/>
                        </a:solidFill>
                        <a:latin typeface="Cambria Math" charset="0"/>
                      </a:rPr>
                      <m:t>[0;1]</m:t>
                    </m:r>
                  </m:oMath>
                </a14:m>
                <a:endParaRPr lang="it-IT" dirty="0">
                  <a:solidFill>
                    <a:srgbClr val="FF0000"/>
                  </a:solidFill>
                </a:endParaRPr>
              </a:p>
              <a:p>
                <a:r>
                  <a:rPr lang="it-IT" dirty="0"/>
                  <a:t>S</a:t>
                </a:r>
                <a:r>
                  <a:rPr lang="en-GB" dirty="0"/>
                  <a:t>ingle good (costless storage)</a:t>
                </a:r>
              </a:p>
              <a:p>
                <a:r>
                  <a:rPr lang="en-GB" dirty="0"/>
                  <a:t>Each endowed with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rgbClr val="FF0000"/>
                        </a:solidFill>
                        <a:latin typeface="Cambria Math" charset="0"/>
                      </a:rPr>
                      <m:t>𝑦</m:t>
                    </m:r>
                  </m:oMath>
                </a14:m>
                <a:r>
                  <a:rPr lang="en-GB" dirty="0"/>
                  <a:t> in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rgbClr val="FF0000"/>
                        </a:solidFill>
                        <a:latin typeface="Cambria Math" charset="0"/>
                      </a:rPr>
                      <m:t>𝑇</m:t>
                    </m:r>
                    <m:r>
                      <a:rPr lang="it-IT" i="1">
                        <a:solidFill>
                          <a:srgbClr val="FF0000"/>
                        </a:solidFill>
                        <a:latin typeface="Cambria Math" charset="0"/>
                      </a:rPr>
                      <m:t>=0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8384721" cy="4351338"/>
              </a:xfrm>
              <a:blipFill>
                <a:blip r:embed="rId3"/>
                <a:stretch>
                  <a:fillRect l="-130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73E-0D07-440D-A556-24A0D3BB88A6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615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/>
              <a:t>Constraints</a:t>
            </a:r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73E-0D07-440D-A556-24A0D3BB88A6}" type="slidenum">
              <a:rPr lang="it-IT" smtClean="0"/>
              <a:t>80</a:t>
            </a:fld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8650" y="1592172"/>
                <a:ext cx="43633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Resource constraint (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only </a:t>
                </a:r>
                <a14:m>
                  <m:oMath xmlns:m="http://schemas.openxmlformats.org/officeDocument/2006/math">
                    <m:r>
                      <a:rPr lang="it-IT" sz="2800" i="1">
                        <a:solidFill>
                          <a:schemeClr val="tx1"/>
                        </a:solidFill>
                        <a:latin typeface="Cambria Math" charset="0"/>
                      </a:rPr>
                      <m:t>𝑙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</a:rPr>
                  <a:t>) 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592172"/>
                <a:ext cx="4363374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2793" t="-10465" r="-195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-653143" y="2432314"/>
                <a:ext cx="8011887" cy="466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𝐼</m:t>
                          </m:r>
                        </m:sub>
                        <m:sup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+</m:t>
                      </m:r>
                      <m:d>
                        <m:dPr>
                          <m:ctrlP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𝑃</m:t>
                          </m:r>
                        </m:sub>
                        <m:sup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𝛾</m:t>
                          </m:r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𝑦</m:t>
                          </m:r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24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𝑅</m:t>
                          </m:r>
                        </m:e>
                        <m:sub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53143" y="2432314"/>
                <a:ext cx="8011887" cy="466859"/>
              </a:xfrm>
              <a:prstGeom prst="rect">
                <a:avLst/>
              </a:prstGeom>
              <a:blipFill rotWithShape="0">
                <a:blip r:embed="rId4"/>
                <a:stretch>
                  <a:fillRect b="-7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98021" y="3452246"/>
                <a:ext cx="4401205" cy="466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𝛾</m:t>
                          </m:r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𝑦𝑐</m:t>
                          </m:r>
                        </m:e>
                        <m:sub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𝐼</m:t>
                          </m:r>
                        </m:sub>
                        <m:sup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it-IT" sz="24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+</m:t>
                      </m:r>
                      <m:d>
                        <m:dPr>
                          <m:ctrlPr>
                            <a:rPr lang="it-IT" sz="24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1−</m:t>
                          </m:r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𝛾</m:t>
                          </m:r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𝑦</m:t>
                          </m:r>
                        </m:e>
                      </m:d>
                      <m:sSubSup>
                        <m:sSub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𝑃</m:t>
                          </m:r>
                        </m:sub>
                        <m:sup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it-IT" sz="24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it-IT" sz="24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021" y="3452246"/>
                <a:ext cx="4401205" cy="466859"/>
              </a:xfrm>
              <a:prstGeom prst="rect">
                <a:avLst/>
              </a:prstGeom>
              <a:blipFill rotWithShape="0">
                <a:blip r:embed="rId5"/>
                <a:stretch>
                  <a:fillRect b="-7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999515" y="2428480"/>
                <a:ext cx="13138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</m:e>
                        <m:sub>
                          <m:r>
                            <a:rPr lang="it-IT" sz="24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it-IT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≤</m:t>
                      </m:r>
                      <m:r>
                        <a:rPr lang="it-IT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𝛾</m:t>
                      </m:r>
                      <m:r>
                        <a:rPr lang="it-IT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9515" y="2428480"/>
                <a:ext cx="1313886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999515" y="3435315"/>
                <a:ext cx="13138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</m:e>
                        <m:sub>
                          <m:r>
                            <a:rPr lang="it-IT" sz="24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it-IT" sz="2400" b="0" i="1" smtClean="0">
                          <a:latin typeface="Cambria Math" charset="0"/>
                        </a:rPr>
                        <m:t>&gt;</m:t>
                      </m:r>
                      <m:r>
                        <a:rPr lang="it-IT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𝛾</m:t>
                      </m:r>
                      <m:r>
                        <a:rPr lang="it-IT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9515" y="3435315"/>
                <a:ext cx="1313886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28650" y="4309085"/>
                <a:ext cx="30203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2800" i="1" smtClean="0">
                        <a:latin typeface="Cambria Math" charset="0"/>
                      </a:rPr>
                      <m:t>𝛾</m:t>
                    </m:r>
                    <m:r>
                      <a:rPr lang="it-IT" sz="2800" i="1" smtClean="0">
                        <a:latin typeface="Cambria Math" charset="0"/>
                      </a:rPr>
                      <m:t>𝑦</m:t>
                    </m:r>
                    <m:r>
                      <a:rPr lang="it-IT" sz="2800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: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total </a:t>
                </a:r>
                <a14:m>
                  <m:oMath xmlns:m="http://schemas.openxmlformats.org/officeDocument/2006/math">
                    <m:r>
                      <a:rPr lang="it-IT" sz="2800" i="1">
                        <a:solidFill>
                          <a:schemeClr val="tx1"/>
                        </a:solidFill>
                        <a:latin typeface="Cambria Math" charset="0"/>
                      </a:rPr>
                      <m:t>𝑙</m:t>
                    </m:r>
                    <m:r>
                      <a:rPr lang="it-IT" sz="2800" i="1">
                        <a:solidFill>
                          <a:schemeClr val="tx1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invested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4309085"/>
                <a:ext cx="3020314" cy="523220"/>
              </a:xfrm>
              <a:prstGeom prst="rect">
                <a:avLst/>
              </a:prstGeom>
              <a:blipFill rotWithShape="0">
                <a:blip r:embed="rId8"/>
                <a:stretch>
                  <a:fillRect t="-11628" r="-2419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628650" y="5071153"/>
                <a:ext cx="8245912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𝛼</m:t>
                        </m:r>
                      </m:e>
                      <m:sub>
                        <m:r>
                          <a:rPr lang="it-IT" sz="28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it-IT" sz="280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  <m:r>
                      <a:rPr lang="it-IT" sz="2800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1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: total amount of withdrawals </a:t>
                </a:r>
                <a:r>
                  <a:rPr lang="en-US" sz="2800" dirty="0">
                    <a:solidFill>
                      <a:schemeClr val="tx1"/>
                    </a:solidFill>
                  </a:rPr>
                  <a:t>of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impatient </a:t>
                </a:r>
                <a:r>
                  <a:rPr lang="en-US" sz="2800" dirty="0" smtClean="0"/>
                  <a:t>agents</a:t>
                </a:r>
              </a:p>
              <a:p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           in </a:t>
                </a:r>
                <a14:m>
                  <m:oMath xmlns:m="http://schemas.openxmlformats.org/officeDocument/2006/math">
                    <m:r>
                      <a:rPr lang="it-IT" sz="2800" i="1">
                        <a:solidFill>
                          <a:schemeClr val="tx1"/>
                        </a:solidFill>
                        <a:latin typeface="Cambria Math" charset="0"/>
                      </a:rPr>
                      <m:t>𝑇</m:t>
                    </m:r>
                    <m:r>
                      <a:rPr lang="it-IT" sz="2800" i="1">
                        <a:solidFill>
                          <a:schemeClr val="tx1"/>
                        </a:solidFill>
                        <a:latin typeface="Cambria Math" charset="0"/>
                      </a:rPr>
                      <m:t>=1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5071153"/>
                <a:ext cx="8245912" cy="954107"/>
              </a:xfrm>
              <a:prstGeom prst="rect">
                <a:avLst/>
              </a:prstGeom>
              <a:blipFill rotWithShape="0">
                <a:blip r:embed="rId9"/>
                <a:stretch>
                  <a:fillRect t="-6410" r="-443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47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/>
              <a:t>Constraints</a:t>
            </a:r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73E-0D07-440D-A556-24A0D3BB88A6}" type="slidenum">
              <a:rPr lang="it-IT" smtClean="0"/>
              <a:t>81</a:t>
            </a:fld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8650" y="1592172"/>
                <a:ext cx="43633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Resource constraint (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only </a:t>
                </a:r>
                <a14:m>
                  <m:oMath xmlns:m="http://schemas.openxmlformats.org/officeDocument/2006/math">
                    <m:r>
                      <a:rPr lang="it-IT" sz="2800" i="1">
                        <a:solidFill>
                          <a:schemeClr val="tx1"/>
                        </a:solidFill>
                        <a:latin typeface="Cambria Math" charset="0"/>
                      </a:rPr>
                      <m:t>𝑙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</a:rPr>
                  <a:t>) 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592172"/>
                <a:ext cx="4363374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2793" t="-10465" r="-195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-653143" y="2432314"/>
                <a:ext cx="8011887" cy="466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𝐼</m:t>
                          </m:r>
                        </m:sub>
                        <m:sup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+</m:t>
                      </m:r>
                      <m:d>
                        <m:dPr>
                          <m:ctrlP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𝑃</m:t>
                          </m:r>
                        </m:sub>
                        <m:sup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𝛾</m:t>
                          </m:r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𝑦</m:t>
                          </m:r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𝑅</m:t>
                          </m:r>
                        </m:e>
                        <m:sub>
                          <m:r>
                            <a:rPr lang="it-IT" sz="2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53143" y="2432314"/>
                <a:ext cx="8011887" cy="466859"/>
              </a:xfrm>
              <a:prstGeom prst="rect">
                <a:avLst/>
              </a:prstGeom>
              <a:blipFill rotWithShape="0">
                <a:blip r:embed="rId4"/>
                <a:stretch>
                  <a:fillRect b="-7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98021" y="3452246"/>
                <a:ext cx="4401205" cy="466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𝛾</m:t>
                          </m:r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𝑦𝑐</m:t>
                          </m:r>
                        </m:e>
                        <m:sub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𝐼</m:t>
                          </m:r>
                        </m:sub>
                        <m:sup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it-IT" sz="24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+</m:t>
                      </m:r>
                      <m:d>
                        <m:dPr>
                          <m:ctrlPr>
                            <a:rPr lang="it-IT" sz="24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1−</m:t>
                          </m:r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𝛾</m:t>
                          </m:r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𝑦</m:t>
                          </m:r>
                        </m:e>
                      </m:d>
                      <m:sSubSup>
                        <m:sSub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𝑃</m:t>
                          </m:r>
                        </m:sub>
                        <m:sup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it-IT" sz="24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it-IT" sz="24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021" y="3452246"/>
                <a:ext cx="4401205" cy="466859"/>
              </a:xfrm>
              <a:prstGeom prst="rect">
                <a:avLst/>
              </a:prstGeom>
              <a:blipFill rotWithShape="0">
                <a:blip r:embed="rId5"/>
                <a:stretch>
                  <a:fillRect b="-7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999515" y="2428480"/>
                <a:ext cx="13138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</m:e>
                        <m:sub>
                          <m:r>
                            <a:rPr lang="it-IT" sz="24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it-IT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≤</m:t>
                      </m:r>
                      <m:r>
                        <a:rPr lang="it-IT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𝛾</m:t>
                      </m:r>
                      <m:r>
                        <a:rPr lang="it-IT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9515" y="2428480"/>
                <a:ext cx="1313886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999515" y="3435315"/>
                <a:ext cx="13138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</m:e>
                        <m:sub>
                          <m:r>
                            <a:rPr lang="it-IT" sz="24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it-IT" sz="2400" b="0" i="1" smtClean="0">
                          <a:latin typeface="Cambria Math" charset="0"/>
                        </a:rPr>
                        <m:t>&gt;</m:t>
                      </m:r>
                      <m:r>
                        <a:rPr lang="it-IT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𝛾</m:t>
                      </m:r>
                      <m:r>
                        <a:rPr lang="it-IT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9515" y="3435315"/>
                <a:ext cx="1313886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28650" y="4309085"/>
                <a:ext cx="30203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2800" i="1" smtClean="0">
                        <a:latin typeface="Cambria Math" charset="0"/>
                      </a:rPr>
                      <m:t>𝛾</m:t>
                    </m:r>
                    <m:r>
                      <a:rPr lang="it-IT" sz="2800" i="1" smtClean="0">
                        <a:latin typeface="Cambria Math" charset="0"/>
                      </a:rPr>
                      <m:t>𝑦</m:t>
                    </m:r>
                    <m:r>
                      <a:rPr lang="it-IT" sz="2800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: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total </a:t>
                </a:r>
                <a14:m>
                  <m:oMath xmlns:m="http://schemas.openxmlformats.org/officeDocument/2006/math">
                    <m:r>
                      <a:rPr lang="it-IT" sz="2800" i="1">
                        <a:solidFill>
                          <a:schemeClr val="tx1"/>
                        </a:solidFill>
                        <a:latin typeface="Cambria Math" charset="0"/>
                      </a:rPr>
                      <m:t>𝑙</m:t>
                    </m:r>
                    <m:r>
                      <a:rPr lang="it-IT" sz="2800" i="1">
                        <a:solidFill>
                          <a:schemeClr val="tx1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invested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4309085"/>
                <a:ext cx="3020314" cy="523220"/>
              </a:xfrm>
              <a:prstGeom prst="rect">
                <a:avLst/>
              </a:prstGeom>
              <a:blipFill rotWithShape="0">
                <a:blip r:embed="rId8"/>
                <a:stretch>
                  <a:fillRect t="-11628" r="-2419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628650" y="5071153"/>
                <a:ext cx="8245912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𝛼</m:t>
                        </m:r>
                      </m:e>
                      <m:sub>
                        <m:r>
                          <a:rPr lang="it-IT" sz="2800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it-IT" sz="28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  <m:r>
                      <a:rPr lang="it-IT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1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: total amount of withdrawals </a:t>
                </a:r>
                <a:r>
                  <a:rPr lang="en-US" sz="2800" dirty="0">
                    <a:solidFill>
                      <a:schemeClr val="tx1"/>
                    </a:solidFill>
                  </a:rPr>
                  <a:t>of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impatient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agents</a:t>
                </a:r>
              </a:p>
              <a:p>
                <a:r>
                  <a:rPr lang="en-US" sz="2800" dirty="0"/>
                  <a:t> </a:t>
                </a:r>
                <a:r>
                  <a:rPr lang="en-US" sz="2800" dirty="0" smtClean="0"/>
                  <a:t>          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it-IT" sz="2800" i="1">
                        <a:solidFill>
                          <a:schemeClr val="tx1"/>
                        </a:solidFill>
                        <a:latin typeface="Cambria Math" charset="0"/>
                      </a:rPr>
                      <m:t>𝑇</m:t>
                    </m:r>
                    <m:r>
                      <a:rPr lang="it-IT" sz="2800" i="1">
                        <a:solidFill>
                          <a:schemeClr val="tx1"/>
                        </a:solidFill>
                        <a:latin typeface="Cambria Math" charset="0"/>
                      </a:rPr>
                      <m:t>=1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5071153"/>
                <a:ext cx="8245912" cy="954107"/>
              </a:xfrm>
              <a:prstGeom prst="rect">
                <a:avLst/>
              </a:prstGeom>
              <a:blipFill rotWithShape="0">
                <a:blip r:embed="rId9"/>
                <a:stretch>
                  <a:fillRect t="-6410" r="-443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628650" y="6091085"/>
                <a:ext cx="34258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it-IT" sz="28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a:rPr lang="it-IT" sz="28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: </a:t>
                </a:r>
                <a:r>
                  <a:rPr lang="it-IT" sz="2800" dirty="0" err="1" smtClean="0">
                    <a:solidFill>
                      <a:schemeClr val="tx1"/>
                    </a:solidFill>
                  </a:rPr>
                  <a:t>returns</a:t>
                </a:r>
                <a:r>
                  <a:rPr lang="it-IT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it-IT" sz="2800" dirty="0" smtClean="0">
                    <a:solidFill>
                      <a:schemeClr val="tx1"/>
                    </a:solidFill>
                  </a:rPr>
                  <a:t>on asset </a:t>
                </a:r>
                <a14:m>
                  <m:oMath xmlns:m="http://schemas.openxmlformats.org/officeDocument/2006/math">
                    <m:r>
                      <a:rPr lang="it-IT" sz="2800" i="1">
                        <a:latin typeface="Cambria Math" charset="0"/>
                      </a:rPr>
                      <m:t>𝑙</m:t>
                    </m:r>
                  </m:oMath>
                </a14:m>
                <a:r>
                  <a:rPr lang="it-IT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6091085"/>
                <a:ext cx="3425874" cy="523220"/>
              </a:xfrm>
              <a:prstGeom prst="rect">
                <a:avLst/>
              </a:prstGeom>
              <a:blipFill rotWithShape="0">
                <a:blip r:embed="rId10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37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/>
              <a:t>Constraints</a:t>
            </a:r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73E-0D07-440D-A556-24A0D3BB88A6}" type="slidenum">
              <a:rPr lang="it-IT" smtClean="0"/>
              <a:t>82</a:t>
            </a:fld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628650" y="1592172"/>
            <a:ext cx="5457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Incentive compatibility constraint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-1023257" y="2352582"/>
                <a:ext cx="11190514" cy="1068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is-IS" sz="28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8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  <m:sup>
                          <m:acc>
                            <m:accPr>
                              <m:chr m:val="̅"/>
                              <m:ctrlPr>
                                <a:rPr lang="it-IT" sz="28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it-IT" sz="28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</m:acc>
                        </m:sup>
                        <m:e>
                          <m:r>
                            <a:rPr lang="it-IT" sz="28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is-IS" sz="28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28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it-I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𝑃</m:t>
                                  </m:r>
                                </m:sub>
                                <m:sup>
                                  <m:r>
                                    <a:rPr lang="it-IT" sz="28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it-IT" sz="28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it-IT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𝑝</m:t>
                              </m:r>
                            </m:sub>
                          </m:sSub>
                          <m:d>
                            <m:dPr>
                              <m:ctrlPr>
                                <a:rPr lang="it-IT" sz="28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it-IT" sz="28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</m:d>
                          <m:r>
                            <a:rPr lang="it-IT" sz="28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𝑑</m:t>
                          </m:r>
                          <m:r>
                            <a:rPr lang="it-IT" sz="28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  <m:r>
                            <a:rPr lang="it-IT" sz="280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≥</m:t>
                          </m:r>
                          <m:nary>
                            <m:naryPr>
                              <m:ctrlPr>
                                <a:rPr lang="is-IS" sz="28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it-IT" sz="28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0</m:t>
                              </m:r>
                            </m:sub>
                            <m:sup>
                              <m:acc>
                                <m:accPr>
                                  <m:chr m:val="̅"/>
                                  <m:ctrlPr>
                                    <a:rPr lang="it-IT" sz="28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28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𝛼</m:t>
                                  </m:r>
                                </m:e>
                              </m:acc>
                            </m:sup>
                            <m:e>
                              <m:r>
                                <a:rPr lang="it-IT" sz="28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is-IS" sz="28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sz="28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it-IT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𝐼</m:t>
                                      </m:r>
                                    </m:sub>
                                    <m:sup>
                                      <m:r>
                                        <a:rPr lang="it-IT" sz="28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  <m:sSub>
                                <m:sSubPr>
                                  <m:ctrlPr>
                                    <a:rPr lang="en-US" sz="280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8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it-IT" sz="28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𝑝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it-IT" sz="28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8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𝛼</m:t>
                                  </m:r>
                                </m:e>
                              </m:d>
                              <m:r>
                                <a:rPr lang="it-IT" sz="28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𝑑</m:t>
                              </m:r>
                              <m:r>
                                <a:rPr lang="it-IT" sz="28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23257" y="2352582"/>
                <a:ext cx="11190514" cy="106817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025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/>
              <a:t>Constraints</a:t>
            </a:r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73E-0D07-440D-A556-24A0D3BB88A6}" type="slidenum">
              <a:rPr lang="it-IT" smtClean="0"/>
              <a:t>83</a:t>
            </a:fld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628650" y="1592172"/>
            <a:ext cx="5457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Incentive compatibility constraint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-1023257" y="2352582"/>
                <a:ext cx="11190514" cy="1068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is-IS" sz="28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8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  <m:sup>
                          <m:acc>
                            <m:accPr>
                              <m:chr m:val="̅"/>
                              <m:ctrlPr>
                                <a:rPr lang="it-IT" sz="28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it-IT" sz="28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</m:acc>
                        </m:sup>
                        <m:e>
                          <m:r>
                            <a:rPr lang="it-IT" sz="280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is-IS" sz="28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2800" i="1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it-IT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  <m:t>𝑃</m:t>
                                  </m:r>
                                </m:sub>
                                <m:sup>
                                  <m:r>
                                    <a:rPr lang="it-IT" sz="2800" i="1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it-IT" sz="28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it-IT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𝑝</m:t>
                              </m:r>
                            </m:sub>
                          </m:sSub>
                          <m:d>
                            <m:dPr>
                              <m:ctrlPr>
                                <a:rPr lang="it-IT" sz="28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it-IT" sz="28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</m:d>
                          <m:r>
                            <a:rPr lang="it-IT" sz="28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𝑑</m:t>
                          </m:r>
                          <m:r>
                            <a:rPr lang="it-IT" sz="28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  <m:r>
                            <a:rPr lang="it-IT" sz="280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≥</m:t>
                          </m:r>
                          <m:nary>
                            <m:naryPr>
                              <m:ctrlPr>
                                <a:rPr lang="is-IS" sz="28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it-IT" sz="28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0</m:t>
                              </m:r>
                            </m:sub>
                            <m:sup>
                              <m:acc>
                                <m:accPr>
                                  <m:chr m:val="̅"/>
                                  <m:ctrlPr>
                                    <a:rPr lang="it-IT" sz="28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28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𝛼</m:t>
                                  </m:r>
                                </m:e>
                              </m:acc>
                            </m:sup>
                            <m:e>
                              <m:r>
                                <a:rPr lang="it-IT" sz="28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is-IS" sz="28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sz="28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it-IT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𝐼</m:t>
                                      </m:r>
                                    </m:sub>
                                    <m:sup>
                                      <m:r>
                                        <a:rPr lang="it-IT" sz="28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  <m:sSub>
                                <m:sSubPr>
                                  <m:ctrlPr>
                                    <a:rPr lang="en-US" sz="280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8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it-IT" sz="28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𝑝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it-IT" sz="28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8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𝛼</m:t>
                                  </m:r>
                                </m:e>
                              </m:d>
                              <m:r>
                                <a:rPr lang="it-IT" sz="28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𝑑</m:t>
                              </m:r>
                              <m:r>
                                <a:rPr lang="it-IT" sz="28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23257" y="2352582"/>
                <a:ext cx="11190514" cy="106817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8767" y="3873250"/>
                <a:ext cx="9141926" cy="13910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280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𝑢</m:t>
                    </m:r>
                    <m:d>
                      <m:dPr>
                        <m:ctrlPr>
                          <a:rPr lang="is-IS" sz="2800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it-IT" sz="28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it-IT" sz="28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𝑃</m:t>
                            </m:r>
                          </m:sub>
                          <m:sup>
                            <m:r>
                              <a:rPr lang="it-IT" sz="28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it-IT" sz="2800" b="0" i="1" smtClean="0">
                        <a:latin typeface="Cambria Math" charset="0"/>
                      </a:rPr>
                      <m:t>=</m:t>
                    </m:r>
                  </m:oMath>
                </a14:m>
                <a:r>
                  <a:rPr lang="en-US" sz="2800" dirty="0" smtClean="0"/>
                  <a:t> expected utility of a patient that does not withdraw </a:t>
                </a:r>
              </a:p>
              <a:p>
                <a:r>
                  <a:rPr lang="en-US" sz="2800" dirty="0"/>
                  <a:t> </a:t>
                </a:r>
                <a:r>
                  <a:rPr lang="en-US" sz="2800" dirty="0" smtClean="0"/>
                  <a:t>                in </a:t>
                </a:r>
                <a14:m>
                  <m:oMath xmlns:m="http://schemas.openxmlformats.org/officeDocument/2006/math">
                    <m:r>
                      <a:rPr lang="it-IT" sz="2800" i="1">
                        <a:latin typeface="Cambria Math" charset="0"/>
                      </a:rPr>
                      <m:t>𝑇</m:t>
                    </m:r>
                    <m:r>
                      <a:rPr lang="it-IT" sz="2800" i="1">
                        <a:latin typeface="Cambria Math" charset="0"/>
                      </a:rPr>
                      <m:t>=1</m:t>
                    </m:r>
                  </m:oMath>
                </a14:m>
                <a:endParaRPr lang="it-IT" sz="2800" b="0" dirty="0" smtClean="0"/>
              </a:p>
              <a:p>
                <a:r>
                  <a:rPr lang="en-US" sz="2800" dirty="0" smtClean="0"/>
                  <a:t>                 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67" y="3873250"/>
                <a:ext cx="9141926" cy="1391022"/>
              </a:xfrm>
              <a:prstGeom prst="rect">
                <a:avLst/>
              </a:prstGeom>
              <a:blipFill rotWithShape="0">
                <a:blip r:embed="rId4"/>
                <a:stretch>
                  <a:fillRect t="-3493" r="-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732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/>
              <a:t>Constraints</a:t>
            </a:r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73E-0D07-440D-A556-24A0D3BB88A6}" type="slidenum">
              <a:rPr lang="it-IT" smtClean="0"/>
              <a:t>84</a:t>
            </a:fld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628650" y="1592172"/>
            <a:ext cx="5457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Incentive compatibility constraint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-1023257" y="2352582"/>
                <a:ext cx="11190514" cy="1068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is-IS" sz="280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800" i="1">
                              <a:latin typeface="Cambria Math" charset="0"/>
                            </a:rPr>
                            <m:t>0</m:t>
                          </m:r>
                        </m:sub>
                        <m:sup>
                          <m:acc>
                            <m:accPr>
                              <m:chr m:val="̅"/>
                              <m:ctrlPr>
                                <a:rPr lang="it-IT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it-IT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</m:acc>
                        </m:sup>
                        <m:e>
                          <m:r>
                            <a:rPr lang="it-IT" sz="2800" i="1">
                              <a:latin typeface="Cambria Math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is-IS" sz="280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28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it-IT" sz="28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𝑃</m:t>
                                  </m:r>
                                </m:sub>
                                <m:sup>
                                  <m:r>
                                    <a:rPr lang="it-IT" sz="28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it-IT" sz="28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it-IT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𝑝</m:t>
                              </m:r>
                            </m:sub>
                          </m:sSub>
                          <m:d>
                            <m:dPr>
                              <m:ctrlPr>
                                <a:rPr lang="it-IT" sz="28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it-IT" sz="28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</m:d>
                          <m:r>
                            <a:rPr lang="it-IT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𝑑</m:t>
                          </m:r>
                          <m:r>
                            <a:rPr lang="it-IT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  <m:r>
                            <a:rPr lang="it-IT" sz="28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≥</m:t>
                          </m:r>
                          <m:nary>
                            <m:naryPr>
                              <m:ctrlPr>
                                <a:rPr lang="is-IS" sz="2800" i="1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it-IT" sz="2800" i="1">
                                  <a:latin typeface="Cambria Math" charset="0"/>
                                </a:rPr>
                                <m:t>0</m:t>
                              </m:r>
                            </m:sub>
                            <m:sup>
                              <m:acc>
                                <m:accPr>
                                  <m:chr m:val="̅"/>
                                  <m:ctrlPr>
                                    <a:rPr lang="it-IT" sz="28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28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𝛼</m:t>
                                  </m:r>
                                </m:e>
                              </m:acc>
                            </m:sup>
                            <m:e>
                              <m:r>
                                <a:rPr lang="it-IT" sz="280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is-IS" sz="2800" i="1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800" i="1">
                                          <a:solidFill>
                                            <a:srgbClr val="FF0000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sz="2800" i="1">
                                          <a:solidFill>
                                            <a:srgbClr val="FF0000"/>
                                          </a:solidFill>
                                          <a:latin typeface="Cambria Math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it-IT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charset="0"/>
                                        </a:rPr>
                                        <m:t>𝐼</m:t>
                                      </m:r>
                                    </m:sub>
                                    <m:sup>
                                      <m:r>
                                        <a:rPr lang="it-IT" sz="2800" i="1">
                                          <a:solidFill>
                                            <a:srgbClr val="FF0000"/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  <m:sSub>
                                <m:sSubPr>
                                  <m:ctrlPr>
                                    <a:rPr lang="en-US" sz="280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8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it-IT" sz="28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𝑝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it-IT" sz="28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8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𝛼</m:t>
                                  </m:r>
                                </m:e>
                              </m:d>
                              <m:r>
                                <a:rPr lang="it-IT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𝑑</m:t>
                              </m:r>
                              <m:r>
                                <a:rPr lang="it-IT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23257" y="2352582"/>
                <a:ext cx="11190514" cy="106817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8767" y="3873250"/>
                <a:ext cx="9141926" cy="13910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2800" i="1" smtClean="0">
                        <a:latin typeface="Cambria Math" charset="0"/>
                      </a:rPr>
                      <m:t>𝑢</m:t>
                    </m:r>
                    <m:d>
                      <m:dPr>
                        <m:ctrlPr>
                          <a:rPr lang="is-IS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it-IT" sz="2800" i="1">
                                <a:latin typeface="Cambria Math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it-IT" sz="2800" i="1">
                                <a:latin typeface="Cambria Math" charset="0"/>
                              </a:rPr>
                              <m:t>𝑃</m:t>
                            </m:r>
                          </m:sub>
                          <m:sup>
                            <m:r>
                              <a:rPr lang="it-IT" sz="2800" i="1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it-IT" sz="2800" b="0" i="1" smtClean="0">
                        <a:latin typeface="Cambria Math" charset="0"/>
                      </a:rPr>
                      <m:t>=</m:t>
                    </m:r>
                  </m:oMath>
                </a14:m>
                <a:r>
                  <a:rPr lang="en-US" sz="2800" dirty="0" smtClean="0"/>
                  <a:t> expected utility of a patient that does not withdraw </a:t>
                </a:r>
              </a:p>
              <a:p>
                <a:r>
                  <a:rPr lang="en-US" sz="2800" dirty="0"/>
                  <a:t> </a:t>
                </a:r>
                <a:r>
                  <a:rPr lang="en-US" sz="2800" dirty="0" smtClean="0"/>
                  <a:t>                in </a:t>
                </a:r>
                <a14:m>
                  <m:oMath xmlns:m="http://schemas.openxmlformats.org/officeDocument/2006/math">
                    <m:r>
                      <a:rPr lang="it-IT" sz="2800" i="1">
                        <a:latin typeface="Cambria Math" charset="0"/>
                      </a:rPr>
                      <m:t>𝑇</m:t>
                    </m:r>
                    <m:r>
                      <a:rPr lang="it-IT" sz="2800" i="1">
                        <a:latin typeface="Cambria Math" charset="0"/>
                      </a:rPr>
                      <m:t>=1</m:t>
                    </m:r>
                  </m:oMath>
                </a14:m>
                <a:endParaRPr lang="it-IT" sz="2800" b="0" dirty="0" smtClean="0"/>
              </a:p>
              <a:p>
                <a:r>
                  <a:rPr lang="en-US" sz="2800" dirty="0" smtClean="0"/>
                  <a:t>                 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67" y="3873250"/>
                <a:ext cx="9141926" cy="1391022"/>
              </a:xfrm>
              <a:prstGeom prst="rect">
                <a:avLst/>
              </a:prstGeom>
              <a:blipFill rotWithShape="0">
                <a:blip r:embed="rId4"/>
                <a:stretch>
                  <a:fillRect t="-3493" r="-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8767" y="4961270"/>
                <a:ext cx="9242274" cy="5292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280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𝑢</m:t>
                    </m:r>
                    <m:d>
                      <m:dPr>
                        <m:ctrlPr>
                          <a:rPr lang="is-IS" sz="2800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it-IT" sz="28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it-IT" sz="28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𝐼</m:t>
                            </m:r>
                          </m:sub>
                          <m:sup>
                            <m:r>
                              <a:rPr lang="it-IT" sz="28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it-IT" sz="2800" b="0" i="1" smtClean="0">
                        <a:latin typeface="Cambria Math" charset="0"/>
                      </a:rPr>
                      <m:t>=</m:t>
                    </m:r>
                  </m:oMath>
                </a14:m>
                <a:r>
                  <a:rPr lang="en-US" sz="2800" dirty="0" smtClean="0"/>
                  <a:t> expected utility of a patient that withdraws in </a:t>
                </a:r>
                <a14:m>
                  <m:oMath xmlns:m="http://schemas.openxmlformats.org/officeDocument/2006/math">
                    <m:r>
                      <a:rPr lang="it-IT" sz="2800" i="1">
                        <a:latin typeface="Cambria Math" charset="0"/>
                      </a:rPr>
                      <m:t>𝑇</m:t>
                    </m:r>
                    <m:r>
                      <a:rPr lang="it-IT" sz="2800" i="1">
                        <a:latin typeface="Cambria Math" charset="0"/>
                      </a:rPr>
                      <m:t>=1</m:t>
                    </m:r>
                  </m:oMath>
                </a14:m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67" y="4961270"/>
                <a:ext cx="9242274" cy="529247"/>
              </a:xfrm>
              <a:prstGeom prst="rect">
                <a:avLst/>
              </a:prstGeom>
              <a:blipFill rotWithShape="0">
                <a:blip r:embed="rId5"/>
                <a:stretch>
                  <a:fillRect t="-10345" b="-32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461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/>
              <a:t>Constraints</a:t>
            </a:r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73E-0D07-440D-A556-24A0D3BB88A6}" type="slidenum">
              <a:rPr lang="it-IT" smtClean="0"/>
              <a:t>85</a:t>
            </a:fld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628650" y="1592172"/>
            <a:ext cx="5457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Incentive compatibility constraint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-1023257" y="2352582"/>
                <a:ext cx="11190514" cy="1068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is-IS" sz="280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800" i="1">
                              <a:latin typeface="Cambria Math" charset="0"/>
                            </a:rPr>
                            <m:t>0</m:t>
                          </m:r>
                        </m:sub>
                        <m:sup>
                          <m:acc>
                            <m:accPr>
                              <m:chr m:val="̅"/>
                              <m:ctrlPr>
                                <a:rPr lang="it-IT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it-IT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</m:acc>
                        </m:sup>
                        <m:e>
                          <m:r>
                            <a:rPr lang="it-IT" sz="2800" i="1">
                              <a:latin typeface="Cambria Math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is-I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8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2800" i="1">
                                      <a:latin typeface="Cambria Math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it-IT" sz="2800" b="0" i="1" smtClean="0">
                                      <a:latin typeface="Cambria Math" charset="0"/>
                                    </a:rPr>
                                    <m:t>𝑃</m:t>
                                  </m:r>
                                </m:sub>
                                <m:sup>
                                  <m:r>
                                    <a:rPr lang="it-IT" sz="2800" i="1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it-IT" sz="28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it-IT" sz="2800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𝑝</m:t>
                              </m:r>
                            </m:sub>
                          </m:sSub>
                          <m:d>
                            <m:dPr>
                              <m:ctrlPr>
                                <a:rPr lang="it-IT" sz="28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it-IT" sz="28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</m:d>
                          <m:r>
                            <a:rPr lang="it-IT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𝑑</m:t>
                          </m:r>
                          <m:r>
                            <a:rPr lang="it-IT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  <m:r>
                            <a:rPr lang="it-IT" sz="28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≥</m:t>
                          </m:r>
                          <m:nary>
                            <m:naryPr>
                              <m:ctrlPr>
                                <a:rPr lang="is-IS" sz="2800" i="1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it-IT" sz="2800" i="1">
                                  <a:latin typeface="Cambria Math" charset="0"/>
                                </a:rPr>
                                <m:t>0</m:t>
                              </m:r>
                            </m:sub>
                            <m:sup>
                              <m:acc>
                                <m:accPr>
                                  <m:chr m:val="̅"/>
                                  <m:ctrlPr>
                                    <a:rPr lang="it-IT" sz="28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28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𝛼</m:t>
                                  </m:r>
                                </m:e>
                              </m:acc>
                            </m:sup>
                            <m:e>
                              <m:r>
                                <a:rPr lang="it-IT" sz="2800" i="1">
                                  <a:latin typeface="Cambria Math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is-IS" sz="28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8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sz="2800" i="1">
                                          <a:latin typeface="Cambria Math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it-IT" sz="2800" b="0" i="1" smtClean="0">
                                          <a:latin typeface="Cambria Math" charset="0"/>
                                        </a:rPr>
                                        <m:t>𝐼</m:t>
                                      </m:r>
                                    </m:sub>
                                    <m:sup>
                                      <m:r>
                                        <a:rPr lang="it-IT" sz="2800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  <m:sSub>
                                <m:sSubPr>
                                  <m:ctrlPr>
                                    <a:rPr lang="en-US" sz="2800" i="1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800" i="1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it-IT" sz="2800" i="1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  <m:t>𝑝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it-IT" sz="2800" i="1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800" i="1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𝛼</m:t>
                                  </m:r>
                                </m:e>
                              </m:d>
                              <m:r>
                                <a:rPr lang="it-IT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𝑑</m:t>
                              </m:r>
                              <m:r>
                                <a:rPr lang="it-IT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23257" y="2352582"/>
                <a:ext cx="11190514" cy="106817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8767" y="3873250"/>
                <a:ext cx="9141926" cy="13910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2800" i="1" smtClean="0">
                        <a:latin typeface="Cambria Math" charset="0"/>
                      </a:rPr>
                      <m:t>𝑢</m:t>
                    </m:r>
                    <m:d>
                      <m:dPr>
                        <m:ctrlPr>
                          <a:rPr lang="is-IS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it-IT" sz="2800" i="1">
                                <a:latin typeface="Cambria Math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it-IT" sz="2800" i="1">
                                <a:latin typeface="Cambria Math" charset="0"/>
                              </a:rPr>
                              <m:t>𝑃</m:t>
                            </m:r>
                          </m:sub>
                          <m:sup>
                            <m:r>
                              <a:rPr lang="it-IT" sz="2800" i="1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it-IT" sz="2800" b="0" i="1" smtClean="0">
                        <a:latin typeface="Cambria Math" charset="0"/>
                      </a:rPr>
                      <m:t>=</m:t>
                    </m:r>
                  </m:oMath>
                </a14:m>
                <a:r>
                  <a:rPr lang="en-US" sz="2800" dirty="0" smtClean="0"/>
                  <a:t> expected utility of a patient that does not withdraw </a:t>
                </a:r>
              </a:p>
              <a:p>
                <a:r>
                  <a:rPr lang="en-US" sz="2800" dirty="0"/>
                  <a:t> </a:t>
                </a:r>
                <a:r>
                  <a:rPr lang="en-US" sz="2800" dirty="0" smtClean="0"/>
                  <a:t>                in </a:t>
                </a:r>
                <a14:m>
                  <m:oMath xmlns:m="http://schemas.openxmlformats.org/officeDocument/2006/math">
                    <m:r>
                      <a:rPr lang="it-IT" sz="2800" i="1">
                        <a:latin typeface="Cambria Math" charset="0"/>
                      </a:rPr>
                      <m:t>𝑇</m:t>
                    </m:r>
                    <m:r>
                      <a:rPr lang="it-IT" sz="2800" i="1">
                        <a:latin typeface="Cambria Math" charset="0"/>
                      </a:rPr>
                      <m:t>=1</m:t>
                    </m:r>
                  </m:oMath>
                </a14:m>
                <a:endParaRPr lang="it-IT" sz="2800" b="0" dirty="0" smtClean="0"/>
              </a:p>
              <a:p>
                <a:r>
                  <a:rPr lang="en-US" sz="2800" dirty="0" smtClean="0"/>
                  <a:t>                 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67" y="3873250"/>
                <a:ext cx="9141926" cy="1391022"/>
              </a:xfrm>
              <a:prstGeom prst="rect">
                <a:avLst/>
              </a:prstGeom>
              <a:blipFill rotWithShape="0">
                <a:blip r:embed="rId4"/>
                <a:stretch>
                  <a:fillRect t="-3493" r="-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8767" y="4961270"/>
                <a:ext cx="9242274" cy="5292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2800" i="1" smtClean="0">
                        <a:latin typeface="Cambria Math" charset="0"/>
                      </a:rPr>
                      <m:t>𝑢</m:t>
                    </m:r>
                    <m:d>
                      <m:dPr>
                        <m:ctrlPr>
                          <a:rPr lang="is-IS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it-IT" sz="2800" i="1">
                                <a:latin typeface="Cambria Math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it-IT" sz="2800" b="0" i="1" smtClean="0">
                                <a:latin typeface="Cambria Math" charset="0"/>
                              </a:rPr>
                              <m:t>𝐼</m:t>
                            </m:r>
                          </m:sub>
                          <m:sup>
                            <m:r>
                              <a:rPr lang="it-IT" sz="2800" i="1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it-IT" sz="2800" b="0" i="1" smtClean="0">
                        <a:latin typeface="Cambria Math" charset="0"/>
                      </a:rPr>
                      <m:t>=</m:t>
                    </m:r>
                  </m:oMath>
                </a14:m>
                <a:r>
                  <a:rPr lang="en-US" sz="2800" dirty="0" smtClean="0"/>
                  <a:t> expected utility of a patient that withdraws in </a:t>
                </a:r>
                <a14:m>
                  <m:oMath xmlns:m="http://schemas.openxmlformats.org/officeDocument/2006/math">
                    <m:r>
                      <a:rPr lang="it-IT" sz="2800" i="1">
                        <a:latin typeface="Cambria Math" charset="0"/>
                      </a:rPr>
                      <m:t>𝑇</m:t>
                    </m:r>
                    <m:r>
                      <a:rPr lang="it-IT" sz="2800" i="1">
                        <a:latin typeface="Cambria Math" charset="0"/>
                      </a:rPr>
                      <m:t>=1</m:t>
                    </m:r>
                  </m:oMath>
                </a14:m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67" y="4961270"/>
                <a:ext cx="9242274" cy="529247"/>
              </a:xfrm>
              <a:prstGeom prst="rect">
                <a:avLst/>
              </a:prstGeom>
              <a:blipFill rotWithShape="0">
                <a:blip r:embed="rId5"/>
                <a:stretch>
                  <a:fillRect t="-10345" b="-32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8767" y="5716762"/>
                <a:ext cx="9203417" cy="556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it-IT" sz="2800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𝑓</m:t>
                        </m:r>
                      </m:e>
                      <m:sub>
                        <m:r>
                          <a:rPr lang="it-IT" sz="28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it-IT" sz="2800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it-IT" sz="2800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𝛼</m:t>
                        </m:r>
                      </m:e>
                    </m:d>
                    <m:r>
                      <a:rPr lang="it-IT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</m:oMath>
                </a14:m>
                <a:r>
                  <a:rPr lang="en-US" sz="2800" dirty="0" smtClean="0"/>
                  <a:t> density of </a:t>
                </a:r>
                <a14:m>
                  <m:oMath xmlns:m="http://schemas.openxmlformats.org/officeDocument/2006/math">
                    <m:r>
                      <a:rPr lang="it-IT" sz="2800" i="1">
                        <a:latin typeface="Cambria Math" charset="0"/>
                        <a:ea typeface="Cambria Math" charset="0"/>
                        <a:cs typeface="Cambria Math" charset="0"/>
                      </a:rPr>
                      <m:t>𝛼</m:t>
                    </m:r>
                  </m:oMath>
                </a14:m>
                <a:r>
                  <a:rPr lang="en-US" sz="2800" dirty="0" smtClean="0"/>
                  <a:t> from a patient consumer’s point of view 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67" y="5716762"/>
                <a:ext cx="9203417" cy="556434"/>
              </a:xfrm>
              <a:prstGeom prst="rect">
                <a:avLst/>
              </a:prstGeom>
              <a:blipFill rotWithShape="0">
                <a:blip r:embed="rId6"/>
                <a:stretch>
                  <a:fillRect t="-10989" r="-397" b="-25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188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/>
              <a:t>Maximization</a:t>
            </a:r>
            <a:r>
              <a:rPr lang="it-IT" dirty="0" smtClean="0"/>
              <a:t> </a:t>
            </a:r>
            <a:r>
              <a:rPr lang="it-IT" dirty="0" err="1" smtClean="0"/>
              <a:t>problem</a:t>
            </a:r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73E-0D07-440D-A556-24A0D3BB88A6}" type="slidenum">
              <a:rPr lang="it-IT" smtClean="0"/>
              <a:t>86</a:t>
            </a:fld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56558" y="2289808"/>
                <a:ext cx="152900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4800" i="1">
                          <a:latin typeface="Cambria Math" charset="0"/>
                        </a:rPr>
                        <m:t>𝑚𝑎𝑥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558" y="2289808"/>
                <a:ext cx="1529008" cy="8309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183032" y="3054056"/>
                <a:ext cx="2533963" cy="4668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𝛾</m:t>
                      </m:r>
                      <m:r>
                        <a:rPr lang="it-IT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,</m:t>
                      </m:r>
                      <m:sSubSup>
                        <m:sSubSup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it-IT" sz="2400" i="1">
                              <a:latin typeface="Cambria Math" charset="0"/>
                            </a:rPr>
                            <m:t> </m:t>
                          </m:r>
                          <m:r>
                            <a:rPr lang="it-IT" sz="2400" i="1">
                              <a:latin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it-IT" sz="2400" i="1">
                              <a:latin typeface="Cambria Math" charset="0"/>
                            </a:rPr>
                            <m:t>𝐼</m:t>
                          </m:r>
                        </m:sub>
                        <m:sup>
                          <m:r>
                            <a:rPr lang="it-IT" sz="2400" i="1"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is-IS" sz="2400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24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it-IT" sz="2400" i="1">
                          <a:latin typeface="Cambria Math" charset="0"/>
                        </a:rPr>
                        <m:t>,</m:t>
                      </m:r>
                      <m:sSubSup>
                        <m:sSubSup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it-IT" sz="2400" i="1">
                              <a:latin typeface="Cambria Math" charset="0"/>
                            </a:rPr>
                            <m:t> </m:t>
                          </m:r>
                          <m:r>
                            <a:rPr lang="it-IT" sz="2400" i="1">
                              <a:latin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it-IT" sz="2400" i="1">
                              <a:latin typeface="Cambria Math" charset="0"/>
                            </a:rPr>
                            <m:t>𝑃</m:t>
                          </m:r>
                        </m:sub>
                        <m:sup>
                          <m:r>
                            <a:rPr lang="it-IT" sz="2400" i="1"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is-IS" sz="2400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24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032" y="3054056"/>
                <a:ext cx="2533963" cy="466859"/>
              </a:xfrm>
              <a:prstGeom prst="rect">
                <a:avLst/>
              </a:prstGeom>
              <a:blipFill rotWithShape="0">
                <a:blip r:embed="rId4"/>
                <a:stretch>
                  <a:fillRect t="-101299" b="-1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818216" y="2289808"/>
                <a:ext cx="93326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4800" b="0" i="1" smtClean="0">
                          <a:latin typeface="Cambria Math" charset="0"/>
                        </a:rPr>
                        <m:t>𝑊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216" y="2289808"/>
                <a:ext cx="933269" cy="8309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556558" y="4145616"/>
                <a:ext cx="88543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200" b="0" i="1" smtClean="0">
                          <a:latin typeface="Cambria Math" charset="0"/>
                        </a:rPr>
                        <m:t>𝑠</m:t>
                      </m:r>
                      <m:r>
                        <a:rPr lang="it-IT" sz="3200" b="0" i="1" smtClean="0">
                          <a:latin typeface="Cambria Math" charset="0"/>
                        </a:rPr>
                        <m:t>.</m:t>
                      </m:r>
                      <m:r>
                        <a:rPr lang="it-IT" sz="3200" b="0" i="1" smtClean="0">
                          <a:latin typeface="Cambria Math" charset="0"/>
                        </a:rPr>
                        <m:t>𝑡</m:t>
                      </m:r>
                      <m:r>
                        <a:rPr lang="it-IT" sz="3200" b="0" i="1" smtClean="0">
                          <a:latin typeface="Cambria Math" charset="0"/>
                        </a:rPr>
                        <m:t>.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558" y="4145616"/>
                <a:ext cx="885434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764177" y="4145616"/>
                <a:ext cx="304134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it-IT" sz="32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it-IT" sz="3200" b="0" i="1" smtClean="0">
                              <a:latin typeface="Cambria Math" charset="0"/>
                            </a:rPr>
                            <m:t>𝐼𝐶𝐶</m:t>
                          </m:r>
                        </m:e>
                      </m:d>
                      <m:r>
                        <a:rPr lang="it-IT" sz="3200" b="0" i="1" smtClean="0">
                          <a:latin typeface="Cambria Math" charset="0"/>
                        </a:rPr>
                        <m:t> </m:t>
                      </m:r>
                      <m:r>
                        <a:rPr lang="it-IT" sz="3200" b="0" i="1" smtClean="0">
                          <a:latin typeface="Cambria Math" charset="0"/>
                        </a:rPr>
                        <m:t>𝑎𝑛𝑑</m:t>
                      </m:r>
                      <m:r>
                        <a:rPr lang="it-IT" sz="3200" b="0" i="1" smtClean="0">
                          <a:latin typeface="Cambria Math" charset="0"/>
                        </a:rPr>
                        <m:t> (</m:t>
                      </m:r>
                      <m:r>
                        <a:rPr lang="it-IT" sz="3200" b="0" i="1" smtClean="0">
                          <a:latin typeface="Cambria Math" charset="0"/>
                        </a:rPr>
                        <m:t>𝑅𝐶</m:t>
                      </m:r>
                      <m:r>
                        <a:rPr lang="it-IT" sz="32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177" y="4145616"/>
                <a:ext cx="3041345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242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/>
              <a:t>Results</a:t>
            </a:r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73E-0D07-440D-A556-24A0D3BB88A6}" type="slidenum">
              <a:rPr lang="it-IT" smtClean="0"/>
              <a:t>87</a:t>
            </a:fld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979715" y="1828802"/>
            <a:ext cx="2233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THEOREM 3.1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04798" y="4145707"/>
                <a:ext cx="8839202" cy="529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 smtClean="0"/>
                  <a:t>i</a:t>
                </a:r>
                <a:r>
                  <a:rPr lang="en-US" sz="2800" dirty="0" smtClean="0"/>
                  <a:t>)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it-IT" sz="2800" i="1">
                            <a:latin typeface="Cambria Math" charset="0"/>
                          </a:rPr>
                          <m:t>𝑐</m:t>
                        </m:r>
                      </m:e>
                      <m:sub>
                        <m:r>
                          <a:rPr lang="it-IT" sz="2800" i="1">
                            <a:latin typeface="Cambria Math" charset="0"/>
                          </a:rPr>
                          <m:t>𝐼</m:t>
                        </m:r>
                      </m:sub>
                      <m:sup>
                        <m:r>
                          <a:rPr lang="it-IT" sz="2800" i="1">
                            <a:latin typeface="Cambria Math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it-IT" sz="2800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it-IT" sz="2800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it-IT" sz="2800" i="1">
                        <a:latin typeface="Cambria Math" charset="0"/>
                      </a:rPr>
                      <m:t>=</m:t>
                    </m:r>
                    <m:sSubSup>
                      <m:sSubSupPr>
                        <m:ctrlPr>
                          <a:rPr lang="en-US" sz="28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it-IT" sz="2800" i="1">
                            <a:latin typeface="Cambria Math" charset="0"/>
                          </a:rPr>
                          <m:t>𝑐</m:t>
                        </m:r>
                      </m:e>
                      <m:sub>
                        <m:r>
                          <a:rPr lang="it-IT" sz="2800" i="1">
                            <a:latin typeface="Cambria Math" charset="0"/>
                          </a:rPr>
                          <m:t>𝑃</m:t>
                        </m:r>
                      </m:sub>
                      <m:sup>
                        <m:r>
                          <a:rPr lang="it-IT" sz="2800" i="1">
                            <a:latin typeface="Cambria Math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it-IT" sz="2800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it-IT" sz="2800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it-IT" sz="2800" i="1">
                        <a:latin typeface="Cambria Math" charset="0"/>
                      </a:rPr>
                      <m:t>−1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8" y="4145707"/>
                <a:ext cx="8839202" cy="529247"/>
              </a:xfrm>
              <a:prstGeom prst="rect">
                <a:avLst/>
              </a:prstGeom>
              <a:blipFill rotWithShape="0">
                <a:blip r:embed="rId3"/>
                <a:stretch>
                  <a:fillRect l="-1379" t="-9195" b="-32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4798" y="2705768"/>
                <a:ext cx="8443530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A bank will never invest more than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it-IT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𝛼</m:t>
                        </m:r>
                      </m:e>
                    </m:acc>
                  </m:oMath>
                </a14:m>
                <a:r>
                  <a:rPr lang="en-US" sz="2800" dirty="0" smtClean="0"/>
                  <a:t> in </a:t>
                </a:r>
                <a14:m>
                  <m:oMath xmlns:m="http://schemas.openxmlformats.org/officeDocument/2006/math">
                    <m:r>
                      <a:rPr lang="it-IT" sz="2800" i="1">
                        <a:latin typeface="Cambria Math" charset="0"/>
                      </a:rPr>
                      <m:t>𝑙</m:t>
                    </m:r>
                  </m:oMath>
                </a14:m>
                <a:r>
                  <a:rPr lang="en-US" sz="2800" dirty="0" smtClean="0"/>
                  <a:t> and there is full</a:t>
                </a:r>
              </a:p>
              <a:p>
                <a:r>
                  <a:rPr lang="en-US" sz="2800" dirty="0"/>
                  <a:t>c</a:t>
                </a:r>
                <a:r>
                  <a:rPr lang="en-US" sz="2800" dirty="0" smtClean="0"/>
                  <a:t>onsumption smoothing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8" y="2705768"/>
                <a:ext cx="8443530" cy="954107"/>
              </a:xfrm>
              <a:prstGeom prst="rect">
                <a:avLst/>
              </a:prstGeom>
              <a:blipFill rotWithShape="0">
                <a:blip r:embed="rId4"/>
                <a:stretch>
                  <a:fillRect l="-1444" t="-6410" r="-433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4798" y="5107325"/>
                <a:ext cx="5142690" cy="9174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ii)   Optimal </a:t>
                </a:r>
                <a:r>
                  <a:rPr lang="en-US" sz="2800" dirty="0"/>
                  <a:t>contract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pos m:val="top"/>
                        <m:ctrlPr>
                          <a:rPr lang="en-US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it-IT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r>
                          <a:rPr lang="it-IT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        </m:t>
                        </m:r>
                      </m:e>
                    </m:groupChr>
                    <m:r>
                      <a:rPr lang="it-IT" sz="2800" i="1">
                        <a:latin typeface="Cambria Math" charset="0"/>
                        <a:ea typeface="Cambria Math" charset="0"/>
                        <a:cs typeface="Cambria Math" charset="0"/>
                      </a:rPr>
                      <m:t>  </m:t>
                    </m:r>
                    <m:r>
                      <a:rPr lang="it-IT" sz="2800" i="1">
                        <a:latin typeface="Cambria Math" charset="0"/>
                        <a:ea typeface="Cambria Math" charset="0"/>
                        <a:cs typeface="Cambria Math" charset="0"/>
                      </a:rPr>
                      <m:t>𝛾</m:t>
                    </m:r>
                    <m:r>
                      <a:rPr lang="it-IT" sz="2800" i="1">
                        <a:latin typeface="Cambria Math" charset="0"/>
                        <a:ea typeface="Cambria Math" charset="0"/>
                        <a:cs typeface="Cambria Math" charset="0"/>
                      </a:rPr>
                      <m:t>𝑦</m:t>
                    </m:r>
                    <m:r>
                      <a:rPr lang="it-IT" sz="2800" i="1">
                        <a:latin typeface="Cambria Math" charset="0"/>
                        <a:ea typeface="Cambria Math" charset="0"/>
                        <a:cs typeface="Cambria Math" charset="0"/>
                      </a:rPr>
                      <m:t>&lt; </m:t>
                    </m:r>
                    <m:acc>
                      <m:accPr>
                        <m:chr m:val="̅"/>
                        <m:ctrlPr>
                          <a:rPr lang="it-IT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it-IT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𝛼</m:t>
                        </m:r>
                      </m:e>
                    </m:acc>
                  </m:oMath>
                </a14:m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8" y="5107325"/>
                <a:ext cx="5142690" cy="917431"/>
              </a:xfrm>
              <a:prstGeom prst="rect">
                <a:avLst/>
              </a:prstGeom>
              <a:blipFill rotWithShape="0">
                <a:blip r:embed="rId5"/>
                <a:stretch>
                  <a:fillRect l="-2370" t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46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/>
              <a:t>Results</a:t>
            </a:r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73E-0D07-440D-A556-24A0D3BB88A6}" type="slidenum">
              <a:rPr lang="it-IT" smtClean="0"/>
              <a:t>88</a:t>
            </a:fld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104884" y="2990902"/>
                <a:ext cx="3799630" cy="96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Consumption Smoothing</a:t>
                </a:r>
              </a:p>
              <a:p>
                <a:r>
                  <a:rPr lang="en-US" sz="2800" dirty="0" smtClean="0"/>
                  <a:t>(i.e.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it-IT" sz="2800" i="1"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it-IT" sz="2800" i="1">
                            <a:latin typeface="Cambria Math" charset="0"/>
                          </a:rPr>
                          <m:t>𝑃</m:t>
                        </m:r>
                      </m:sub>
                      <m:sup>
                        <m:r>
                          <a:rPr lang="it-IT" sz="2800" i="1">
                            <a:latin typeface="Cambria Math" charset="0"/>
                          </a:rPr>
                          <m:t>𝑇𝑂𝑇</m:t>
                        </m:r>
                      </m:sup>
                    </m:sSubSup>
                    <m:r>
                      <a:rPr lang="it-IT" sz="2800" i="1">
                        <a:latin typeface="Cambria Math" charset="0"/>
                      </a:rPr>
                      <m:t>=</m:t>
                    </m:r>
                    <m:sSubSup>
                      <m:sSubSupPr>
                        <m:ctrlPr>
                          <a:rPr lang="en-US" sz="28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it-IT" sz="2800" i="1"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it-IT" sz="2800" i="1">
                            <a:latin typeface="Cambria Math" charset="0"/>
                          </a:rPr>
                          <m:t>𝐼</m:t>
                        </m:r>
                      </m:sub>
                      <m:sup>
                        <m:r>
                          <a:rPr lang="it-IT" sz="2800" i="1">
                            <a:latin typeface="Cambria Math" charset="0"/>
                          </a:rPr>
                          <m:t>𝑇𝑂𝑇</m:t>
                        </m:r>
                      </m:sup>
                    </m:sSubSup>
                  </m:oMath>
                </a14:m>
                <a:r>
                  <a:rPr lang="en-US" sz="2800" dirty="0" smtClean="0"/>
                  <a:t>)</a:t>
                </a:r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884" y="2990902"/>
                <a:ext cx="3799630" cy="965649"/>
              </a:xfrm>
              <a:prstGeom prst="rect">
                <a:avLst/>
              </a:prstGeom>
              <a:blipFill rotWithShape="0">
                <a:blip r:embed="rId3"/>
                <a:stretch>
                  <a:fillRect l="-3205" t="-6329" r="-1923"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973042" y="1429079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PROOF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135822" y="2975870"/>
                <a:ext cx="872355" cy="6404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en-US" sz="2800" i="1">
                            <a:latin typeface="Cambria Math" charset="0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it-IT" sz="2800" i="1">
                            <a:latin typeface="Cambria Math" charset="0"/>
                          </a:rPr>
                          <m:t> </m:t>
                        </m:r>
                        <m:r>
                          <a:rPr lang="it-IT" sz="2800" i="1">
                            <a:latin typeface="Cambria Math" charset="0"/>
                          </a:rPr>
                          <m:t>          </m:t>
                        </m:r>
                      </m:e>
                    </m:groupCh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822" y="2975870"/>
                <a:ext cx="872355" cy="6404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27282" y="2990902"/>
                <a:ext cx="3402791" cy="806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it-IT" sz="2800" i="1">
                              <a:latin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it-IT" sz="2800" i="1">
                              <a:latin typeface="Cambria Math" charset="0"/>
                            </a:rPr>
                            <m:t>𝐼</m:t>
                          </m:r>
                        </m:sub>
                        <m:sup>
                          <m:r>
                            <a:rPr lang="it-IT" sz="2800" i="1"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it-IT" sz="2800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28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it-IT" sz="2800" i="1">
                          <a:latin typeface="Cambria Math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it-IT" sz="2800" i="1">
                              <a:latin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it-IT" sz="2800" i="1">
                              <a:latin typeface="Cambria Math" charset="0"/>
                            </a:rPr>
                            <m:t>𝑃</m:t>
                          </m:r>
                        </m:sub>
                        <m:sup>
                          <m:r>
                            <a:rPr lang="it-IT" sz="2800" i="1"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it-IT" sz="2800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28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it-IT" sz="2800" i="1">
                          <a:latin typeface="Cambria Math" charset="0"/>
                        </a:rPr>
                        <m:t>−1</m:t>
                      </m:r>
                    </m:oMath>
                  </m:oMathPara>
                </a14:m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282" y="2990902"/>
                <a:ext cx="3402791" cy="80624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323368" y="2054156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i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910153" y="2063975"/>
            <a:ext cx="678095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Maximizing W sub. only to the RC, we obtain: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62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/>
              <a:t>Results</a:t>
            </a:r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73E-0D07-440D-A556-24A0D3BB88A6}" type="slidenum">
              <a:rPr lang="it-IT" smtClean="0"/>
              <a:t>89</a:t>
            </a:fld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104884" y="2990902"/>
                <a:ext cx="3799630" cy="96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Consumption Smoothing</a:t>
                </a:r>
              </a:p>
              <a:p>
                <a:r>
                  <a:rPr lang="en-US" sz="2800" dirty="0"/>
                  <a:t>(i.e.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it-IT" sz="2800" i="1"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it-IT" sz="2800" i="1">
                            <a:latin typeface="Cambria Math" charset="0"/>
                          </a:rPr>
                          <m:t>𝑃</m:t>
                        </m:r>
                      </m:sub>
                      <m:sup>
                        <m:r>
                          <a:rPr lang="it-IT" sz="2800" i="1">
                            <a:latin typeface="Cambria Math" charset="0"/>
                          </a:rPr>
                          <m:t>𝑇𝑂𝑇</m:t>
                        </m:r>
                      </m:sup>
                    </m:sSubSup>
                    <m:r>
                      <a:rPr lang="it-IT" sz="2800" i="1">
                        <a:latin typeface="Cambria Math" charset="0"/>
                      </a:rPr>
                      <m:t>=</m:t>
                    </m:r>
                    <m:sSubSup>
                      <m:sSubSupPr>
                        <m:ctrlPr>
                          <a:rPr lang="en-US" sz="28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it-IT" sz="2800" i="1"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it-IT" sz="2800" i="1">
                            <a:latin typeface="Cambria Math" charset="0"/>
                          </a:rPr>
                          <m:t>𝐼</m:t>
                        </m:r>
                      </m:sub>
                      <m:sup>
                        <m:r>
                          <a:rPr lang="it-IT" sz="2800" i="1">
                            <a:latin typeface="Cambria Math" charset="0"/>
                          </a:rPr>
                          <m:t>𝑇𝑂𝑇</m:t>
                        </m:r>
                      </m:sup>
                    </m:sSubSup>
                  </m:oMath>
                </a14:m>
                <a:r>
                  <a:rPr lang="en-US" sz="2800" dirty="0" smtClean="0"/>
                  <a:t>)</a:t>
                </a:r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884" y="2990902"/>
                <a:ext cx="3799630" cy="965649"/>
              </a:xfrm>
              <a:prstGeom prst="rect">
                <a:avLst/>
              </a:prstGeom>
              <a:blipFill rotWithShape="0">
                <a:blip r:embed="rId3"/>
                <a:stretch>
                  <a:fillRect l="-3205" t="-6329" r="-1923"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973042" y="1429079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PROOF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135822" y="2975870"/>
                <a:ext cx="872355" cy="6404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en-US" sz="2800" i="1">
                            <a:latin typeface="Cambria Math" charset="0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it-IT" sz="2800" i="1">
                            <a:latin typeface="Cambria Math" charset="0"/>
                          </a:rPr>
                          <m:t> </m:t>
                        </m:r>
                        <m:r>
                          <a:rPr lang="it-IT" sz="2800" i="1">
                            <a:latin typeface="Cambria Math" charset="0"/>
                          </a:rPr>
                          <m:t>          </m:t>
                        </m:r>
                      </m:e>
                    </m:groupCh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822" y="2975870"/>
                <a:ext cx="872355" cy="6404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72154" y="4822371"/>
                <a:ext cx="814647" cy="6404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groupChr>
                      <m:groupChrPr>
                        <m:chr m:val="⇒"/>
                        <m:pos m:val="top"/>
                        <m:ctrlPr>
                          <a:rPr lang="it-IT" sz="2800" i="1">
                            <a:latin typeface="Cambria Math" charset="0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it-IT" sz="2800" i="1">
                            <a:latin typeface="Cambria Math" charset="0"/>
                          </a:rPr>
                          <m:t> </m:t>
                        </m:r>
                        <m:r>
                          <a:rPr lang="it-IT" sz="2800" i="1">
                            <a:latin typeface="Cambria Math" charset="0"/>
                          </a:rPr>
                          <m:t>         </m:t>
                        </m:r>
                      </m:e>
                    </m:groupCh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154" y="4822371"/>
                <a:ext cx="814647" cy="6404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70766" y="4730102"/>
                <a:ext cx="631979" cy="824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cs-CZ" sz="3200" i="1" smtClean="0">
                              <a:latin typeface="Cambria Math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cs-CZ" sz="3200" i="1" smtClean="0">
                                  <a:latin typeface="Cambria Math" charset="0"/>
                                </a:rPr>
                              </m:ctrlPr>
                            </m:eqArrPr>
                            <m:e>
                              <m:r>
                                <a:rPr lang="it-IT" sz="3200" b="0" i="1" smtClean="0">
                                  <a:latin typeface="Cambria Math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it-IT" sz="3200" b="0" i="1" smtClean="0">
                                  <a:latin typeface="Cambria Math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766" y="4730102"/>
                <a:ext cx="631979" cy="82496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010905" y="4822371"/>
            <a:ext cx="655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ICC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842298" y="3797148"/>
            <a:ext cx="92089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Now,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03160" y="4686558"/>
            <a:ext cx="723275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RC</a:t>
            </a:r>
          </a:p>
          <a:p>
            <a:r>
              <a:rPr lang="en-US" sz="2800" dirty="0"/>
              <a:t>C.S.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27282" y="2990902"/>
                <a:ext cx="3402791" cy="806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it-IT" sz="2800" i="1">
                              <a:latin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it-IT" sz="2800" i="1">
                              <a:latin typeface="Cambria Math" charset="0"/>
                            </a:rPr>
                            <m:t>𝐼</m:t>
                          </m:r>
                        </m:sub>
                        <m:sup>
                          <m:r>
                            <a:rPr lang="it-IT" sz="2800" i="1"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it-IT" sz="2800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28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it-IT" sz="2800" i="1">
                          <a:latin typeface="Cambria Math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it-IT" sz="2800" i="1">
                              <a:latin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it-IT" sz="2800" i="1">
                              <a:latin typeface="Cambria Math" charset="0"/>
                            </a:rPr>
                            <m:t>𝑃</m:t>
                          </m:r>
                        </m:sub>
                        <m:sup>
                          <m:r>
                            <a:rPr lang="it-IT" sz="2800" i="1"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it-IT" sz="2800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sz="28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it-IT" sz="2800" i="1">
                          <a:latin typeface="Cambria Math" charset="0"/>
                        </a:rPr>
                        <m:t>−1</m:t>
                      </m:r>
                    </m:oMath>
                  </m:oMathPara>
                </a14:m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282" y="2990902"/>
                <a:ext cx="3402791" cy="80624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323368" y="2054156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i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910153" y="2063975"/>
            <a:ext cx="678095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Maximizing W sub. only to the RC, we obtain: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29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it-IT" dirty="0"/>
                  <a:t>I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b="0" i="0" smtClean="0">
                        <a:latin typeface="Cambria Math" charset="0"/>
                      </a:rPr>
                      <m:t>n</m:t>
                    </m:r>
                    <m:r>
                      <a:rPr lang="it-IT" b="0" i="0" smtClean="0">
                        <a:latin typeface="Cambria Math" charset="0"/>
                      </a:rPr>
                      <m:t>  </m:t>
                    </m:r>
                    <m:r>
                      <a:rPr lang="it-IT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𝑇</m:t>
                    </m:r>
                    <m:r>
                      <a:rPr lang="it-IT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=0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</a:rPr>
                  <a:t> </a:t>
                </a:r>
                <a:r>
                  <a:rPr lang="en-GB" dirty="0"/>
                  <a:t>each consumer is identical</a:t>
                </a: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73E-0D07-440D-A556-24A0D3BB88A6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289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/>
              <a:t>Results</a:t>
            </a:r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73E-0D07-440D-A556-24A0D3BB88A6}" type="slidenum">
              <a:rPr lang="it-IT" smtClean="0"/>
              <a:t>90</a:t>
            </a:fld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973042" y="1429079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PROOF</a:t>
            </a:r>
            <a:endParaRPr lang="en-US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23368" y="2054156"/>
            <a:ext cx="457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ii)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53771" y="3016252"/>
                <a:ext cx="2696957" cy="10902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is-IS" sz="2800" i="1">
                                  <a:latin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bg-BG" sz="2800" i="1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bg-BG" sz="28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𝜕</m:t>
                                  </m:r>
                                  <m:r>
                                    <a:rPr lang="it-IT" sz="28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𝑊</m:t>
                                  </m:r>
                                </m:num>
                                <m:den>
                                  <m:r>
                                    <a:rPr lang="bg-BG" sz="28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𝜕𝛾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28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𝛾</m:t>
                          </m:r>
                          <m:r>
                            <a:rPr lang="it-IT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=</m:t>
                          </m:r>
                          <m:acc>
                            <m:accPr>
                              <m:chr m:val="̅"/>
                              <m:ctrlPr>
                                <a:rPr lang="it-IT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it-IT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</m:acc>
                          <m:r>
                            <a:rPr lang="it-IT" sz="2800" b="0" i="1" smtClean="0">
                              <a:latin typeface="Cambria Math" charset="0"/>
                            </a:rPr>
                            <m:t>/</m:t>
                          </m:r>
                          <m:r>
                            <a:rPr lang="it-IT" sz="2800" b="0" i="1" smtClean="0">
                              <a:latin typeface="Cambria Math" charset="0"/>
                            </a:rPr>
                            <m:t>𝑦</m:t>
                          </m:r>
                        </m:sub>
                      </m:sSub>
                      <m:r>
                        <a:rPr lang="it-IT" sz="2800" b="0" i="1" smtClean="0">
                          <a:latin typeface="Cambria Math" charset="0"/>
                        </a:rPr>
                        <m:t>&lt;0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771" y="3016252"/>
                <a:ext cx="2696957" cy="109023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953771" y="2060947"/>
            <a:ext cx="5492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Plugging RC and C.S. conditions in W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53771" y="4659086"/>
                <a:ext cx="618316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Investing more than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it-IT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𝛼</m:t>
                        </m:r>
                      </m:e>
                    </m:acc>
                  </m:oMath>
                </a14:m>
                <a:r>
                  <a:rPr lang="en-US" sz="2800" dirty="0" smtClean="0"/>
                  <a:t> in </a:t>
                </a:r>
                <a14:m>
                  <m:oMath xmlns:m="http://schemas.openxmlformats.org/officeDocument/2006/math">
                    <m:r>
                      <a:rPr lang="it-IT" sz="280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𝑙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is sub-optimal</a:t>
                </a:r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771" y="4659086"/>
                <a:ext cx="6183168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1970" t="-10465" r="-98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282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/>
              <a:t>Results</a:t>
            </a:r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73E-0D07-440D-A556-24A0D3BB88A6}" type="slidenum">
              <a:rPr lang="it-IT" smtClean="0"/>
              <a:t>91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925286" y="1429079"/>
            <a:ext cx="2233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THEOREM 3.2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40938" y="2330555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i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925286" y="2330555"/>
            <a:ext cx="78976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There exists an optimal contract for the unified bank,</a:t>
            </a:r>
          </a:p>
          <a:p>
            <a:r>
              <a:rPr lang="en-US" sz="2800" dirty="0" smtClean="0"/>
              <a:t>also socially optimal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2313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/>
              <a:t>Results</a:t>
            </a:r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73E-0D07-440D-A556-24A0D3BB88A6}" type="slidenum">
              <a:rPr lang="it-IT" smtClean="0"/>
              <a:t>92</a:t>
            </a:fld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98114" y="4363936"/>
                <a:ext cx="8620469" cy="1521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/>
                  <a:t>Assuming that a patient does not run if indifferent,</a:t>
                </a:r>
              </a:p>
              <a:p>
                <a:endParaRPr lang="it-IT" sz="2800" i="1" dirty="0" smtClean="0">
                  <a:solidFill>
                    <a:schemeClr val="tx1"/>
                  </a:solidFill>
                  <a:latin typeface="Cambria Math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it-IT" sz="28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it-IT" sz="2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𝑃</m:t>
                        </m:r>
                      </m:sub>
                      <m:sup>
                        <m:r>
                          <a:rPr lang="it-IT" sz="28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𝑇𝑂𝑇</m:t>
                        </m:r>
                      </m:sup>
                    </m:sSubSup>
                    <m:r>
                      <a:rPr lang="it-IT" sz="28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=</m:t>
                    </m:r>
                    <m:sSubSup>
                      <m:sSub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it-IT" sz="28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it-IT" sz="28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𝐼</m:t>
                        </m:r>
                      </m:sub>
                      <m:sup>
                        <m:r>
                          <a:rPr lang="it-IT" sz="28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𝑇𝑂𝑇</m:t>
                        </m:r>
                      </m:sup>
                    </m:sSubSup>
                    <m:groupChr>
                      <m:groupChrPr>
                        <m:chr m:val="⇒"/>
                        <m:pos m:val="top"/>
                        <m:ctrlPr>
                          <a:rPr lang="it-IT" sz="2800" i="1">
                            <a:latin typeface="Cambria Math" charset="0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it-IT" sz="2800" i="1">
                            <a:latin typeface="Cambria Math" charset="0"/>
                          </a:rPr>
                          <m:t> </m:t>
                        </m:r>
                        <m:r>
                          <a:rPr lang="it-IT" sz="2800" i="1">
                            <a:latin typeface="Cambria Math" charset="0"/>
                          </a:rPr>
                          <m:t>         </m:t>
                        </m:r>
                      </m:e>
                    </m:groupChr>
                  </m:oMath>
                </a14:m>
                <a:r>
                  <a:rPr lang="en-US" sz="2800" dirty="0"/>
                  <a:t> NO RUN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114" y="4363936"/>
                <a:ext cx="8620469" cy="1521827"/>
              </a:xfrm>
              <a:prstGeom prst="rect">
                <a:avLst/>
              </a:prstGeom>
              <a:blipFill rotWithShape="0">
                <a:blip r:embed="rId2"/>
                <a:stretch>
                  <a:fillRect l="-1414" t="-4000" b="-3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925286" y="1429079"/>
            <a:ext cx="2233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THEOREM 3.2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40938" y="2330555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i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925286" y="2330555"/>
            <a:ext cx="78976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There exists an optimal contract for the unified bank,</a:t>
            </a:r>
          </a:p>
          <a:p>
            <a:r>
              <a:rPr lang="en-US" sz="2800" dirty="0" smtClean="0"/>
              <a:t>also socially optimal  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00062" y="4363936"/>
            <a:ext cx="457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</a:t>
            </a:r>
            <a:r>
              <a:rPr lang="en-US" sz="2800" dirty="0" smtClean="0"/>
              <a:t>i)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0440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/>
              <a:t>Results</a:t>
            </a:r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73E-0D07-440D-A556-24A0D3BB88A6}" type="slidenum">
              <a:rPr lang="it-IT" smtClean="0"/>
              <a:t>93</a:t>
            </a:fld>
            <a:endParaRPr lang="it-IT" dirty="0"/>
          </a:p>
        </p:txBody>
      </p:sp>
      <p:sp>
        <p:nvSpPr>
          <p:cNvPr id="12" name="TextBox 11"/>
          <p:cNvSpPr txBox="1"/>
          <p:nvPr/>
        </p:nvSpPr>
        <p:spPr>
          <a:xfrm>
            <a:off x="925286" y="1429079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PROOF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0938" y="1989242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i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924659" y="2022428"/>
            <a:ext cx="74037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Setting the RC and the C.S. to hold is sufficient for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               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16362" y="3019157"/>
                <a:ext cx="1953099" cy="3731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𝛾</m:t>
                      </m:r>
                      <m:r>
                        <a:rPr lang="it-IT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,</m:t>
                      </m:r>
                      <m:sSubSup>
                        <m:sSubSup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it-IT" i="1">
                              <a:latin typeface="Cambria Math" charset="0"/>
                            </a:rPr>
                            <m:t> </m:t>
                          </m:r>
                          <m:r>
                            <a:rPr lang="it-IT" i="1">
                              <a:latin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it-IT" i="1">
                              <a:latin typeface="Cambria Math" charset="0"/>
                            </a:rPr>
                            <m:t>𝐼</m:t>
                          </m:r>
                        </m:sub>
                        <m:sup>
                          <m:r>
                            <a:rPr lang="it-IT" i="1"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is-IS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it-IT" i="1">
                          <a:latin typeface="Cambria Math" charset="0"/>
                        </a:rPr>
                        <m:t>,</m:t>
                      </m:r>
                      <m:sSubSup>
                        <m:sSubSup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it-IT" i="1">
                              <a:latin typeface="Cambria Math" charset="0"/>
                            </a:rPr>
                            <m:t> </m:t>
                          </m:r>
                          <m:r>
                            <a:rPr lang="it-IT" i="1">
                              <a:latin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it-IT" i="1">
                              <a:latin typeface="Cambria Math" charset="0"/>
                            </a:rPr>
                            <m:t>𝑃</m:t>
                          </m:r>
                        </m:sub>
                        <m:sup>
                          <m:r>
                            <a:rPr lang="it-IT" i="1"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is-IS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362" y="3019157"/>
                <a:ext cx="1953099" cy="373179"/>
              </a:xfrm>
              <a:prstGeom prst="rect">
                <a:avLst/>
              </a:prstGeom>
              <a:blipFill rotWithShape="0">
                <a:blip r:embed="rId2"/>
                <a:stretch>
                  <a:fillRect t="-93443" b="-12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180987" y="2578784"/>
                <a:ext cx="9698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i="1">
                          <a:latin typeface="Cambria Math" charset="0"/>
                        </a:rPr>
                        <m:t>𝑚𝑎𝑥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987" y="2578784"/>
                <a:ext cx="969817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008376" y="2601512"/>
                <a:ext cx="28745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dirty="0"/>
                        <m:t>to</m:t>
                      </m:r>
                      <m:r>
                        <m:rPr>
                          <m:nor/>
                        </m:rPr>
                        <a:rPr lang="en-US" sz="2800" dirty="0"/>
                        <m:t> </m:t>
                      </m:r>
                      <m:r>
                        <m:rPr>
                          <m:nor/>
                        </m:rPr>
                        <a:rPr lang="en-US" sz="2800" dirty="0"/>
                        <m:t>have</m:t>
                      </m:r>
                      <m:r>
                        <m:rPr>
                          <m:nor/>
                        </m:rPr>
                        <a:rPr lang="en-US" sz="2800" dirty="0"/>
                        <m:t> </m:t>
                      </m:r>
                      <m:r>
                        <m:rPr>
                          <m:nor/>
                        </m:rPr>
                        <a:rPr lang="en-US" sz="2800" dirty="0"/>
                        <m:t>a</m:t>
                      </m:r>
                      <m:r>
                        <m:rPr>
                          <m:nor/>
                        </m:rPr>
                        <a:rPr lang="en-US" sz="2800" dirty="0"/>
                        <m:t> </m:t>
                      </m:r>
                      <m:r>
                        <m:rPr>
                          <m:nor/>
                        </m:rPr>
                        <a:rPr lang="en-US" sz="2800" dirty="0"/>
                        <m:t>solution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8376" y="2601512"/>
                <a:ext cx="2874505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870765" y="2598481"/>
                <a:ext cx="6219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 charset="0"/>
                        </a:rPr>
                        <m:t>𝑊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765" y="2598481"/>
                <a:ext cx="621901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676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/>
              <a:t>Results</a:t>
            </a:r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73E-0D07-440D-A556-24A0D3BB88A6}" type="slidenum">
              <a:rPr lang="it-IT" smtClean="0"/>
              <a:t>94</a:t>
            </a:fld>
            <a:endParaRPr lang="it-IT" dirty="0"/>
          </a:p>
        </p:txBody>
      </p:sp>
      <p:sp>
        <p:nvSpPr>
          <p:cNvPr id="12" name="TextBox 11"/>
          <p:cNvSpPr txBox="1"/>
          <p:nvPr/>
        </p:nvSpPr>
        <p:spPr>
          <a:xfrm>
            <a:off x="925286" y="1429079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PROOF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0938" y="1989242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i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924659" y="2022428"/>
            <a:ext cx="74037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Setting the RC and the C.S. to hold is sufficient for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               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00062" y="3785671"/>
            <a:ext cx="457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</a:t>
            </a:r>
            <a:r>
              <a:rPr lang="en-US" sz="2800" dirty="0" smtClean="0"/>
              <a:t>i)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16362" y="3019157"/>
                <a:ext cx="1953099" cy="3731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𝛾</m:t>
                      </m:r>
                      <m:r>
                        <a:rPr lang="it-IT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,</m:t>
                      </m:r>
                      <m:sSubSup>
                        <m:sSubSup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it-IT" i="1">
                              <a:latin typeface="Cambria Math" charset="0"/>
                            </a:rPr>
                            <m:t> </m:t>
                          </m:r>
                          <m:r>
                            <a:rPr lang="it-IT" i="1">
                              <a:latin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it-IT" i="1">
                              <a:latin typeface="Cambria Math" charset="0"/>
                            </a:rPr>
                            <m:t>𝐼</m:t>
                          </m:r>
                        </m:sub>
                        <m:sup>
                          <m:r>
                            <a:rPr lang="it-IT" i="1"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is-IS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it-IT" i="1">
                          <a:latin typeface="Cambria Math" charset="0"/>
                        </a:rPr>
                        <m:t>,</m:t>
                      </m:r>
                      <m:sSubSup>
                        <m:sSubSup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it-IT" i="1">
                              <a:latin typeface="Cambria Math" charset="0"/>
                            </a:rPr>
                            <m:t> </m:t>
                          </m:r>
                          <m:r>
                            <a:rPr lang="it-IT" i="1">
                              <a:latin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it-IT" i="1">
                              <a:latin typeface="Cambria Math" charset="0"/>
                            </a:rPr>
                            <m:t>𝑃</m:t>
                          </m:r>
                        </m:sub>
                        <m:sup>
                          <m:r>
                            <a:rPr lang="it-IT" i="1"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is-IS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362" y="3019157"/>
                <a:ext cx="1953099" cy="373179"/>
              </a:xfrm>
              <a:prstGeom prst="rect">
                <a:avLst/>
              </a:prstGeom>
              <a:blipFill rotWithShape="0">
                <a:blip r:embed="rId2"/>
                <a:stretch>
                  <a:fillRect t="-93443" b="-12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180987" y="2578784"/>
                <a:ext cx="9698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i="1">
                          <a:latin typeface="Cambria Math" charset="0"/>
                        </a:rPr>
                        <m:t>𝑚𝑎𝑥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987" y="2578784"/>
                <a:ext cx="969817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008376" y="2601512"/>
                <a:ext cx="28745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dirty="0"/>
                        <m:t>to</m:t>
                      </m:r>
                      <m:r>
                        <m:rPr>
                          <m:nor/>
                        </m:rPr>
                        <a:rPr lang="en-US" sz="2800" dirty="0"/>
                        <m:t> </m:t>
                      </m:r>
                      <m:r>
                        <m:rPr>
                          <m:nor/>
                        </m:rPr>
                        <a:rPr lang="en-US" sz="2800" dirty="0"/>
                        <m:t>have</m:t>
                      </m:r>
                      <m:r>
                        <m:rPr>
                          <m:nor/>
                        </m:rPr>
                        <a:rPr lang="en-US" sz="2800" dirty="0"/>
                        <m:t> </m:t>
                      </m:r>
                      <m:r>
                        <m:rPr>
                          <m:nor/>
                        </m:rPr>
                        <a:rPr lang="en-US" sz="2800" dirty="0"/>
                        <m:t>a</m:t>
                      </m:r>
                      <m:r>
                        <m:rPr>
                          <m:nor/>
                        </m:rPr>
                        <a:rPr lang="en-US" sz="2800" dirty="0"/>
                        <m:t> </m:t>
                      </m:r>
                      <m:r>
                        <m:rPr>
                          <m:nor/>
                        </m:rPr>
                        <a:rPr lang="en-US" sz="2800" dirty="0"/>
                        <m:t>solution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8376" y="2601512"/>
                <a:ext cx="2874505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870765" y="2598481"/>
                <a:ext cx="6219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 charset="0"/>
                        </a:rPr>
                        <m:t>𝑊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765" y="2598481"/>
                <a:ext cx="621901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924659" y="4371038"/>
            <a:ext cx="81794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GB" sz="2800" dirty="0"/>
              <a:t>P</a:t>
            </a:r>
            <a:r>
              <a:rPr lang="en-GB" sz="2800" dirty="0" smtClean="0"/>
              <a:t>atient </a:t>
            </a:r>
            <a:r>
              <a:rPr lang="en-GB" sz="2800" dirty="0"/>
              <a:t>agents are </a:t>
            </a:r>
            <a:r>
              <a:rPr lang="en-GB" sz="2800" dirty="0" smtClean="0"/>
              <a:t>indifferent between running </a:t>
            </a:r>
            <a:r>
              <a:rPr lang="en-GB" sz="2800" dirty="0"/>
              <a:t>and </a:t>
            </a:r>
            <a:endParaRPr lang="en-GB" sz="2800" dirty="0" smtClean="0"/>
          </a:p>
          <a:p>
            <a:r>
              <a:rPr lang="en-GB" sz="2800" dirty="0" smtClean="0"/>
              <a:t>      not running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445628" y="3824734"/>
                <a:ext cx="2257669" cy="5347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it-IT" sz="2800" i="1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it-IT" sz="2800" i="1">
                              <a:latin typeface="Cambria Math" charset="0"/>
                            </a:rPr>
                            <m:t>𝑃</m:t>
                          </m:r>
                        </m:sub>
                        <m:sup>
                          <m:r>
                            <a:rPr lang="it-IT" sz="2800" i="1">
                              <a:latin typeface="Cambria Math" charset="0"/>
                            </a:rPr>
                            <m:t>𝑇𝑂𝑇</m:t>
                          </m:r>
                        </m:sup>
                      </m:sSubSup>
                      <m:r>
                        <a:rPr lang="it-IT" sz="2800" i="1">
                          <a:latin typeface="Cambria Math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it-IT" sz="2800" i="1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it-IT" sz="2800" i="1">
                              <a:latin typeface="Cambria Math" charset="0"/>
                            </a:rPr>
                            <m:t>𝐼</m:t>
                          </m:r>
                        </m:sub>
                        <m:sup>
                          <m:r>
                            <a:rPr lang="it-IT" sz="2800" i="1">
                              <a:latin typeface="Cambria Math" charset="0"/>
                            </a:rPr>
                            <m:t>𝑇𝑂𝑇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5628" y="3824734"/>
                <a:ext cx="2257669" cy="53476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924659" y="3836276"/>
            <a:ext cx="4698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Under the optimal contract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8371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/>
              <a:t>Results</a:t>
            </a:r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73E-0D07-440D-A556-24A0D3BB88A6}" type="slidenum">
              <a:rPr lang="it-IT" smtClean="0"/>
              <a:t>95</a:t>
            </a:fld>
            <a:endParaRPr lang="it-IT" dirty="0"/>
          </a:p>
        </p:txBody>
      </p:sp>
      <p:sp>
        <p:nvSpPr>
          <p:cNvPr id="12" name="TextBox 11"/>
          <p:cNvSpPr txBox="1"/>
          <p:nvPr/>
        </p:nvSpPr>
        <p:spPr>
          <a:xfrm>
            <a:off x="925286" y="1429079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PROOF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0938" y="1989242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i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924659" y="2022428"/>
            <a:ext cx="74037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Setting the RC and the C.S. to hold is sufficient for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               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00062" y="3785671"/>
            <a:ext cx="457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</a:t>
            </a:r>
            <a:r>
              <a:rPr lang="en-US" sz="2800" dirty="0" smtClean="0"/>
              <a:t>i)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16362" y="3019157"/>
                <a:ext cx="1953099" cy="3731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𝛾</m:t>
                      </m:r>
                      <m:r>
                        <a:rPr lang="it-IT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,</m:t>
                      </m:r>
                      <m:sSubSup>
                        <m:sSubSup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it-IT" i="1">
                              <a:latin typeface="Cambria Math" charset="0"/>
                            </a:rPr>
                            <m:t> </m:t>
                          </m:r>
                          <m:r>
                            <a:rPr lang="it-IT" i="1">
                              <a:latin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it-IT" i="1">
                              <a:latin typeface="Cambria Math" charset="0"/>
                            </a:rPr>
                            <m:t>𝐼</m:t>
                          </m:r>
                        </m:sub>
                        <m:sup>
                          <m:r>
                            <a:rPr lang="it-IT" i="1"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is-IS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it-IT" i="1">
                          <a:latin typeface="Cambria Math" charset="0"/>
                        </a:rPr>
                        <m:t>,</m:t>
                      </m:r>
                      <m:sSubSup>
                        <m:sSubSup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it-IT" i="1">
                              <a:latin typeface="Cambria Math" charset="0"/>
                            </a:rPr>
                            <m:t> </m:t>
                          </m:r>
                          <m:r>
                            <a:rPr lang="it-IT" i="1">
                              <a:latin typeface="Cambria Math" charset="0"/>
                            </a:rPr>
                            <m:t>𝑐</m:t>
                          </m:r>
                        </m:e>
                        <m:sub>
                          <m:r>
                            <a:rPr lang="it-IT" i="1">
                              <a:latin typeface="Cambria Math" charset="0"/>
                            </a:rPr>
                            <m:t>𝑃</m:t>
                          </m:r>
                        </m:sub>
                        <m:sup>
                          <m:r>
                            <a:rPr lang="it-IT" i="1"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is-IS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it-IT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362" y="3019157"/>
                <a:ext cx="1953099" cy="373179"/>
              </a:xfrm>
              <a:prstGeom prst="rect">
                <a:avLst/>
              </a:prstGeom>
              <a:blipFill rotWithShape="0">
                <a:blip r:embed="rId2"/>
                <a:stretch>
                  <a:fillRect t="-93443" b="-12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180987" y="2578784"/>
                <a:ext cx="9698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i="1">
                          <a:latin typeface="Cambria Math" charset="0"/>
                        </a:rPr>
                        <m:t>𝑚𝑎𝑥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987" y="2578784"/>
                <a:ext cx="969817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008376" y="2601512"/>
                <a:ext cx="28745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dirty="0"/>
                        <m:t>to</m:t>
                      </m:r>
                      <m:r>
                        <m:rPr>
                          <m:nor/>
                        </m:rPr>
                        <a:rPr lang="en-US" sz="2800" dirty="0"/>
                        <m:t> </m:t>
                      </m:r>
                      <m:r>
                        <m:rPr>
                          <m:nor/>
                        </m:rPr>
                        <a:rPr lang="en-US" sz="2800" dirty="0"/>
                        <m:t>have</m:t>
                      </m:r>
                      <m:r>
                        <m:rPr>
                          <m:nor/>
                        </m:rPr>
                        <a:rPr lang="en-US" sz="2800" dirty="0"/>
                        <m:t> </m:t>
                      </m:r>
                      <m:r>
                        <m:rPr>
                          <m:nor/>
                        </m:rPr>
                        <a:rPr lang="en-US" sz="2800" dirty="0"/>
                        <m:t>a</m:t>
                      </m:r>
                      <m:r>
                        <m:rPr>
                          <m:nor/>
                        </m:rPr>
                        <a:rPr lang="en-US" sz="2800" dirty="0"/>
                        <m:t> </m:t>
                      </m:r>
                      <m:r>
                        <m:rPr>
                          <m:nor/>
                        </m:rPr>
                        <a:rPr lang="en-US" sz="2800" dirty="0"/>
                        <m:t>solution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8376" y="2601512"/>
                <a:ext cx="2874505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870765" y="2598481"/>
                <a:ext cx="6219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 charset="0"/>
                        </a:rPr>
                        <m:t>𝑊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765" y="2598481"/>
                <a:ext cx="621901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924659" y="4371038"/>
            <a:ext cx="81794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GB" sz="2800" dirty="0"/>
              <a:t>P</a:t>
            </a:r>
            <a:r>
              <a:rPr lang="en-GB" sz="2800" dirty="0" smtClean="0"/>
              <a:t>atient </a:t>
            </a:r>
            <a:r>
              <a:rPr lang="en-GB" sz="2800" dirty="0"/>
              <a:t>agents are </a:t>
            </a:r>
            <a:r>
              <a:rPr lang="en-GB" sz="2800" dirty="0" smtClean="0"/>
              <a:t>indifferent between running </a:t>
            </a:r>
            <a:r>
              <a:rPr lang="en-GB" sz="2800" dirty="0"/>
              <a:t>and </a:t>
            </a:r>
            <a:endParaRPr lang="en-GB" sz="2800" dirty="0" smtClean="0"/>
          </a:p>
          <a:p>
            <a:r>
              <a:rPr lang="en-GB" sz="2800" dirty="0" smtClean="0"/>
              <a:t>      not running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445628" y="3824734"/>
                <a:ext cx="2257669" cy="5347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it-IT" sz="2800" i="1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it-IT" sz="2800" i="1">
                              <a:latin typeface="Cambria Math" charset="0"/>
                            </a:rPr>
                            <m:t>𝑃</m:t>
                          </m:r>
                        </m:sub>
                        <m:sup>
                          <m:r>
                            <a:rPr lang="it-IT" sz="2800" i="1">
                              <a:latin typeface="Cambria Math" charset="0"/>
                            </a:rPr>
                            <m:t>𝑇𝑂𝑇</m:t>
                          </m:r>
                        </m:sup>
                      </m:sSubSup>
                      <m:r>
                        <a:rPr lang="it-IT" sz="2800" i="1">
                          <a:latin typeface="Cambria Math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it-IT" sz="2800" i="1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it-IT" sz="2800" i="1">
                              <a:latin typeface="Cambria Math" charset="0"/>
                            </a:rPr>
                            <m:t>𝐼</m:t>
                          </m:r>
                        </m:sub>
                        <m:sup>
                          <m:r>
                            <a:rPr lang="it-IT" sz="2800" i="1">
                              <a:latin typeface="Cambria Math" charset="0"/>
                            </a:rPr>
                            <m:t>𝑇𝑂𝑇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5628" y="3824734"/>
                <a:ext cx="2257669" cy="53476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924659" y="3836276"/>
            <a:ext cx="4698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Under the optimal contract 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57238" y="5582100"/>
                <a:ext cx="3605474" cy="6404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groupChr>
                      <m:groupChrPr>
                        <m:chr m:val="⇒"/>
                        <m:pos m:val="top"/>
                        <m:ctrlPr>
                          <a:rPr lang="it-IT" sz="2800" i="1">
                            <a:latin typeface="Cambria Math" charset="0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it-IT" sz="2800" i="1">
                            <a:latin typeface="Cambria Math" charset="0"/>
                          </a:rPr>
                          <m:t> </m:t>
                        </m:r>
                        <m:r>
                          <a:rPr lang="it-IT" sz="2800" i="1">
                            <a:latin typeface="Cambria Math" charset="0"/>
                          </a:rPr>
                          <m:t>         </m:t>
                        </m:r>
                      </m:e>
                    </m:groupChr>
                  </m:oMath>
                </a14:m>
                <a:r>
                  <a:rPr lang="en-US" sz="2800" dirty="0"/>
                  <a:t> No r</a:t>
                </a:r>
                <a:r>
                  <a:rPr lang="en-US" sz="2800" dirty="0" smtClean="0"/>
                  <a:t>un equilibrium</a:t>
                </a:r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38" y="5582100"/>
                <a:ext cx="3605474" cy="640432"/>
              </a:xfrm>
              <a:prstGeom prst="rect">
                <a:avLst/>
              </a:prstGeom>
              <a:blipFill rotWithShape="0">
                <a:blip r:embed="rId7"/>
                <a:stretch>
                  <a:fillRect t="-9524" r="-1692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957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Take-</a:t>
            </a:r>
            <a:r>
              <a:rPr lang="it-IT" dirty="0" err="1" smtClean="0"/>
              <a:t>aways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301676"/>
            <a:ext cx="7886700" cy="492700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i="1" dirty="0"/>
          </a:p>
          <a:p>
            <a:pPr>
              <a:lnSpc>
                <a:spcPct val="120000"/>
              </a:lnSpc>
            </a:pPr>
            <a:r>
              <a:rPr lang="en-US" sz="2400" i="1" dirty="0" smtClean="0"/>
              <a:t>“The unified system optimally resolves the trade-off between liquidity and economic growth; in doing so it maximizes social welfare”</a:t>
            </a:r>
          </a:p>
          <a:p>
            <a:pPr>
              <a:lnSpc>
                <a:spcPct val="120000"/>
              </a:lnSpc>
            </a:pPr>
            <a:endParaRPr lang="en-US" sz="2400" dirty="0" smtClean="0"/>
          </a:p>
          <a:p>
            <a:pPr>
              <a:lnSpc>
                <a:spcPct val="120000"/>
              </a:lnSpc>
            </a:pPr>
            <a:r>
              <a:rPr lang="en-US" sz="2400" i="1" dirty="0" smtClean="0"/>
              <a:t>“Our Analysis in its present state does not prove that imposing </a:t>
            </a:r>
            <a:r>
              <a:rPr lang="en-US" sz="2400" i="1" dirty="0"/>
              <a:t>Glass-</a:t>
            </a:r>
            <a:r>
              <a:rPr lang="en-US" sz="2400" i="1" dirty="0" err="1"/>
              <a:t>Steagall</a:t>
            </a:r>
            <a:r>
              <a:rPr lang="en-US" sz="2400" i="1" dirty="0"/>
              <a:t> </a:t>
            </a:r>
            <a:r>
              <a:rPr lang="en-US" sz="2400" i="1" dirty="0" smtClean="0"/>
              <a:t>restrictions would be a mistake, although it does suggest that one should be skeptical about the purported stability benefits. Before using the model to offer policy advise, moral hazard should be included.”</a:t>
            </a:r>
          </a:p>
          <a:p>
            <a:pPr>
              <a:lnSpc>
                <a:spcPct val="120000"/>
              </a:lnSpc>
            </a:pPr>
            <a:endParaRPr lang="en-US" i="1" dirty="0" smtClean="0"/>
          </a:p>
          <a:p>
            <a:pPr>
              <a:lnSpc>
                <a:spcPct val="120000"/>
              </a:lnSpc>
            </a:pPr>
            <a:endParaRPr lang="en-US" i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it-IT" dirty="0"/>
          </a:p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73E-0D07-440D-A556-24A0D3BB88A6}" type="slidenum">
              <a:rPr lang="it-IT" smtClean="0"/>
              <a:t>96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964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/>
              <a:t>Sources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Peck, J., &amp; Shell, K. (2010). Could making banks hold only liquid assets induce bank runs? </a:t>
            </a:r>
            <a:r>
              <a:rPr lang="en-US" i="1" dirty="0"/>
              <a:t>Journal of Monetary Economics,</a:t>
            </a:r>
            <a:r>
              <a:rPr lang="en-US" dirty="0"/>
              <a:t> </a:t>
            </a:r>
            <a:r>
              <a:rPr lang="en-US" i="1" dirty="0"/>
              <a:t>57</a:t>
            </a:r>
            <a:r>
              <a:rPr lang="en-US" dirty="0"/>
              <a:t>(4), </a:t>
            </a:r>
            <a:r>
              <a:rPr lang="en-US" dirty="0" smtClean="0"/>
              <a:t>420-427.  doi:10.1016/j.jmoneco.2010.04.006</a:t>
            </a:r>
          </a:p>
          <a:p>
            <a:r>
              <a:rPr lang="en-US" dirty="0"/>
              <a:t>Diamond, D. W., &amp; </a:t>
            </a:r>
            <a:r>
              <a:rPr lang="en-US" dirty="0" err="1"/>
              <a:t>Dybvig</a:t>
            </a:r>
            <a:r>
              <a:rPr lang="en-US" dirty="0"/>
              <a:t>, P. H. (1983). Bank Runs, Deposit Insurance, and Liquidity. </a:t>
            </a:r>
            <a:r>
              <a:rPr lang="en-US" i="1" dirty="0"/>
              <a:t>Journal of Political Economy,</a:t>
            </a:r>
            <a:r>
              <a:rPr lang="en-US" dirty="0"/>
              <a:t> </a:t>
            </a:r>
            <a:r>
              <a:rPr lang="en-US" i="1" dirty="0"/>
              <a:t>91</a:t>
            </a:r>
            <a:r>
              <a:rPr lang="en-US" dirty="0"/>
              <a:t>(3), 401-419. doi:10.1086/261155</a:t>
            </a:r>
            <a:endParaRPr lang="en-US" dirty="0" smtClean="0"/>
          </a:p>
          <a:p>
            <a:r>
              <a:rPr lang="en-US" dirty="0" smtClean="0"/>
              <a:t>Experience </a:t>
            </a:r>
            <a:r>
              <a:rPr lang="en-US" dirty="0"/>
              <a:t>News &amp; Events. (</a:t>
            </a:r>
            <a:r>
              <a:rPr lang="en-US" dirty="0" err="1"/>
              <a:t>n.d.</a:t>
            </a:r>
            <a:r>
              <a:rPr lang="en-US" dirty="0"/>
              <a:t>). Retrieved November 12, 2016, from http://</a:t>
            </a:r>
            <a:r>
              <a:rPr lang="en-US" dirty="0" err="1"/>
              <a:t>www.stern.nyu.edu</a:t>
            </a:r>
            <a:r>
              <a:rPr lang="en-US" dirty="0"/>
              <a:t>/experience-stern/news-events/uat_025245 </a:t>
            </a:r>
            <a:endParaRPr lang="en-US" dirty="0" smtClean="0"/>
          </a:p>
          <a:p>
            <a:r>
              <a:rPr lang="en-US" dirty="0"/>
              <a:t>Glass-</a:t>
            </a:r>
            <a:r>
              <a:rPr lang="en-US" dirty="0" err="1"/>
              <a:t>Steagall</a:t>
            </a:r>
            <a:r>
              <a:rPr lang="en-US" dirty="0"/>
              <a:t> </a:t>
            </a:r>
            <a:r>
              <a:rPr lang="en-US" dirty="0" smtClean="0"/>
              <a:t>Act: </a:t>
            </a:r>
            <a:r>
              <a:rPr lang="is-IS" dirty="0"/>
              <a:t>http://congressional.proquest.com:80/congressional/docview/t53.d54.00048-stat-0162-100089?accountid=10267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673E-0D07-440D-A556-24A0D3BB88A6}" type="slidenum">
              <a:rPr lang="it-IT" smtClean="0"/>
              <a:t>97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1965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12216</TotalTime>
  <Words>1700</Words>
  <Application>Microsoft Macintosh PowerPoint</Application>
  <PresentationFormat>On-screen Show (4:3)</PresentationFormat>
  <Paragraphs>878</Paragraphs>
  <Slides>97</Slides>
  <Notes>90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103" baseType="lpstr">
      <vt:lpstr>Calibri</vt:lpstr>
      <vt:lpstr>Calibri Light</vt:lpstr>
      <vt:lpstr>Cambria Math</vt:lpstr>
      <vt:lpstr>Wingdings</vt:lpstr>
      <vt:lpstr>Arial</vt:lpstr>
      <vt:lpstr>Office Theme</vt:lpstr>
      <vt:lpstr>Could making banks hold only     liquid assets induce bank runs?</vt:lpstr>
      <vt:lpstr>Agenda</vt:lpstr>
      <vt:lpstr>Contextualization</vt:lpstr>
      <vt:lpstr>Is Glass-Steagall’s repeal to blame?</vt:lpstr>
      <vt:lpstr>Model</vt:lpstr>
      <vt:lpstr>Model</vt:lpstr>
      <vt:lpstr>Model</vt:lpstr>
      <vt:lpstr>Model</vt:lpstr>
      <vt:lpstr>Model</vt:lpstr>
      <vt:lpstr>Model</vt:lpstr>
      <vt:lpstr>Model</vt:lpstr>
      <vt:lpstr>Model</vt:lpstr>
      <vt:lpstr>Model</vt:lpstr>
      <vt:lpstr>Model</vt:lpstr>
      <vt:lpstr>Model</vt:lpstr>
      <vt:lpstr>Model</vt:lpstr>
      <vt:lpstr>Model</vt:lpstr>
      <vt:lpstr>Model</vt:lpstr>
      <vt:lpstr>Model</vt:lpstr>
      <vt:lpstr>Model</vt:lpstr>
      <vt:lpstr>What is the difference?</vt:lpstr>
      <vt:lpstr>What is the difference?</vt:lpstr>
      <vt:lpstr>What is the difference?</vt:lpstr>
      <vt:lpstr>The utility functions</vt:lpstr>
      <vt:lpstr>The utility functions</vt:lpstr>
      <vt:lpstr>The utility functions</vt:lpstr>
      <vt:lpstr>The utility functions</vt:lpstr>
      <vt:lpstr>The utility functions</vt:lpstr>
      <vt:lpstr>The utility functions</vt:lpstr>
      <vt:lpstr>The utility functions</vt:lpstr>
      <vt:lpstr>The utility functions</vt:lpstr>
      <vt:lpstr>The utility functions</vt:lpstr>
      <vt:lpstr>The utility functions</vt:lpstr>
      <vt:lpstr>The utility functions</vt:lpstr>
      <vt:lpstr>The utility functions</vt:lpstr>
      <vt:lpstr>One more assumption</vt:lpstr>
      <vt:lpstr>One more assumption</vt:lpstr>
      <vt:lpstr>One more assumption</vt:lpstr>
      <vt:lpstr>One more assumption</vt:lpstr>
      <vt:lpstr>One more assumption</vt:lpstr>
      <vt:lpstr>One more assumption</vt:lpstr>
      <vt:lpstr>One more assumption</vt:lpstr>
      <vt:lpstr>Recap (What’s new?)</vt:lpstr>
      <vt:lpstr>Banks</vt:lpstr>
      <vt:lpstr>Banks</vt:lpstr>
      <vt:lpstr>Banks</vt:lpstr>
      <vt:lpstr>Banks</vt:lpstr>
      <vt:lpstr>Contract</vt:lpstr>
      <vt:lpstr>Contract</vt:lpstr>
      <vt:lpstr>Contract</vt:lpstr>
      <vt:lpstr>Contract</vt:lpstr>
      <vt:lpstr>Welfare</vt:lpstr>
      <vt:lpstr>Welfare</vt:lpstr>
      <vt:lpstr>Welfare</vt:lpstr>
      <vt:lpstr>Welfare</vt:lpstr>
      <vt:lpstr>Welfare</vt:lpstr>
      <vt:lpstr>Welfare</vt:lpstr>
      <vt:lpstr>Welfare</vt:lpstr>
      <vt:lpstr>Welfare</vt:lpstr>
      <vt:lpstr>Welfare</vt:lpstr>
      <vt:lpstr>Welfare</vt:lpstr>
      <vt:lpstr>Welfare</vt:lpstr>
      <vt:lpstr>Welfare</vt:lpstr>
      <vt:lpstr>Welfare</vt:lpstr>
      <vt:lpstr>Welfare</vt:lpstr>
      <vt:lpstr>Welfare</vt:lpstr>
      <vt:lpstr>Welfare</vt:lpstr>
      <vt:lpstr>Welfare</vt:lpstr>
      <vt:lpstr>Welfare</vt:lpstr>
      <vt:lpstr>Constraints</vt:lpstr>
      <vt:lpstr>Constraints</vt:lpstr>
      <vt:lpstr>Constraints</vt:lpstr>
      <vt:lpstr>Constraints</vt:lpstr>
      <vt:lpstr>Constraints</vt:lpstr>
      <vt:lpstr>Constraints</vt:lpstr>
      <vt:lpstr>Constraints</vt:lpstr>
      <vt:lpstr>Constraints</vt:lpstr>
      <vt:lpstr>Constraints</vt:lpstr>
      <vt:lpstr>Constraints</vt:lpstr>
      <vt:lpstr>Constraints</vt:lpstr>
      <vt:lpstr>Constraints</vt:lpstr>
      <vt:lpstr>Constraints</vt:lpstr>
      <vt:lpstr>Constraints</vt:lpstr>
      <vt:lpstr>Constraints</vt:lpstr>
      <vt:lpstr>Constraints</vt:lpstr>
      <vt:lpstr>Maximization problem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Take-aways</vt:lpstr>
      <vt:lpstr>Sources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Ludovico Genovese</dc:creator>
  <cp:lastModifiedBy>Ludovico Genovese</cp:lastModifiedBy>
  <cp:revision>144</cp:revision>
  <dcterms:created xsi:type="dcterms:W3CDTF">2016-11-04T21:36:20Z</dcterms:created>
  <dcterms:modified xsi:type="dcterms:W3CDTF">2016-11-13T22:33:29Z</dcterms:modified>
</cp:coreProperties>
</file>